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2" r:id="rId4"/>
  </p:sldMasterIdLst>
  <p:notesMasterIdLst>
    <p:notesMasterId r:id="rId42"/>
  </p:notesMasterIdLst>
  <p:handoutMasterIdLst>
    <p:handoutMasterId r:id="rId43"/>
  </p:handoutMasterIdLst>
  <p:sldIdLst>
    <p:sldId id="256" r:id="rId5"/>
    <p:sldId id="372" r:id="rId6"/>
    <p:sldId id="429" r:id="rId7"/>
    <p:sldId id="394" r:id="rId8"/>
    <p:sldId id="416" r:id="rId9"/>
    <p:sldId id="415" r:id="rId10"/>
    <p:sldId id="395" r:id="rId11"/>
    <p:sldId id="417" r:id="rId12"/>
    <p:sldId id="418" r:id="rId13"/>
    <p:sldId id="419" r:id="rId14"/>
    <p:sldId id="396" r:id="rId15"/>
    <p:sldId id="420" r:id="rId16"/>
    <p:sldId id="422" r:id="rId17"/>
    <p:sldId id="401" r:id="rId18"/>
    <p:sldId id="423" r:id="rId19"/>
    <p:sldId id="424" r:id="rId20"/>
    <p:sldId id="425" r:id="rId21"/>
    <p:sldId id="426" r:id="rId22"/>
    <p:sldId id="427" r:id="rId23"/>
    <p:sldId id="428" r:id="rId24"/>
    <p:sldId id="430" r:id="rId25"/>
    <p:sldId id="431" r:id="rId26"/>
    <p:sldId id="432" r:id="rId27"/>
    <p:sldId id="433" r:id="rId28"/>
    <p:sldId id="434" r:id="rId29"/>
    <p:sldId id="435" r:id="rId30"/>
    <p:sldId id="436" r:id="rId31"/>
    <p:sldId id="437" r:id="rId32"/>
    <p:sldId id="438" r:id="rId33"/>
    <p:sldId id="440" r:id="rId34"/>
    <p:sldId id="441" r:id="rId35"/>
    <p:sldId id="404" r:id="rId36"/>
    <p:sldId id="405" r:id="rId37"/>
    <p:sldId id="413" r:id="rId38"/>
    <p:sldId id="410" r:id="rId39"/>
    <p:sldId id="411" r:id="rId40"/>
    <p:sldId id="414" r:id="rId41"/>
  </p:sldIdLst>
  <p:sldSz cx="12192000" cy="6858000"/>
  <p:notesSz cx="6797675" cy="98726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userDrawn="1">
          <p15:clr>
            <a:srgbClr val="A4A3A4"/>
          </p15:clr>
        </p15:guide>
        <p15:guide id="2" orient="horz" pos="2387" userDrawn="1">
          <p15:clr>
            <a:srgbClr val="A4A3A4"/>
          </p15:clr>
        </p15:guide>
        <p15:guide id="3" orient="horz" pos="119" userDrawn="1">
          <p15:clr>
            <a:srgbClr val="A4A3A4"/>
          </p15:clr>
        </p15:guide>
        <p15:guide id="4" orient="horz" pos="528" userDrawn="1">
          <p15:clr>
            <a:srgbClr val="A4A3A4"/>
          </p15:clr>
        </p15:guide>
        <p15:guide id="5" orient="horz" pos="958" userDrawn="1">
          <p15:clr>
            <a:srgbClr val="A4A3A4"/>
          </p15:clr>
        </p15:guide>
        <p15:guide id="6" pos="266" userDrawn="1">
          <p15:clr>
            <a:srgbClr val="A4A3A4"/>
          </p15:clr>
        </p15:guide>
        <p15:guide id="7" pos="7418" userDrawn="1">
          <p15:clr>
            <a:srgbClr val="A4A3A4"/>
          </p15:clr>
        </p15:guide>
        <p15:guide id="8" pos="3841" userDrawn="1">
          <p15:clr>
            <a:srgbClr val="A4A3A4"/>
          </p15:clr>
        </p15:guide>
      </p15:sldGuideLst>
    </p:ext>
    <p:ext uri="{2D200454-40CA-4A62-9FC3-DE9A4176ACB9}">
      <p15:notesGuideLst xmlns:p15="http://schemas.microsoft.com/office/powerpoint/2012/main">
        <p15:guide id="1" orient="horz" pos="3109">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2A1D"/>
    <a:srgbClr val="FF9300"/>
    <a:srgbClr val="DFDCD3"/>
    <a:srgbClr val="7AD5F5"/>
    <a:srgbClr val="8D1B3D"/>
    <a:srgbClr val="8D817B"/>
    <a:srgbClr val="008F00"/>
    <a:srgbClr val="F4D313"/>
    <a:srgbClr val="952D98"/>
    <a:srgbClr val="D52B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11" autoAdjust="0"/>
    <p:restoredTop sz="46365" autoAdjust="0"/>
  </p:normalViewPr>
  <p:slideViewPr>
    <p:cSldViewPr snapToGrid="0" snapToObjects="1">
      <p:cViewPr>
        <p:scale>
          <a:sx n="181" d="100"/>
          <a:sy n="181" d="100"/>
        </p:scale>
        <p:origin x="144" y="-2008"/>
      </p:cViewPr>
      <p:guideLst>
        <p:guide orient="horz" pos="4065"/>
        <p:guide orient="horz" pos="2387"/>
        <p:guide orient="horz" pos="119"/>
        <p:guide orient="horz" pos="528"/>
        <p:guide orient="horz" pos="958"/>
        <p:guide pos="266"/>
        <p:guide pos="7418"/>
        <p:guide pos="3841"/>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80" d="100"/>
        <a:sy n="80" d="100"/>
      </p:scale>
      <p:origin x="0" y="0"/>
    </p:cViewPr>
  </p:sorterViewPr>
  <p:notesViewPr>
    <p:cSldViewPr snapToGrid="0" snapToObjects="1" showGuides="1">
      <p:cViewPr varScale="1">
        <p:scale>
          <a:sx n="56" d="100"/>
          <a:sy n="56" d="100"/>
        </p:scale>
        <p:origin x="-2562" y="-90"/>
      </p:cViewPr>
      <p:guideLst>
        <p:guide orient="horz" pos="3109"/>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3633"/>
          </a:xfrm>
          <a:prstGeom prst="rect">
            <a:avLst/>
          </a:prstGeom>
        </p:spPr>
        <p:txBody>
          <a:bodyPr vert="horz" lIns="91427" tIns="45714" rIns="91427" bIns="45714" rtlCol="0"/>
          <a:lstStyle>
            <a:lvl1pPr algn="l">
              <a:defRPr sz="1200"/>
            </a:lvl1pPr>
          </a:lstStyle>
          <a:p>
            <a:endParaRPr lang="en-US" dirty="0"/>
          </a:p>
        </p:txBody>
      </p:sp>
      <p:sp>
        <p:nvSpPr>
          <p:cNvPr id="3" name="Date Placeholder 2"/>
          <p:cNvSpPr>
            <a:spLocks noGrp="1"/>
          </p:cNvSpPr>
          <p:nvPr>
            <p:ph type="dt" sz="quarter" idx="1"/>
          </p:nvPr>
        </p:nvSpPr>
        <p:spPr>
          <a:xfrm>
            <a:off x="3850444" y="1"/>
            <a:ext cx="2945659" cy="493633"/>
          </a:xfrm>
          <a:prstGeom prst="rect">
            <a:avLst/>
          </a:prstGeom>
        </p:spPr>
        <p:txBody>
          <a:bodyPr vert="horz" lIns="91427" tIns="45714" rIns="91427" bIns="45714" rtlCol="0"/>
          <a:lstStyle>
            <a:lvl1pPr algn="r">
              <a:defRPr sz="1200"/>
            </a:lvl1pPr>
          </a:lstStyle>
          <a:p>
            <a:fld id="{4FCF4903-D1A4-F14A-B207-A0D2CC9D4B8B}" type="datetimeFigureOut">
              <a:rPr lang="en-US" smtClean="0"/>
              <a:t>7/19/18</a:t>
            </a:fld>
            <a:endParaRPr lang="en-US" dirty="0"/>
          </a:p>
        </p:txBody>
      </p:sp>
      <p:sp>
        <p:nvSpPr>
          <p:cNvPr id="4" name="Footer Placeholder 3"/>
          <p:cNvSpPr>
            <a:spLocks noGrp="1"/>
          </p:cNvSpPr>
          <p:nvPr>
            <p:ph type="ftr" sz="quarter" idx="2"/>
          </p:nvPr>
        </p:nvSpPr>
        <p:spPr>
          <a:xfrm>
            <a:off x="1" y="9377317"/>
            <a:ext cx="2945659" cy="493633"/>
          </a:xfrm>
          <a:prstGeom prst="rect">
            <a:avLst/>
          </a:prstGeom>
        </p:spPr>
        <p:txBody>
          <a:bodyPr vert="horz" lIns="91427" tIns="45714" rIns="91427" bIns="457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4" y="9377317"/>
            <a:ext cx="2945659" cy="493633"/>
          </a:xfrm>
          <a:prstGeom prst="rect">
            <a:avLst/>
          </a:prstGeom>
        </p:spPr>
        <p:txBody>
          <a:bodyPr vert="horz" lIns="91427" tIns="45714" rIns="91427" bIns="45714" rtlCol="0" anchor="b"/>
          <a:lstStyle>
            <a:lvl1pPr algn="r">
              <a:defRPr sz="1200"/>
            </a:lvl1pPr>
          </a:lstStyle>
          <a:p>
            <a:fld id="{B5DD393E-432A-C040-A9FC-9C0644B7F7DE}" type="slidenum">
              <a:rPr lang="en-US" smtClean="0"/>
              <a:t>‹#›</a:t>
            </a:fld>
            <a:endParaRPr lang="en-US" dirty="0"/>
          </a:p>
        </p:txBody>
      </p:sp>
    </p:spTree>
    <p:extLst>
      <p:ext uri="{BB962C8B-B14F-4D97-AF65-F5344CB8AC3E}">
        <p14:creationId xmlns:p14="http://schemas.microsoft.com/office/powerpoint/2010/main" val="13172957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3633"/>
          </a:xfrm>
          <a:prstGeom prst="rect">
            <a:avLst/>
          </a:prstGeom>
        </p:spPr>
        <p:txBody>
          <a:bodyPr vert="horz" lIns="91427" tIns="45714" rIns="91427" bIns="45714" rtlCol="0"/>
          <a:lstStyle>
            <a:lvl1pPr algn="l">
              <a:defRPr sz="1200"/>
            </a:lvl1pPr>
          </a:lstStyle>
          <a:p>
            <a:endParaRPr lang="de-DE" dirty="0"/>
          </a:p>
        </p:txBody>
      </p:sp>
      <p:sp>
        <p:nvSpPr>
          <p:cNvPr id="3" name="Datumsplatzhalter 2"/>
          <p:cNvSpPr>
            <a:spLocks noGrp="1"/>
          </p:cNvSpPr>
          <p:nvPr>
            <p:ph type="dt" idx="1"/>
          </p:nvPr>
        </p:nvSpPr>
        <p:spPr>
          <a:xfrm>
            <a:off x="3850444" y="1"/>
            <a:ext cx="2945659" cy="493633"/>
          </a:xfrm>
          <a:prstGeom prst="rect">
            <a:avLst/>
          </a:prstGeom>
        </p:spPr>
        <p:txBody>
          <a:bodyPr vert="horz" lIns="91427" tIns="45714" rIns="91427" bIns="45714" rtlCol="0"/>
          <a:lstStyle>
            <a:lvl1pPr algn="r">
              <a:defRPr sz="1200"/>
            </a:lvl1pPr>
          </a:lstStyle>
          <a:p>
            <a:fld id="{BC5B4241-C98F-4766-9E25-5F8403374385}" type="datetimeFigureOut">
              <a:rPr lang="de-DE" smtClean="0"/>
              <a:t>19.07.18</a:t>
            </a:fld>
            <a:endParaRPr lang="de-DE" dirty="0"/>
          </a:p>
        </p:txBody>
      </p:sp>
      <p:sp>
        <p:nvSpPr>
          <p:cNvPr id="4" name="Folienbildplatzhalter 3"/>
          <p:cNvSpPr>
            <a:spLocks noGrp="1" noRot="1" noChangeAspect="1"/>
          </p:cNvSpPr>
          <p:nvPr>
            <p:ph type="sldImg" idx="2"/>
          </p:nvPr>
        </p:nvSpPr>
        <p:spPr>
          <a:xfrm>
            <a:off x="107950" y="739775"/>
            <a:ext cx="6581775" cy="3703638"/>
          </a:xfrm>
          <a:prstGeom prst="rect">
            <a:avLst/>
          </a:prstGeom>
          <a:noFill/>
          <a:ln w="12700">
            <a:solidFill>
              <a:prstClr val="black"/>
            </a:solidFill>
          </a:ln>
        </p:spPr>
        <p:txBody>
          <a:bodyPr vert="horz" lIns="91427" tIns="45714" rIns="91427" bIns="45714" rtlCol="0" anchor="ctr"/>
          <a:lstStyle/>
          <a:p>
            <a:endParaRPr lang="de-DE" dirty="0"/>
          </a:p>
        </p:txBody>
      </p:sp>
      <p:sp>
        <p:nvSpPr>
          <p:cNvPr id="5" name="Notizenplatzhalter 4"/>
          <p:cNvSpPr>
            <a:spLocks noGrp="1"/>
          </p:cNvSpPr>
          <p:nvPr>
            <p:ph type="body" sz="quarter" idx="3"/>
          </p:nvPr>
        </p:nvSpPr>
        <p:spPr>
          <a:xfrm>
            <a:off x="679768" y="4689515"/>
            <a:ext cx="5438140" cy="4442698"/>
          </a:xfrm>
          <a:prstGeom prst="rect">
            <a:avLst/>
          </a:prstGeom>
        </p:spPr>
        <p:txBody>
          <a:bodyPr vert="horz" lIns="91427" tIns="45714" rIns="91427" bIns="4571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9377317"/>
            <a:ext cx="2945659" cy="493633"/>
          </a:xfrm>
          <a:prstGeom prst="rect">
            <a:avLst/>
          </a:prstGeom>
        </p:spPr>
        <p:txBody>
          <a:bodyPr vert="horz" lIns="91427" tIns="45714" rIns="91427" bIns="45714"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50444" y="9377317"/>
            <a:ext cx="2945659" cy="493633"/>
          </a:xfrm>
          <a:prstGeom prst="rect">
            <a:avLst/>
          </a:prstGeom>
        </p:spPr>
        <p:txBody>
          <a:bodyPr vert="horz" lIns="91427" tIns="45714" rIns="91427" bIns="45714" rtlCol="0" anchor="b"/>
          <a:lstStyle>
            <a:lvl1pPr algn="r">
              <a:defRPr sz="1200"/>
            </a:lvl1pPr>
          </a:lstStyle>
          <a:p>
            <a:fld id="{3C26ED65-54EF-4DE1-A434-72CD553BB447}" type="slidenum">
              <a:rPr lang="de-DE" smtClean="0"/>
              <a:t>‹#›</a:t>
            </a:fld>
            <a:endParaRPr lang="de-DE" dirty="0"/>
          </a:p>
        </p:txBody>
      </p:sp>
    </p:spTree>
    <p:extLst>
      <p:ext uri="{BB962C8B-B14F-4D97-AF65-F5344CB8AC3E}">
        <p14:creationId xmlns:p14="http://schemas.microsoft.com/office/powerpoint/2010/main" val="3562187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950" y="739775"/>
            <a:ext cx="6581775" cy="3703638"/>
          </a:xfrm>
        </p:spPr>
      </p:sp>
      <p:sp>
        <p:nvSpPr>
          <p:cNvPr id="3" name="Notes Placeholder 2"/>
          <p:cNvSpPr>
            <a:spLocks noGrp="1"/>
          </p:cNvSpPr>
          <p:nvPr>
            <p:ph type="body" idx="1"/>
          </p:nvPr>
        </p:nvSpPr>
        <p:spPr/>
        <p:txBody>
          <a:bodyPr/>
          <a:lstStyle/>
          <a:p>
            <a:r>
              <a:rPr lang="en-US" baseline="0" dirty="0"/>
              <a:t>In the next 30 minutes I would like to talk to you about the master Thesis I conducted in the Data Management team at UPC </a:t>
            </a:r>
            <a:r>
              <a:rPr lang="en-US" baseline="0" dirty="0" err="1"/>
              <a:t>Cablecom</a:t>
            </a:r>
            <a:r>
              <a:rPr lang="en-US" baseline="0" dirty="0"/>
              <a:t>.</a:t>
            </a:r>
          </a:p>
          <a:p>
            <a:endParaRPr lang="en-US" baseline="0" dirty="0"/>
          </a:p>
          <a:p>
            <a:r>
              <a:rPr lang="en-US" baseline="0" dirty="0"/>
              <a:t>The project aimed at building a proof of concept around Customer Premises Equipment (what I will now refer to as CPE) Failure prediction. </a:t>
            </a:r>
          </a:p>
          <a:p>
            <a:endParaRPr lang="en-US" baseline="0" dirty="0"/>
          </a:p>
          <a:p>
            <a:r>
              <a:rPr lang="en-US" baseline="0" dirty="0"/>
              <a:t>At the end of the presentation we will have some time for questions. This presentation was designed to be understood as a whole and therefore unless you judge it necessary I would really appreciate if you could save your questions for the end. </a:t>
            </a:r>
          </a:p>
        </p:txBody>
      </p:sp>
      <p:sp>
        <p:nvSpPr>
          <p:cNvPr id="4" name="Slide Number Placeholder 3"/>
          <p:cNvSpPr>
            <a:spLocks noGrp="1"/>
          </p:cNvSpPr>
          <p:nvPr>
            <p:ph type="sldNum" sz="quarter" idx="10"/>
          </p:nvPr>
        </p:nvSpPr>
        <p:spPr/>
        <p:txBody>
          <a:bodyPr/>
          <a:lstStyle/>
          <a:p>
            <a:fld id="{3C26ED65-54EF-4DE1-A434-72CD553BB447}" type="slidenum">
              <a:rPr lang="de-DE" smtClean="0"/>
              <a:t>1</a:t>
            </a:fld>
            <a:endParaRPr lang="de-DE" dirty="0"/>
          </a:p>
        </p:txBody>
      </p:sp>
    </p:spTree>
    <p:extLst>
      <p:ext uri="{BB962C8B-B14F-4D97-AF65-F5344CB8AC3E}">
        <p14:creationId xmlns:p14="http://schemas.microsoft.com/office/powerpoint/2010/main" val="1382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different steps that allowed us to leverage VIA:</a:t>
            </a:r>
          </a:p>
          <a:p>
            <a:r>
              <a:rPr lang="en-US" dirty="0"/>
              <a:t>Focus on full flows: the one that solved the problem</a:t>
            </a:r>
          </a:p>
          <a:p>
            <a:r>
              <a:rPr lang="en-US" dirty="0"/>
              <a:t>Then find the label of the issue using the first milestone of this flow</a:t>
            </a:r>
          </a:p>
          <a:p>
            <a:r>
              <a:rPr lang="en-US" dirty="0"/>
              <a:t>Can happen not FTR, therefore we confirm our labeling by inspecting the flag from CLY. </a:t>
            </a:r>
          </a:p>
          <a:p>
            <a:r>
              <a:rPr lang="en-US" dirty="0"/>
              <a:t>To use this flag we had to perform a fuzzy matching as well as some assumptions in order to obtain a one to one mapping.</a:t>
            </a:r>
          </a:p>
          <a:p>
            <a:r>
              <a:rPr lang="en-US" dirty="0"/>
              <a:t>So far we know a particular customer has problem but had o way to know which CPE was experiencing </a:t>
            </a:r>
            <a:r>
              <a:rPr lang="en-US" dirty="0" err="1"/>
              <a:t>pbs</a:t>
            </a:r>
            <a:r>
              <a:rPr lang="en-US" dirty="0"/>
              <a:t>: assume all of them are. </a:t>
            </a:r>
          </a:p>
          <a:p>
            <a:r>
              <a:rPr lang="en-US" dirty="0"/>
              <a:t>Finally to reduce scope we focused on internet </a:t>
            </a:r>
            <a:r>
              <a:rPr lang="en-US" dirty="0" err="1"/>
              <a:t>pbs</a:t>
            </a:r>
            <a:r>
              <a:rPr lang="en-US" dirty="0"/>
              <a:t>: also the ones that yield the most probable correlation with Health Measurements.</a:t>
            </a:r>
          </a:p>
          <a:p>
            <a:r>
              <a:rPr lang="en-US" dirty="0"/>
              <a:t>-------------------------------------------------------------------------------------------------------------</a:t>
            </a:r>
          </a:p>
          <a:p>
            <a:endParaRPr lang="en-US" dirty="0"/>
          </a:p>
          <a:p>
            <a:endParaRPr lang="en-US" dirty="0"/>
          </a:p>
          <a:p>
            <a:endParaRPr lang="en-US" dirty="0"/>
          </a:p>
          <a:p>
            <a:r>
              <a:rPr lang="en-US" dirty="0"/>
              <a:t>In order to use this source of data we had to derive a strategy. </a:t>
            </a:r>
          </a:p>
          <a:p>
            <a:br>
              <a:rPr lang="en-US" dirty="0"/>
            </a:br>
            <a:r>
              <a:rPr lang="en-US" dirty="0"/>
              <a:t>We had to focus only on full flows, that is the flow that yielded the end of the call and most probably the resolution of the customer problem. </a:t>
            </a:r>
          </a:p>
          <a:p>
            <a:endParaRPr lang="en-US" dirty="0"/>
          </a:p>
          <a:p>
            <a:r>
              <a:rPr lang="en-US" dirty="0"/>
              <a:t>At first we wanted not only to identify a failure but also to be able to name such failure. To do so, we used the first milestone of the full flow in order to obtain a human readable name of the issue. </a:t>
            </a:r>
          </a:p>
          <a:p>
            <a:endParaRPr lang="en-US" dirty="0"/>
          </a:p>
          <a:p>
            <a:r>
              <a:rPr lang="en-US" dirty="0"/>
              <a:t>It may happen that a call ended and that the problem wasn’t solved as the customer had to call again. Therefore, we used a flag computed in another data source called clarify. This flag is set after seven days when the call corresponded to a First Time Resolution. </a:t>
            </a:r>
          </a:p>
          <a:p>
            <a:endParaRPr lang="en-US" dirty="0"/>
          </a:p>
          <a:p>
            <a:r>
              <a:rPr lang="en-US" dirty="0"/>
              <a:t>In order to use this flag from clarify we had to match the interaction in this first data source with the session from VIA as there is no common id between the two. Nevertheless, every entry that is inserted in VIA is also automatically inserted in Clarify, therefore by making the assumption that an account number is unlikely to be serviced by the same employee on the same day we could reduce the output of the fuzzy matching into a one to one mapping. </a:t>
            </a:r>
          </a:p>
          <a:p>
            <a:endParaRPr lang="en-US" dirty="0"/>
          </a:p>
          <a:p>
            <a:r>
              <a:rPr lang="en-US" dirty="0"/>
              <a:t>Also, customer interactions do not contain the information regarding which mac was serviced but only the account number of the customer. Therefore, we had to make the assumption that all macs of the customer were experiencing issues when the customer calls. </a:t>
            </a:r>
          </a:p>
          <a:p>
            <a:endParaRPr lang="en-US" dirty="0"/>
          </a:p>
          <a:p>
            <a:r>
              <a:rPr lang="en-US" dirty="0"/>
              <a:t>Finally we restricted our analysis on internet problems to control the scope of this POC and consider only problems that would be likely to show in our health measurements. </a:t>
            </a:r>
          </a:p>
        </p:txBody>
      </p:sp>
      <p:sp>
        <p:nvSpPr>
          <p:cNvPr id="4" name="Slide Number Placeholder 3"/>
          <p:cNvSpPr>
            <a:spLocks noGrp="1"/>
          </p:cNvSpPr>
          <p:nvPr>
            <p:ph type="sldNum" sz="quarter" idx="10"/>
          </p:nvPr>
        </p:nvSpPr>
        <p:spPr/>
        <p:txBody>
          <a:bodyPr/>
          <a:lstStyle/>
          <a:p>
            <a:fld id="{3C26ED65-54EF-4DE1-A434-72CD553BB447}" type="slidenum">
              <a:rPr lang="de-DE" smtClean="0"/>
              <a:t>10</a:t>
            </a:fld>
            <a:endParaRPr lang="de-DE" dirty="0"/>
          </a:p>
        </p:txBody>
      </p:sp>
    </p:spTree>
    <p:extLst>
      <p:ext uri="{BB962C8B-B14F-4D97-AF65-F5344CB8AC3E}">
        <p14:creationId xmlns:p14="http://schemas.microsoft.com/office/powerpoint/2010/main" val="368997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had to chose the correct measurements in order to monitor the health of CPEs. </a:t>
            </a:r>
          </a:p>
          <a:p>
            <a:endParaRPr lang="en-US" dirty="0"/>
          </a:p>
          <a:p>
            <a:r>
              <a:rPr lang="en-US" dirty="0"/>
              <a:t>With the help of an expert from the Network support team, we derived 8 measurements taken at the CPE level</a:t>
            </a:r>
          </a:p>
          <a:p>
            <a:endParaRPr lang="en-US" dirty="0"/>
          </a:p>
          <a:p>
            <a:r>
              <a:rPr lang="en-US" dirty="0"/>
              <a:t>And 10 at the CMTS connection interfaces level. </a:t>
            </a:r>
          </a:p>
          <a:p>
            <a:endParaRPr lang="en-US" dirty="0"/>
          </a:p>
          <a:p>
            <a:r>
              <a:rPr lang="en-US" dirty="0"/>
              <a:t>These measurements are available on an hourly basis for 10 days. </a:t>
            </a:r>
          </a:p>
        </p:txBody>
      </p:sp>
      <p:sp>
        <p:nvSpPr>
          <p:cNvPr id="4" name="Slide Number Placeholder 3"/>
          <p:cNvSpPr>
            <a:spLocks noGrp="1"/>
          </p:cNvSpPr>
          <p:nvPr>
            <p:ph type="sldNum" sz="quarter" idx="10"/>
          </p:nvPr>
        </p:nvSpPr>
        <p:spPr/>
        <p:txBody>
          <a:bodyPr/>
          <a:lstStyle/>
          <a:p>
            <a:fld id="{3C26ED65-54EF-4DE1-A434-72CD553BB447}" type="slidenum">
              <a:rPr lang="de-DE" smtClean="0"/>
              <a:t>11</a:t>
            </a:fld>
            <a:endParaRPr lang="de-DE" dirty="0"/>
          </a:p>
        </p:txBody>
      </p:sp>
    </p:spTree>
    <p:extLst>
      <p:ext uri="{BB962C8B-B14F-4D97-AF65-F5344CB8AC3E}">
        <p14:creationId xmlns:p14="http://schemas.microsoft.com/office/powerpoint/2010/main" val="3000455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added static features: not time evolving over Day 0. We will see later on that all measurements will be considered relative to this day 0</a:t>
            </a:r>
          </a:p>
          <a:p>
            <a:r>
              <a:rPr lang="en-US" dirty="0"/>
              <a:t>Note that we have the hardware model as well as it may influence the values of health measurements.</a:t>
            </a:r>
          </a:p>
          <a:p>
            <a:r>
              <a:rPr lang="en-US" dirty="0"/>
              <a:t>[CLICK] Also we have constructed other features. (Go through them)</a:t>
            </a:r>
          </a:p>
          <a:p>
            <a:r>
              <a:rPr lang="en-US" dirty="0"/>
              <a:t>But also we had to overcome two challenges:</a:t>
            </a:r>
          </a:p>
          <a:p>
            <a:r>
              <a:rPr lang="en-US" dirty="0"/>
              <a:t>[CLICK] (Explain link CPE to CMTS interfaces) Hard to link interface to CPE. With HFC support found out that logical grouping is per service group hence average </a:t>
            </a:r>
            <a:r>
              <a:rPr lang="en-US" dirty="0" err="1"/>
              <a:t>cmts</a:t>
            </a:r>
            <a:r>
              <a:rPr lang="en-US" dirty="0"/>
              <a:t> </a:t>
            </a:r>
            <a:r>
              <a:rPr lang="en-US" dirty="0" err="1"/>
              <a:t>mes</a:t>
            </a:r>
            <a:r>
              <a:rPr lang="en-US" dirty="0"/>
              <a:t>.</a:t>
            </a:r>
          </a:p>
          <a:p>
            <a:r>
              <a:rPr lang="en-US" dirty="0"/>
              <a:t>[CLICK] (explain group specificities)</a:t>
            </a:r>
          </a:p>
          <a:p>
            <a:endParaRPr lang="en-US" dirty="0"/>
          </a:p>
          <a:p>
            <a:r>
              <a:rPr lang="en-US" dirty="0"/>
              <a:t>--------------------------------------------------------------------------------------------------------</a:t>
            </a:r>
          </a:p>
          <a:p>
            <a:endParaRPr lang="en-US" dirty="0"/>
          </a:p>
          <a:p>
            <a:r>
              <a:rPr lang="en-US" dirty="0"/>
              <a:t>But also we needed to add what we call static feature, that is features that do not change over time. </a:t>
            </a:r>
          </a:p>
          <a:p>
            <a:endParaRPr lang="en-US" dirty="0"/>
          </a:p>
          <a:p>
            <a:r>
              <a:rPr lang="en-US" dirty="0"/>
              <a:t>Note that we have collected the type of CPE that we are considering as according to the expert it may influence the health indicators previously collected but also because it might be useful for further data analysis. </a:t>
            </a:r>
          </a:p>
          <a:p>
            <a:endParaRPr lang="en-US" dirty="0"/>
          </a:p>
          <a:p>
            <a:r>
              <a:rPr lang="en-US" dirty="0"/>
              <a:t>[CLICK] We have also constructed some features in order to embed more information for our classification. </a:t>
            </a:r>
          </a:p>
          <a:p>
            <a:pPr marL="171450" indent="-171450">
              <a:buFont typeface="Arial" panose="020B0604020202020204" pitchFamily="34" charset="0"/>
              <a:buChar char="•"/>
            </a:pPr>
            <a:r>
              <a:rPr lang="en-US" dirty="0"/>
              <a:t>Offline: the status of a CPE could be a strong indicator of a potential problem</a:t>
            </a:r>
          </a:p>
          <a:p>
            <a:pPr marL="171450" indent="-171450">
              <a:buFont typeface="Arial" panose="020B0604020202020204" pitchFamily="34" charset="0"/>
              <a:buChar char="•"/>
            </a:pPr>
            <a:r>
              <a:rPr lang="en-US" dirty="0"/>
              <a:t>MISS_*: we will see in the next slide that we have aggregated our hourly measurements and therefore adding a flag that is set when a particular measurement is missing prevent a loss of information when aggregating. </a:t>
            </a:r>
          </a:p>
          <a:p>
            <a:pPr marL="171450" indent="-171450">
              <a:buFont typeface="Arial" panose="020B0604020202020204" pitchFamily="34" charset="0"/>
              <a:buChar char="•"/>
            </a:pPr>
            <a:r>
              <a:rPr lang="en-US" dirty="0"/>
              <a:t>N_CPE: the number of CPE in the building carries some importance as it gives us information regarding load of the carrier through the number of devices that share the same carrier.</a:t>
            </a:r>
          </a:p>
          <a:p>
            <a:pPr marL="171450" indent="-171450">
              <a:buFont typeface="Arial" panose="020B0604020202020204" pitchFamily="34" charset="0"/>
              <a:buChar char="•"/>
            </a:pPr>
            <a:endParaRPr lang="en-US" dirty="0"/>
          </a:p>
          <a:p>
            <a:r>
              <a:rPr lang="en-US" dirty="0"/>
              <a:t>Then we had to overcome two challenges:</a:t>
            </a:r>
          </a:p>
          <a:p>
            <a:r>
              <a:rPr lang="en-US" dirty="0"/>
              <a:t>[CLICK] As explained earlier the match between CMTS interfaces and CPEs isn’t stable, therefore we had to derive a logical grouping of CPEs. The expert advised to group CPEs at the service group level, therefore we averaged the CMTS interfaces metrics at the service group level and used these average as CMTS measurements for each CPE. </a:t>
            </a:r>
          </a:p>
          <a:p>
            <a:r>
              <a:rPr lang="en-US" dirty="0"/>
              <a:t>[CLICK] But also, previous projects at UPC have shown that a particular service group may have health measurements that are abnormally high even in the absence of any problem, therefore we standardized CPE measurements by service group to obtain comparable values.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26ED65-54EF-4DE1-A434-72CD553BB447}" type="slidenum">
              <a:rPr lang="de-DE" smtClean="0"/>
              <a:t>12</a:t>
            </a:fld>
            <a:endParaRPr lang="de-DE" dirty="0"/>
          </a:p>
        </p:txBody>
      </p:sp>
    </p:spTree>
    <p:extLst>
      <p:ext uri="{BB962C8B-B14F-4D97-AF65-F5344CB8AC3E}">
        <p14:creationId xmlns:p14="http://schemas.microsoft.com/office/powerpoint/2010/main" val="214173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challenge: include the time dimension. We want to pack into a vector the evolution of measurement before a failure on a given date.</a:t>
            </a:r>
          </a:p>
          <a:p>
            <a:r>
              <a:rPr lang="en-US" dirty="0"/>
              <a:t>We considered two advices from the HFC support team:</a:t>
            </a:r>
          </a:p>
          <a:p>
            <a:r>
              <a:rPr lang="en-US" dirty="0"/>
              <a:t>[CLICK] We should focus more on the evolution of measurement than absolute =&gt; take differences between subsequent measurements</a:t>
            </a:r>
          </a:p>
          <a:p>
            <a:r>
              <a:rPr lang="en-US" dirty="0"/>
              <a:t>[CLICK] Flaps in the signal might appear due to noise, in order to handle such case we should aggregate the measurements on at least 6 hour windows</a:t>
            </a:r>
          </a:p>
          <a:p>
            <a:endParaRPr lang="en-US" dirty="0"/>
          </a:p>
          <a:p>
            <a:r>
              <a:rPr lang="en-US" dirty="0"/>
              <a:t>[CLICK] Explain the fine grain and coarse grain</a:t>
            </a:r>
          </a:p>
          <a:p>
            <a:endParaRPr lang="en-US" dirty="0"/>
          </a:p>
          <a:p>
            <a:r>
              <a:rPr lang="en-US" dirty="0"/>
              <a:t>------------------------------------------------------------------------------------------------------------</a:t>
            </a:r>
          </a:p>
          <a:p>
            <a:endParaRPr lang="en-US" dirty="0"/>
          </a:p>
          <a:p>
            <a:r>
              <a:rPr lang="en-US" dirty="0"/>
              <a:t>The last feature representation challenge consisted in including the time dimension of these measurements. We would like to have for each CPE a vector of features that can be correlated with a failure at a given date. So we had to embed the evolution of measurements in such format. </a:t>
            </a:r>
          </a:p>
          <a:p>
            <a:endParaRPr lang="en-US" dirty="0"/>
          </a:p>
          <a:p>
            <a:r>
              <a:rPr lang="en-US" dirty="0"/>
              <a:t>We followed the advices of the network support team:</a:t>
            </a:r>
          </a:p>
          <a:p>
            <a:r>
              <a:rPr lang="en-US" dirty="0"/>
              <a:t>[CLICK] We should monitor the evolution of the metrics rather than there absolute values, therefore we will display measurements relative to the previous measurement as their differences.</a:t>
            </a:r>
          </a:p>
          <a:p>
            <a:r>
              <a:rPr lang="en-US" dirty="0"/>
              <a:t>[CLICK] But also noise might cause signal flaps and therefore we should aggregate measurements by time window of at least 6 hours. </a:t>
            </a:r>
          </a:p>
          <a:p>
            <a:endParaRPr lang="en-US" dirty="0"/>
          </a:p>
          <a:p>
            <a:r>
              <a:rPr lang="en-US" dirty="0"/>
              <a:t>Hence for each measurement we consider two time periods: </a:t>
            </a:r>
          </a:p>
          <a:p>
            <a:pPr marL="171450" indent="-171450">
              <a:buFontTx/>
              <a:buChar char="-"/>
            </a:pPr>
            <a:r>
              <a:rPr lang="en-US" dirty="0"/>
              <a:t>Short history: last 24 hours over which we aggregate results by 6 hour windows </a:t>
            </a:r>
          </a:p>
          <a:p>
            <a:pPr marL="171450" indent="-171450">
              <a:buFontTx/>
              <a:buChar char="-"/>
            </a:pPr>
            <a:r>
              <a:rPr lang="en-US" dirty="0"/>
              <a:t>Long history: last 6 days over which we aggregate daily</a:t>
            </a:r>
          </a:p>
          <a:p>
            <a:pPr marL="0" indent="0">
              <a:buFontTx/>
              <a:buNone/>
            </a:pPr>
            <a:r>
              <a:rPr lang="en-US" dirty="0"/>
              <a:t>This tradeoff of granularity allowed us to have both the fine detail of what happened recently and the evolution over a large period of time. </a:t>
            </a:r>
          </a:p>
          <a:p>
            <a:endParaRPr lang="en-US" dirty="0"/>
          </a:p>
        </p:txBody>
      </p:sp>
      <p:sp>
        <p:nvSpPr>
          <p:cNvPr id="4" name="Slide Number Placeholder 3"/>
          <p:cNvSpPr>
            <a:spLocks noGrp="1"/>
          </p:cNvSpPr>
          <p:nvPr>
            <p:ph type="sldNum" sz="quarter" idx="10"/>
          </p:nvPr>
        </p:nvSpPr>
        <p:spPr/>
        <p:txBody>
          <a:bodyPr/>
          <a:lstStyle/>
          <a:p>
            <a:fld id="{3C26ED65-54EF-4DE1-A434-72CD553BB447}" type="slidenum">
              <a:rPr lang="de-DE" smtClean="0"/>
              <a:t>13</a:t>
            </a:fld>
            <a:endParaRPr lang="de-DE" dirty="0"/>
          </a:p>
        </p:txBody>
      </p:sp>
    </p:spTree>
    <p:extLst>
      <p:ext uri="{BB962C8B-B14F-4D97-AF65-F5344CB8AC3E}">
        <p14:creationId xmlns:p14="http://schemas.microsoft.com/office/powerpoint/2010/main" val="2623270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synthesize the history of data that we consider…</a:t>
            </a:r>
          </a:p>
        </p:txBody>
      </p:sp>
      <p:sp>
        <p:nvSpPr>
          <p:cNvPr id="4" name="Slide Number Placeholder 3"/>
          <p:cNvSpPr>
            <a:spLocks noGrp="1"/>
          </p:cNvSpPr>
          <p:nvPr>
            <p:ph type="sldNum" sz="quarter" idx="10"/>
          </p:nvPr>
        </p:nvSpPr>
        <p:spPr/>
        <p:txBody>
          <a:bodyPr/>
          <a:lstStyle/>
          <a:p>
            <a:fld id="{3C26ED65-54EF-4DE1-A434-72CD553BB447}" type="slidenum">
              <a:rPr lang="de-DE" smtClean="0"/>
              <a:t>14</a:t>
            </a:fld>
            <a:endParaRPr lang="de-DE" dirty="0"/>
          </a:p>
        </p:txBody>
      </p:sp>
    </p:spTree>
    <p:extLst>
      <p:ext uri="{BB962C8B-B14F-4D97-AF65-F5344CB8AC3E}">
        <p14:creationId xmlns:p14="http://schemas.microsoft.com/office/powerpoint/2010/main" val="4094539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look into how we handle offline CPE indeed: </a:t>
            </a:r>
          </a:p>
          <a:p>
            <a:r>
              <a:rPr lang="en-US" dirty="0"/>
              <a:t>(Read the two reasons)</a:t>
            </a:r>
          </a:p>
          <a:p>
            <a:r>
              <a:rPr lang="en-US" dirty="0"/>
              <a:t>[CLICK] Explain how we tried to perform outliers detection</a:t>
            </a:r>
          </a:p>
          <a:p>
            <a:r>
              <a:rPr lang="en-US" dirty="0"/>
              <a:t>[CLICK] Show the curves and explain that we saw that Horizon and media boxes are offline most of the time. This gave us a hint that the HFC support team could help us with...</a:t>
            </a:r>
          </a:p>
          <a:p>
            <a:endParaRPr lang="en-US" dirty="0"/>
          </a:p>
          <a:p>
            <a:r>
              <a:rPr lang="en-US" dirty="0"/>
              <a:t>We have now seen the data that we wish to collect and how we would like to represent it. We will now look into the implementation. </a:t>
            </a:r>
          </a:p>
          <a:p>
            <a:endParaRPr lang="en-US" dirty="0"/>
          </a:p>
          <a:p>
            <a:endParaRPr lang="en-US" dirty="0"/>
          </a:p>
          <a:p>
            <a:r>
              <a:rPr lang="en-US" dirty="0"/>
              <a:t>--------------------------------------------------------------------------------------------------------</a:t>
            </a:r>
          </a:p>
          <a:p>
            <a:r>
              <a:rPr lang="en-US" dirty="0"/>
              <a:t>During our initial analysis we realized that offline CPEs wouldn’t have any polled values and could jeopardize our classification. Also intuitively we thought that with the rise in energy saving concerns, customers may be switching off their CPEs when they are not using it therefore we decide to get rid of CPEs that were abnormally offline. </a:t>
            </a:r>
          </a:p>
          <a:p>
            <a:endParaRPr lang="en-US" dirty="0"/>
          </a:p>
          <a:p>
            <a:r>
              <a:rPr lang="en-US" dirty="0"/>
              <a:t>[CLICK] In order to exclude such outliers, we looked for every hardware model over the last 10 days of history what is the offline percentage that would separate the population into 99%-1%. That means that every CPE with a value over this limit can be considered as an outlier.</a:t>
            </a:r>
          </a:p>
          <a:p>
            <a:endParaRPr lang="en-US" dirty="0"/>
          </a:p>
          <a:p>
            <a:r>
              <a:rPr lang="en-US" dirty="0"/>
              <a:t>But while we were looking at the result of such strategy we discovered some interesting result. [CLICK] This graph shows the offline percentage of each hardware model for every hour of the day. We saw that Horizon Boxes and Media Boxes are all offline most of the time. This allowed us to discover that those recent CPEs have an automatic deep sleep mode that is mandatory due to regulation and is enabled by default. This meant that we had to keep them out of our analysis. </a:t>
            </a:r>
          </a:p>
          <a:p>
            <a:endParaRPr lang="en-US" dirty="0"/>
          </a:p>
          <a:p>
            <a:r>
              <a:rPr lang="en-US" dirty="0"/>
              <a:t>This concludes the presentation of what data we wish to collect, and how we would like to represent them. Our final step is to present how we actually implemented data collection. </a:t>
            </a:r>
          </a:p>
        </p:txBody>
      </p:sp>
      <p:sp>
        <p:nvSpPr>
          <p:cNvPr id="4" name="Slide Number Placeholder 3"/>
          <p:cNvSpPr>
            <a:spLocks noGrp="1"/>
          </p:cNvSpPr>
          <p:nvPr>
            <p:ph type="sldNum" sz="quarter" idx="10"/>
          </p:nvPr>
        </p:nvSpPr>
        <p:spPr/>
        <p:txBody>
          <a:bodyPr/>
          <a:lstStyle/>
          <a:p>
            <a:fld id="{3C26ED65-54EF-4DE1-A434-72CD553BB447}" type="slidenum">
              <a:rPr lang="de-DE" smtClean="0"/>
              <a:t>15</a:t>
            </a:fld>
            <a:endParaRPr lang="de-DE" dirty="0"/>
          </a:p>
        </p:txBody>
      </p:sp>
    </p:spTree>
    <p:extLst>
      <p:ext uri="{BB962C8B-B14F-4D97-AF65-F5344CB8AC3E}">
        <p14:creationId xmlns:p14="http://schemas.microsoft.com/office/powerpoint/2010/main" val="3199138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construct our dataset we faced a couple of challenges.</a:t>
            </a:r>
          </a:p>
          <a:p>
            <a:r>
              <a:rPr lang="en-US" dirty="0"/>
              <a:t>[CLICK} first we only had 10 days of history in SAA but also two working environment, the production data mart that offered high computational power and the test one that proposed high storage capability.</a:t>
            </a:r>
          </a:p>
          <a:p>
            <a:endParaRPr lang="en-US" dirty="0"/>
          </a:p>
          <a:p>
            <a:r>
              <a:rPr lang="en-US" dirty="0"/>
              <a:t>[CLICK] Hence we split our work in two. </a:t>
            </a:r>
          </a:p>
          <a:p>
            <a:r>
              <a:rPr lang="en-US" dirty="0"/>
              <a:t>[CLICK] First we created 4 buffer tables on DMP to store the results of our aggregation. </a:t>
            </a:r>
          </a:p>
          <a:p>
            <a:r>
              <a:rPr lang="en-US" dirty="0"/>
              <a:t>[CLICK] Then we created 2 storage tables on DMT in order to dump DMP tables and avoid using more resources than necessary on the production environment. </a:t>
            </a:r>
          </a:p>
          <a:p>
            <a:endParaRPr lang="en-US" dirty="0"/>
          </a:p>
          <a:p>
            <a:r>
              <a:rPr lang="en-US" dirty="0"/>
              <a:t>All tables are filled following a rolling window mechanism updating their content daily.</a:t>
            </a:r>
          </a:p>
        </p:txBody>
      </p:sp>
      <p:sp>
        <p:nvSpPr>
          <p:cNvPr id="4" name="Slide Number Placeholder 3"/>
          <p:cNvSpPr>
            <a:spLocks noGrp="1"/>
          </p:cNvSpPr>
          <p:nvPr>
            <p:ph type="sldNum" sz="quarter" idx="10"/>
          </p:nvPr>
        </p:nvSpPr>
        <p:spPr/>
        <p:txBody>
          <a:bodyPr/>
          <a:lstStyle/>
          <a:p>
            <a:fld id="{3C26ED65-54EF-4DE1-A434-72CD553BB447}" type="slidenum">
              <a:rPr lang="de-DE" smtClean="0"/>
              <a:t>16</a:t>
            </a:fld>
            <a:endParaRPr lang="de-DE" dirty="0"/>
          </a:p>
        </p:txBody>
      </p:sp>
    </p:spTree>
    <p:extLst>
      <p:ext uri="{BB962C8B-B14F-4D97-AF65-F5344CB8AC3E}">
        <p14:creationId xmlns:p14="http://schemas.microsoft.com/office/powerpoint/2010/main" val="3183769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execution we suppose that the state of DMP has been initialized. </a:t>
            </a:r>
          </a:p>
          <a:p>
            <a:endParaRPr lang="en-US" dirty="0"/>
          </a:p>
          <a:p>
            <a:r>
              <a:rPr lang="en-US" dirty="0"/>
              <a:t>We are the 11th of </a:t>
            </a:r>
            <a:r>
              <a:rPr lang="en-US" dirty="0" err="1"/>
              <a:t>Jannuary</a:t>
            </a:r>
            <a:r>
              <a:rPr lang="en-US" dirty="0"/>
              <a:t>, therefore we consider day_0 to be the 10th to have the full </a:t>
            </a:r>
            <a:r>
              <a:rPr lang="en-US" dirty="0" err="1"/>
              <a:t>saa</a:t>
            </a:r>
            <a:r>
              <a:rPr lang="en-US" dirty="0"/>
              <a:t> history for this day. </a:t>
            </a:r>
          </a:p>
          <a:p>
            <a:endParaRPr lang="en-US" dirty="0"/>
          </a:p>
          <a:p>
            <a:r>
              <a:rPr lang="en-US" dirty="0"/>
              <a:t>[CLICK] Before execution, the tables contain the content for the previous day_0.</a:t>
            </a:r>
          </a:p>
          <a:p>
            <a:endParaRPr lang="en-US" dirty="0"/>
          </a:p>
          <a:p>
            <a:r>
              <a:rPr lang="en-US" dirty="0"/>
              <a:t>[CLICK] To update the content we compute the 6 averages for this new day_0</a:t>
            </a:r>
          </a:p>
          <a:p>
            <a:endParaRPr lang="en-US" dirty="0"/>
          </a:p>
          <a:p>
            <a:r>
              <a:rPr lang="en-US" dirty="0"/>
              <a:t>[CLICK] Then we aggregate the 6 hours averages into daily averages</a:t>
            </a:r>
          </a:p>
          <a:p>
            <a:endParaRPr lang="en-US" dirty="0"/>
          </a:p>
          <a:p>
            <a:r>
              <a:rPr lang="en-US" dirty="0"/>
              <a:t>[CLICK] We compute the difference between daily averages of day_0 and day_-1</a:t>
            </a:r>
          </a:p>
        </p:txBody>
      </p:sp>
      <p:sp>
        <p:nvSpPr>
          <p:cNvPr id="4" name="Slide Number Placeholder 3"/>
          <p:cNvSpPr>
            <a:spLocks noGrp="1"/>
          </p:cNvSpPr>
          <p:nvPr>
            <p:ph type="sldNum" sz="quarter" idx="10"/>
          </p:nvPr>
        </p:nvSpPr>
        <p:spPr/>
        <p:txBody>
          <a:bodyPr/>
          <a:lstStyle/>
          <a:p>
            <a:fld id="{3C26ED65-54EF-4DE1-A434-72CD553BB447}" type="slidenum">
              <a:rPr lang="de-DE" smtClean="0"/>
              <a:t>17</a:t>
            </a:fld>
            <a:endParaRPr lang="de-DE" dirty="0"/>
          </a:p>
        </p:txBody>
      </p:sp>
    </p:spTree>
    <p:extLst>
      <p:ext uri="{BB962C8B-B14F-4D97-AF65-F5344CB8AC3E}">
        <p14:creationId xmlns:p14="http://schemas.microsoft.com/office/powerpoint/2010/main" val="141049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And we flag the failing CPEs from 8 days ago</a:t>
            </a:r>
          </a:p>
        </p:txBody>
      </p:sp>
      <p:sp>
        <p:nvSpPr>
          <p:cNvPr id="4" name="Slide Number Placeholder 3"/>
          <p:cNvSpPr>
            <a:spLocks noGrp="1"/>
          </p:cNvSpPr>
          <p:nvPr>
            <p:ph type="sldNum" sz="quarter" idx="10"/>
          </p:nvPr>
        </p:nvSpPr>
        <p:spPr/>
        <p:txBody>
          <a:bodyPr/>
          <a:lstStyle/>
          <a:p>
            <a:fld id="{3C26ED65-54EF-4DE1-A434-72CD553BB447}" type="slidenum">
              <a:rPr lang="de-DE" smtClean="0"/>
              <a:t>18</a:t>
            </a:fld>
            <a:endParaRPr lang="de-DE" dirty="0"/>
          </a:p>
        </p:txBody>
      </p:sp>
    </p:spTree>
    <p:extLst>
      <p:ext uri="{BB962C8B-B14F-4D97-AF65-F5344CB8AC3E}">
        <p14:creationId xmlns:p14="http://schemas.microsoft.com/office/powerpoint/2010/main" val="3330301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[CLICK] We can finally build the full five days history vector in DMT. First</a:t>
            </a:r>
          </a:p>
        </p:txBody>
      </p:sp>
      <p:sp>
        <p:nvSpPr>
          <p:cNvPr id="4" name="Slide Number Placeholder 3"/>
          <p:cNvSpPr>
            <a:spLocks noGrp="1"/>
          </p:cNvSpPr>
          <p:nvPr>
            <p:ph type="sldNum" sz="quarter" idx="10"/>
          </p:nvPr>
        </p:nvSpPr>
        <p:spPr/>
        <p:txBody>
          <a:bodyPr/>
          <a:lstStyle/>
          <a:p>
            <a:fld id="{3C26ED65-54EF-4DE1-A434-72CD553BB447}" type="slidenum">
              <a:rPr lang="de-DE" smtClean="0"/>
              <a:t>19</a:t>
            </a:fld>
            <a:endParaRPr lang="de-DE" dirty="0"/>
          </a:p>
        </p:txBody>
      </p:sp>
    </p:spTree>
    <p:extLst>
      <p:ext uri="{BB962C8B-B14F-4D97-AF65-F5344CB8AC3E}">
        <p14:creationId xmlns:p14="http://schemas.microsoft.com/office/powerpoint/2010/main" val="2256092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950" y="739775"/>
            <a:ext cx="6581775" cy="3703638"/>
          </a:xfrm>
        </p:spPr>
      </p:sp>
      <p:sp>
        <p:nvSpPr>
          <p:cNvPr id="3" name="Espace réservé des commentaires 2"/>
          <p:cNvSpPr>
            <a:spLocks noGrp="1"/>
          </p:cNvSpPr>
          <p:nvPr>
            <p:ph type="body" idx="1"/>
          </p:nvPr>
        </p:nvSpPr>
        <p:spPr/>
        <p:txBody>
          <a:bodyPr/>
          <a:lstStyle/>
          <a:p>
            <a:r>
              <a:rPr lang="en-US" noProof="0" dirty="0"/>
              <a:t>Let’s look at the different point that I will present today. </a:t>
            </a:r>
          </a:p>
          <a:p>
            <a:r>
              <a:rPr lang="en-US" noProof="0" dirty="0"/>
              <a:t>[CLICK] I should start by giving an overview of the status quo by giving some information regarding UPC’s business, the problem we identified and the different sources of data that are envisioned to solve such problem</a:t>
            </a:r>
          </a:p>
          <a:p>
            <a:r>
              <a:rPr lang="en-US" noProof="0" dirty="0"/>
              <a:t>[CLICK] In a second time I should describe how we constructed the dataset in order to challenge this status quo. From the identification of Failing CPEs, the choice of health measurements to track, how we handled Offline CPEs, to finally explain implementation methodology. </a:t>
            </a:r>
          </a:p>
          <a:p>
            <a:r>
              <a:rPr lang="en-US" noProof="0" dirty="0"/>
              <a:t>[CLICK] Thirdly we should cover Data analysis to justify our preprocessing steps and we will describe our tentative a label propagation. </a:t>
            </a:r>
          </a:p>
          <a:p>
            <a:r>
              <a:rPr lang="en-US" noProof="0" dirty="0"/>
              <a:t>[CLICK] The predictive approach will follow. There we should discuss how we evaluated the performance of our model and the results of our model exploration. </a:t>
            </a:r>
          </a:p>
          <a:p>
            <a:r>
              <a:rPr lang="en-US" noProof="0" dirty="0"/>
              <a:t>[CLICK] Finally we shall discuss the results of the model and how the information yielded by this POC to move forward to a production software. </a:t>
            </a:r>
          </a:p>
          <a:p>
            <a:endParaRPr lang="en-US" noProof="0" dirty="0"/>
          </a:p>
        </p:txBody>
      </p:sp>
      <p:sp>
        <p:nvSpPr>
          <p:cNvPr id="4" name="Espace réservé du numéro de diapositive 3"/>
          <p:cNvSpPr>
            <a:spLocks noGrp="1"/>
          </p:cNvSpPr>
          <p:nvPr>
            <p:ph type="sldNum" sz="quarter" idx="10"/>
          </p:nvPr>
        </p:nvSpPr>
        <p:spPr/>
        <p:txBody>
          <a:bodyPr/>
          <a:lstStyle/>
          <a:p>
            <a:fld id="{3C26ED65-54EF-4DE1-A434-72CD553BB447}" type="slidenum">
              <a:rPr lang="de-DE" smtClean="0"/>
              <a:t>2</a:t>
            </a:fld>
            <a:endParaRPr lang="de-DE" dirty="0"/>
          </a:p>
        </p:txBody>
      </p:sp>
    </p:spTree>
    <p:extLst>
      <p:ext uri="{BB962C8B-B14F-4D97-AF65-F5344CB8AC3E}">
        <p14:creationId xmlns:p14="http://schemas.microsoft.com/office/powerpoint/2010/main" val="1954403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First we get the static information from VECTORS and then compute the 6 hours window averages differences</a:t>
            </a:r>
          </a:p>
          <a:p>
            <a:r>
              <a:rPr lang="en-US" dirty="0"/>
              <a:t>[CLICK] Then we append the flat vector of daily average difference for each mac</a:t>
            </a:r>
          </a:p>
          <a:p>
            <a:r>
              <a:rPr lang="en-US" dirty="0"/>
              <a:t>[CLICK] Finally we can dump the content of VIA MACs into the homonym table on DMT.</a:t>
            </a:r>
          </a:p>
          <a:p>
            <a:r>
              <a:rPr lang="en-US" dirty="0"/>
              <a:t>And we are done with execution.</a:t>
            </a:r>
          </a:p>
          <a:p>
            <a:endParaRPr lang="en-US" dirty="0"/>
          </a:p>
          <a:p>
            <a:r>
              <a:rPr lang="en-US" dirty="0"/>
              <a:t>This entire procedure was implemented to run automatically every day. Autonomous transaction were used in order to keep logs of the procedure. The two environment procedures were synchronized using this log table and multiple checks were implemented to ensure the correctness of collected data. Finally some tricks had to be developed in order to sample VECTOR_FIVE_DAYS given its size.</a:t>
            </a:r>
          </a:p>
        </p:txBody>
      </p:sp>
      <p:sp>
        <p:nvSpPr>
          <p:cNvPr id="4" name="Slide Number Placeholder 3"/>
          <p:cNvSpPr>
            <a:spLocks noGrp="1"/>
          </p:cNvSpPr>
          <p:nvPr>
            <p:ph type="sldNum" sz="quarter" idx="10"/>
          </p:nvPr>
        </p:nvSpPr>
        <p:spPr/>
        <p:txBody>
          <a:bodyPr/>
          <a:lstStyle/>
          <a:p>
            <a:fld id="{3C26ED65-54EF-4DE1-A434-72CD553BB447}" type="slidenum">
              <a:rPr lang="de-DE" smtClean="0"/>
              <a:t>20</a:t>
            </a:fld>
            <a:endParaRPr lang="de-DE" dirty="0"/>
          </a:p>
        </p:txBody>
      </p:sp>
    </p:spTree>
    <p:extLst>
      <p:ext uri="{BB962C8B-B14F-4D97-AF65-F5344CB8AC3E}">
        <p14:creationId xmlns:p14="http://schemas.microsoft.com/office/powerpoint/2010/main" val="389522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950" y="739775"/>
            <a:ext cx="6581775" cy="3703638"/>
          </a:xfrm>
        </p:spPr>
      </p:sp>
      <p:sp>
        <p:nvSpPr>
          <p:cNvPr id="3" name="Espace réservé des commentaires 2"/>
          <p:cNvSpPr>
            <a:spLocks noGrp="1"/>
          </p:cNvSpPr>
          <p:nvPr>
            <p:ph type="body" idx="1"/>
          </p:nvPr>
        </p:nvSpPr>
        <p:spPr/>
        <p:txBody>
          <a:bodyPr/>
          <a:lstStyle/>
          <a:p>
            <a:r>
              <a:rPr lang="en-US" noProof="0" dirty="0"/>
              <a:t>Now that we have explained how the dataset is collected we can move toward the Data Analysis part of the project.</a:t>
            </a:r>
          </a:p>
        </p:txBody>
      </p:sp>
      <p:sp>
        <p:nvSpPr>
          <p:cNvPr id="4" name="Espace réservé du numéro de diapositive 3"/>
          <p:cNvSpPr>
            <a:spLocks noGrp="1"/>
          </p:cNvSpPr>
          <p:nvPr>
            <p:ph type="sldNum" sz="quarter" idx="10"/>
          </p:nvPr>
        </p:nvSpPr>
        <p:spPr/>
        <p:txBody>
          <a:bodyPr/>
          <a:lstStyle/>
          <a:p>
            <a:fld id="{3C26ED65-54EF-4DE1-A434-72CD553BB447}" type="slidenum">
              <a:rPr lang="de-DE" smtClean="0"/>
              <a:t>21</a:t>
            </a:fld>
            <a:endParaRPr lang="de-DE" dirty="0"/>
          </a:p>
        </p:txBody>
      </p:sp>
    </p:spTree>
    <p:extLst>
      <p:ext uri="{BB962C8B-B14F-4D97-AF65-F5344CB8AC3E}">
        <p14:creationId xmlns:p14="http://schemas.microsoft.com/office/powerpoint/2010/main" val="256304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time that was necessary in order to collect a significant dataset to train our classifier, we started our work by exploring the dataset. </a:t>
            </a:r>
          </a:p>
          <a:p>
            <a:endParaRPr lang="en-US" dirty="0"/>
          </a:p>
          <a:p>
            <a:pPr marL="171450" indent="-171450">
              <a:buFont typeface="Arial" panose="020B0604020202020204" pitchFamily="34" charset="0"/>
              <a:buChar char="•"/>
            </a:pPr>
            <a:r>
              <a:rPr lang="en-US" dirty="0"/>
              <a:t>We first thought that the day of the week on which we collect data might influence vector as health measurements should vary with utilization. </a:t>
            </a:r>
          </a:p>
          <a:p>
            <a:pPr marL="171450" indent="-171450">
              <a:buFont typeface="Arial" panose="020B0604020202020204" pitchFamily="34" charset="0"/>
              <a:buChar char="•"/>
            </a:pPr>
            <a:r>
              <a:rPr lang="en-US" dirty="0"/>
              <a:t>With 191 features it was complicated to go through the distribution of each: simply note that most were normally distributed and also that we generally have a high skew in the center (expected)</a:t>
            </a:r>
          </a:p>
          <a:p>
            <a:pPr marL="171450" indent="-171450">
              <a:buFont typeface="Arial" panose="020B0604020202020204" pitchFamily="34" charset="0"/>
              <a:buChar char="•"/>
            </a:pPr>
            <a:r>
              <a:rPr lang="en-US" dirty="0"/>
              <a:t>We also wanted to look at data completion correlation and found that NULL values happen together either depending on the time at which the aggregate was collected or depending on whether we take the </a:t>
            </a:r>
            <a:r>
              <a:rPr lang="en-US" dirty="0" err="1"/>
              <a:t>mes</a:t>
            </a:r>
            <a:r>
              <a:rPr lang="en-US" dirty="0"/>
              <a:t> at CPE or CMTs level</a:t>
            </a:r>
          </a:p>
          <a:p>
            <a:pPr marL="171450" indent="-171450">
              <a:buFont typeface="Arial" panose="020B0604020202020204" pitchFamily="34" charset="0"/>
              <a:buChar char="•"/>
            </a:pPr>
            <a:r>
              <a:rPr lang="en-US" dirty="0"/>
              <a:t>Finally in order to reduce as much as possible the dimension of our vectors we looked at feature correlation to avoid having multiple </a:t>
            </a:r>
            <a:r>
              <a:rPr lang="en-US" dirty="0" err="1"/>
              <a:t>feagures</a:t>
            </a:r>
            <a:r>
              <a:rPr lang="en-US" dirty="0"/>
              <a:t> providing the same information.</a:t>
            </a:r>
          </a:p>
          <a:p>
            <a:pPr marL="0" indent="0">
              <a:buFont typeface="Arial" panose="020B0604020202020204" pitchFamily="34" charset="0"/>
              <a:buNone/>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First we formulated the assumption that vectors may differ depending on whether day-0 is a weekend day or not. We therefore try to perform hypothesis testing on the null hypothesis that supposed that both distribution were identical. Our initial naïve approach on each individual feature couldn’t reject such hypothesis and motivated us to move to a more complex test on multivariate. This test indeed rejected the null hypothesis at high confidence levels. </a:t>
            </a:r>
          </a:p>
          <a:p>
            <a:pPr marL="171450" indent="-171450">
              <a:buFont typeface="Arial" panose="020B0604020202020204" pitchFamily="34" charset="0"/>
              <a:buChar char="•"/>
            </a:pPr>
            <a:r>
              <a:rPr lang="en-US" dirty="0"/>
              <a:t>Then we used a package provided by business intelligence to look into the distribution of features. The high number of features calls for general comments: most features are normally distributed and highly skewed in their center (which we expected as we expect most differences to be null when the signal doesn’t change)</a:t>
            </a:r>
          </a:p>
          <a:p>
            <a:pPr marL="171450" indent="-171450">
              <a:buFont typeface="Arial" panose="020B0604020202020204" pitchFamily="34" charset="0"/>
              <a:buChar char="•"/>
            </a:pPr>
            <a:r>
              <a:rPr lang="en-US" dirty="0"/>
              <a:t>A data completion analysis supported that when values are missing it often means that the device is offline as data completion correlates based on two coarse grain </a:t>
            </a:r>
            <a:r>
              <a:rPr lang="en-US" dirty="0" err="1"/>
              <a:t>caracteristics</a:t>
            </a:r>
            <a:r>
              <a:rPr lang="en-US" dirty="0"/>
              <a:t>: the time at which is considered the aggregate and the level of the measurement. </a:t>
            </a:r>
          </a:p>
          <a:p>
            <a:pPr marL="171450" indent="-171450">
              <a:buFont typeface="Arial" panose="020B0604020202020204" pitchFamily="34" charset="0"/>
              <a:buChar char="•"/>
            </a:pPr>
            <a:r>
              <a:rPr lang="en-US" dirty="0"/>
              <a:t>A correlation analysis highlighted an error in data collection which caused us to have duplicated features which we corrected. But also it displayed highly correlated variables which after further investigation we decided to eliminate to reduce the dimension of our dataset.  This deletion was performed only for measurement that were indeed correlated for every time aggregate as this is the only case were we can conclude that original measurements are correlated.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C26ED65-54EF-4DE1-A434-72CD553BB447}" type="slidenum">
              <a:rPr lang="de-DE" smtClean="0"/>
              <a:t>22</a:t>
            </a:fld>
            <a:endParaRPr lang="de-DE" dirty="0"/>
          </a:p>
        </p:txBody>
      </p:sp>
    </p:spTree>
    <p:extLst>
      <p:ext uri="{BB962C8B-B14F-4D97-AF65-F5344CB8AC3E}">
        <p14:creationId xmlns:p14="http://schemas.microsoft.com/office/powerpoint/2010/main" val="1630185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From this exploratory analysis we could decide on which preprocessing steps to follow. </a:t>
            </a:r>
          </a:p>
        </p:txBody>
      </p:sp>
      <p:sp>
        <p:nvSpPr>
          <p:cNvPr id="4" name="Slide Number Placeholder 3"/>
          <p:cNvSpPr>
            <a:spLocks noGrp="1"/>
          </p:cNvSpPr>
          <p:nvPr>
            <p:ph type="sldNum" sz="quarter" idx="10"/>
          </p:nvPr>
        </p:nvSpPr>
        <p:spPr/>
        <p:txBody>
          <a:bodyPr/>
          <a:lstStyle/>
          <a:p>
            <a:fld id="{3C26ED65-54EF-4DE1-A434-72CD553BB447}" type="slidenum">
              <a:rPr lang="de-DE" smtClean="0"/>
              <a:t>23</a:t>
            </a:fld>
            <a:endParaRPr lang="de-DE" dirty="0"/>
          </a:p>
        </p:txBody>
      </p:sp>
    </p:spTree>
    <p:extLst>
      <p:ext uri="{BB962C8B-B14F-4D97-AF65-F5344CB8AC3E}">
        <p14:creationId xmlns:p14="http://schemas.microsoft.com/office/powerpoint/2010/main" val="1907214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we have explained earlier, we are not very confident in our labelling of data due to 2 main reasons: </a:t>
            </a:r>
          </a:p>
          <a:p>
            <a:pPr marL="171450" indent="-171450">
              <a:buFontTx/>
              <a:buChar char="-"/>
            </a:pPr>
            <a:r>
              <a:rPr lang="en-US" dirty="0"/>
              <a:t>VIA contains the outputs of human interactions with a software and therefore required a lot of filtering but we may be discarding sick CPEs </a:t>
            </a:r>
          </a:p>
          <a:p>
            <a:pPr marL="171450" indent="-171450">
              <a:buFontTx/>
              <a:buChar char="-"/>
            </a:pPr>
            <a:r>
              <a:rPr lang="en-US" dirty="0"/>
              <a:t>We cannot be sure that all customers call us for a given problem, and indeed our aim is to predict CPE failure and not just phone calls. </a:t>
            </a:r>
          </a:p>
          <a:p>
            <a:pPr marL="171450" indent="-171450">
              <a:buFontTx/>
              <a:buChar char="-"/>
            </a:pPr>
            <a:endParaRPr lang="en-US" dirty="0"/>
          </a:p>
          <a:p>
            <a:pPr marL="0" indent="0">
              <a:buFontTx/>
              <a:buNone/>
            </a:pPr>
            <a:r>
              <a:rPr lang="en-US" dirty="0"/>
              <a:t>Therefore we tried to perform Label propagation. That is we would apply clustering to group vectors together. Once we have a satisfying clustering we would use the knowledge of the HFC support team in order to check the content of clusters to decide on the label to assign to the cluster. </a:t>
            </a:r>
          </a:p>
        </p:txBody>
      </p:sp>
      <p:sp>
        <p:nvSpPr>
          <p:cNvPr id="4" name="Slide Number Placeholder 3"/>
          <p:cNvSpPr>
            <a:spLocks noGrp="1"/>
          </p:cNvSpPr>
          <p:nvPr>
            <p:ph type="sldNum" sz="quarter" idx="10"/>
          </p:nvPr>
        </p:nvSpPr>
        <p:spPr/>
        <p:txBody>
          <a:bodyPr/>
          <a:lstStyle/>
          <a:p>
            <a:fld id="{3C26ED65-54EF-4DE1-A434-72CD553BB447}" type="slidenum">
              <a:rPr lang="de-DE" smtClean="0"/>
              <a:t>24</a:t>
            </a:fld>
            <a:endParaRPr lang="de-DE" dirty="0"/>
          </a:p>
        </p:txBody>
      </p:sp>
    </p:spTree>
    <p:extLst>
      <p:ext uri="{BB962C8B-B14F-4D97-AF65-F5344CB8AC3E}">
        <p14:creationId xmlns:p14="http://schemas.microsoft.com/office/powerpoint/2010/main" val="965450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Limited HFC time =&gt; must be confident of clustering</a:t>
            </a:r>
          </a:p>
          <a:p>
            <a:pPr marL="171450" indent="-171450">
              <a:buFont typeface="Arial" panose="020B0604020202020204" pitchFamily="34" charset="0"/>
              <a:buChar char="•"/>
            </a:pPr>
            <a:r>
              <a:rPr lang="en-US" dirty="0"/>
              <a:t>We used silhouette analysis: metric that qualifies the quality of the cluster structure displayed</a:t>
            </a:r>
          </a:p>
          <a:p>
            <a:pPr marL="171450" indent="-171450">
              <a:buFont typeface="Arial" panose="020B0604020202020204" pitchFamily="34" charset="0"/>
              <a:buChar char="•"/>
            </a:pPr>
            <a:r>
              <a:rPr lang="en-US" dirty="0"/>
              <a:t>K-Means most popular: no good results regarding structure could be due to curse of dimensionality or too simple model</a:t>
            </a:r>
          </a:p>
          <a:p>
            <a:pPr marL="171450" indent="-171450">
              <a:buFont typeface="Arial" panose="020B0604020202020204" pitchFamily="34" charset="0"/>
              <a:buChar char="•"/>
            </a:pPr>
            <a:r>
              <a:rPr lang="en-US" dirty="0"/>
              <a:t>Showed that Dimensionality </a:t>
            </a:r>
            <a:r>
              <a:rPr lang="en-US" dirty="0" err="1"/>
              <a:t>reuction</a:t>
            </a:r>
            <a:r>
              <a:rPr lang="en-US" dirty="0"/>
              <a:t> and class balancing are helpful </a:t>
            </a:r>
          </a:p>
          <a:p>
            <a:pPr marL="171450" indent="-171450">
              <a:buFont typeface="Arial" panose="020B0604020202020204" pitchFamily="34" charset="0"/>
              <a:buChar char="•"/>
            </a:pPr>
            <a:r>
              <a:rPr lang="en-US" dirty="0"/>
              <a:t>Time constraint: move to prediction in the hope to have more complex model to explain the underlying structure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endParaRPr lang="en-US" dirty="0"/>
          </a:p>
          <a:p>
            <a:r>
              <a:rPr lang="en-US" dirty="0"/>
              <a:t>HFC support team can only dedicate a limited amount of time in order to </a:t>
            </a:r>
            <a:r>
              <a:rPr lang="en-US" dirty="0" err="1"/>
              <a:t>analyse</a:t>
            </a:r>
            <a:r>
              <a:rPr lang="en-US" dirty="0"/>
              <a:t> the output of our clustering therefore we had to make sure that we are confident in our clustering before submitting it to review.</a:t>
            </a:r>
          </a:p>
          <a:p>
            <a:endParaRPr lang="en-US" dirty="0"/>
          </a:p>
          <a:p>
            <a:r>
              <a:rPr lang="en-US" dirty="0"/>
              <a:t>In order to check the performance of such clustering we use what is called a silhouette analysis, it provides a single number metrics evaluating the quality of the displayed structure. </a:t>
            </a:r>
          </a:p>
          <a:p>
            <a:endParaRPr lang="en-US" dirty="0"/>
          </a:p>
          <a:p>
            <a:r>
              <a:rPr lang="en-US" dirty="0"/>
              <a:t>Unfortunately our exploration using the most popular clustering algorithm called K-Means didn’t yield any clustering with a satisfying structure. This could be explained by either the curse of dimensionality or the fact that this particular algorithm isn’t fitted for the given task.</a:t>
            </a:r>
          </a:p>
          <a:p>
            <a:endParaRPr lang="en-US" dirty="0"/>
          </a:p>
          <a:p>
            <a:r>
              <a:rPr lang="en-US" dirty="0"/>
              <a:t>Nevertheless it allowed us to test some techniques that could prove to be useful for further research. We have shown that dimensionality reduction techniques yielded better silhouette average score as well as balanced training datasets and this choices will drive further </a:t>
            </a:r>
            <a:r>
              <a:rPr lang="en-US" dirty="0" err="1"/>
              <a:t>ressearch</a:t>
            </a:r>
            <a:r>
              <a:rPr lang="en-US" dirty="0"/>
              <a:t>.</a:t>
            </a:r>
          </a:p>
          <a:p>
            <a:endParaRPr lang="en-US" dirty="0"/>
          </a:p>
          <a:p>
            <a:r>
              <a:rPr lang="en-US" dirty="0"/>
              <a:t>We could have tried other clustering algorithm but because of the time constraints we decided to move to prediction models as they might be able to unveil more complex structure in the data. </a:t>
            </a:r>
          </a:p>
        </p:txBody>
      </p:sp>
      <p:sp>
        <p:nvSpPr>
          <p:cNvPr id="4" name="Slide Number Placeholder 3"/>
          <p:cNvSpPr>
            <a:spLocks noGrp="1"/>
          </p:cNvSpPr>
          <p:nvPr>
            <p:ph type="sldNum" sz="quarter" idx="10"/>
          </p:nvPr>
        </p:nvSpPr>
        <p:spPr/>
        <p:txBody>
          <a:bodyPr/>
          <a:lstStyle/>
          <a:p>
            <a:fld id="{3C26ED65-54EF-4DE1-A434-72CD553BB447}" type="slidenum">
              <a:rPr lang="de-DE" smtClean="0"/>
              <a:t>25</a:t>
            </a:fld>
            <a:endParaRPr lang="de-DE" dirty="0"/>
          </a:p>
        </p:txBody>
      </p:sp>
    </p:spTree>
    <p:extLst>
      <p:ext uri="{BB962C8B-B14F-4D97-AF65-F5344CB8AC3E}">
        <p14:creationId xmlns:p14="http://schemas.microsoft.com/office/powerpoint/2010/main" val="1558397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950" y="739775"/>
            <a:ext cx="6581775" cy="3703638"/>
          </a:xfrm>
        </p:spPr>
      </p:sp>
      <p:sp>
        <p:nvSpPr>
          <p:cNvPr id="3" name="Espace réservé des commentaires 2"/>
          <p:cNvSpPr>
            <a:spLocks noGrp="1"/>
          </p:cNvSpPr>
          <p:nvPr>
            <p:ph type="body" idx="1"/>
          </p:nvPr>
        </p:nvSpPr>
        <p:spPr/>
        <p:txBody>
          <a:bodyPr/>
          <a:lstStyle/>
          <a:p>
            <a:r>
              <a:rPr lang="en-US" noProof="0" dirty="0"/>
              <a:t>Which is why we will now explain the prediction part of the project. </a:t>
            </a:r>
          </a:p>
        </p:txBody>
      </p:sp>
      <p:sp>
        <p:nvSpPr>
          <p:cNvPr id="4" name="Espace réservé du numéro de diapositive 3"/>
          <p:cNvSpPr>
            <a:spLocks noGrp="1"/>
          </p:cNvSpPr>
          <p:nvPr>
            <p:ph type="sldNum" sz="quarter" idx="10"/>
          </p:nvPr>
        </p:nvSpPr>
        <p:spPr/>
        <p:txBody>
          <a:bodyPr/>
          <a:lstStyle/>
          <a:p>
            <a:fld id="{3C26ED65-54EF-4DE1-A434-72CD553BB447}" type="slidenum">
              <a:rPr lang="de-DE" smtClean="0"/>
              <a:t>26</a:t>
            </a:fld>
            <a:endParaRPr lang="de-DE" dirty="0"/>
          </a:p>
        </p:txBody>
      </p:sp>
    </p:spTree>
    <p:extLst>
      <p:ext uri="{BB962C8B-B14F-4D97-AF65-F5344CB8AC3E}">
        <p14:creationId xmlns:p14="http://schemas.microsoft.com/office/powerpoint/2010/main" val="2870389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can start looking at the results I would like to spend some time explaining how we evaluate the performance of our model. </a:t>
            </a:r>
          </a:p>
          <a:p>
            <a:r>
              <a:rPr lang="en-US" dirty="0"/>
              <a:t>- Explain why we do cross validation: obtain unbiased estimate of performance metric</a:t>
            </a:r>
          </a:p>
          <a:p>
            <a:r>
              <a:rPr lang="en-US" dirty="0"/>
              <a:t>- Here example of 5-fold CV, we shuffle, split in 5 and then for every fold </a:t>
            </a:r>
            <a:r>
              <a:rPr lang="en-US" dirty="0" err="1"/>
              <a:t>combi</a:t>
            </a:r>
            <a:r>
              <a:rPr lang="en-US" dirty="0"/>
              <a:t> train on 4 and test on 1, compute accuracy [CLICK++]</a:t>
            </a:r>
          </a:p>
          <a:p>
            <a:r>
              <a:rPr lang="en-US" dirty="0"/>
              <a:t>- Gives us mean and variability of the model.</a:t>
            </a:r>
          </a:p>
          <a:p>
            <a:r>
              <a:rPr lang="en-US" dirty="0"/>
              <a:t>- [CLICK] initial assumption</a:t>
            </a:r>
          </a:p>
          <a:p>
            <a:r>
              <a:rPr lang="en-US" dirty="0"/>
              <a:t>- [CLICK] time gap influence proved it wrong even with 0 day between test and train just non overlapping.</a:t>
            </a:r>
          </a:p>
          <a:p>
            <a:endParaRPr lang="en-US" dirty="0"/>
          </a:p>
          <a:p>
            <a:r>
              <a:rPr lang="en-US" dirty="0"/>
              <a:t>First we will discuss our cross validation technique: usually in machine learning we work with a limited set of labelled samples that we us in order to train and test our model. The problem is that tuning a model on a restricted dataset can lead to overfitting this particular dataset and not focusing on the true underlying pattern. In order to compute unbiased performance metrics the standard method is to use cross validation. </a:t>
            </a:r>
          </a:p>
          <a:p>
            <a:endParaRPr lang="en-US" dirty="0"/>
          </a:p>
          <a:p>
            <a:r>
              <a:rPr lang="en-US" dirty="0"/>
              <a:t>Let us look at the example of a 5-fold cross validation. Let’s say we want to evaluate the accuracy of our model. We shuffle our dataset, split it in 5 folds. And we train on 4 folds, test on the last one. [CLICK, CLICK…] We compute the accuracy for each training set/testing set combination and it gives us [CLICK] the average accuracy on unseen data and the standard deviation which informs us on the stability of the model. </a:t>
            </a:r>
          </a:p>
          <a:p>
            <a:endParaRPr lang="en-US" dirty="0"/>
          </a:p>
          <a:p>
            <a:r>
              <a:rPr lang="en-US" dirty="0"/>
              <a:t>[CLICK] Initially we thought that we could build these folds on the full dataset. And we started exploring different models based on this. Unfortunately once we were done with exploration we got interested in the influence of the time between training and testing. So we looked at the performance of the model depending on the gap in dates between the training set and testing set and we found out that even with 0 days between the two but with non overlapping dates the performance of the model significantly dropped [CLICK]. </a:t>
            </a:r>
          </a:p>
          <a:p>
            <a:endParaRPr lang="en-US" dirty="0"/>
          </a:p>
          <a:p>
            <a:r>
              <a:rPr lang="en-US" dirty="0"/>
              <a:t>If the model is to be used in real life we will obviously be in such case and therefore in order to evaluate the performance of our model we built a cross validation that only considers non overlapping dates between test and training.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26ED65-54EF-4DE1-A434-72CD553BB447}" type="slidenum">
              <a:rPr lang="de-DE" smtClean="0"/>
              <a:t>27</a:t>
            </a:fld>
            <a:endParaRPr lang="de-DE" dirty="0"/>
          </a:p>
        </p:txBody>
      </p:sp>
    </p:spTree>
    <p:extLst>
      <p:ext uri="{BB962C8B-B14F-4D97-AF65-F5344CB8AC3E}">
        <p14:creationId xmlns:p14="http://schemas.microsoft.com/office/powerpoint/2010/main" val="1931146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now have a way to obtain unbiased performance metric but we should see what metric we would like to use.</a:t>
            </a:r>
          </a:p>
          <a:p>
            <a:r>
              <a:rPr lang="en-US" dirty="0"/>
              <a:t>- Give our two underlying goals</a:t>
            </a:r>
          </a:p>
          <a:p>
            <a:r>
              <a:rPr lang="en-US" dirty="0"/>
              <a:t>[CLICK] started with ROC curves, explain basics of ROC curves and explain that we chose to focus on P,R,F1 for top 20%</a:t>
            </a:r>
          </a:p>
          <a:p>
            <a:r>
              <a:rPr lang="en-US" dirty="0"/>
              <a:t>[CLICK] then we moved to PR curves, discriminate better and also get max recall for prec.</a:t>
            </a:r>
          </a:p>
          <a:p>
            <a:endParaRPr lang="en-US" dirty="0"/>
          </a:p>
          <a:p>
            <a:r>
              <a:rPr lang="en-US" dirty="0"/>
              <a:t>----------------------------------------------------------------------------------------------------------</a:t>
            </a:r>
          </a:p>
          <a:p>
            <a:endParaRPr lang="en-US" dirty="0"/>
          </a:p>
          <a:p>
            <a:r>
              <a:rPr lang="en-US" dirty="0" err="1"/>
              <a:t>pNow</a:t>
            </a:r>
            <a:r>
              <a:rPr lang="en-US" dirty="0"/>
              <a:t> that we have a mean to cross validate our performance metrics we need to find which metric we would like to use. We are in the presence of imperfect data and for the sake of this proof of concept we will focus only on top predictions and hope that data improvements will allow to extend the performance over the whole set of predictions. Also what we care about is how well we can predict that a CPE is sick and how many of the sick CPE we can highlight. </a:t>
            </a:r>
          </a:p>
          <a:p>
            <a:endParaRPr lang="en-US" dirty="0"/>
          </a:p>
          <a:p>
            <a:r>
              <a:rPr lang="en-US" dirty="0"/>
              <a:t>[CLICK] In our initial analysis we used ROC curves. The simple idea behind this curve is to order in decreasing order the sick probabilities output by our models. For each such prediction we go up if the CPE is indeed sick otherwise we go to the right. Along with this graphical interpretation we monitor the precision and recall on the top 20% predictions. </a:t>
            </a:r>
          </a:p>
          <a:p>
            <a:r>
              <a:rPr lang="en-US" dirty="0"/>
              <a:t>[CLICK] But this method had some downsides: first of all, considering the top 20% is an arbitrary choice that doesn’t take into consideration how the testing set is composed. Also it doesn’t discriminate as well the different models when in presence of imbalanced classes</a:t>
            </a:r>
          </a:p>
          <a:p>
            <a:endParaRPr lang="en-US" dirty="0"/>
          </a:p>
          <a:p>
            <a:r>
              <a:rPr lang="en-US" dirty="0"/>
              <a:t>[CLICK] Therefore we moved to precision recall curves. To build such curve we find the different thresholds of sick probabilities that yield different (</a:t>
            </a:r>
            <a:r>
              <a:rPr lang="en-US" dirty="0" err="1"/>
              <a:t>Precision,Recall</a:t>
            </a:r>
            <a:r>
              <a:rPr lang="en-US" dirty="0"/>
              <a:t>)  tuples. But also to fit business needs we decided to look at 3 different precision levels from 70 to 90% precision. And for each we looked at the maximum recall that could be reached. This is justified by the fact that recall is the key to business use of the predictive model. </a:t>
            </a:r>
            <a:br>
              <a:rPr lang="en-US" dirty="0"/>
            </a:br>
            <a:endParaRPr lang="en-US" dirty="0"/>
          </a:p>
        </p:txBody>
      </p:sp>
      <p:sp>
        <p:nvSpPr>
          <p:cNvPr id="4" name="Slide Number Placeholder 3"/>
          <p:cNvSpPr>
            <a:spLocks noGrp="1"/>
          </p:cNvSpPr>
          <p:nvPr>
            <p:ph type="sldNum" sz="quarter" idx="10"/>
          </p:nvPr>
        </p:nvSpPr>
        <p:spPr/>
        <p:txBody>
          <a:bodyPr/>
          <a:lstStyle/>
          <a:p>
            <a:fld id="{3C26ED65-54EF-4DE1-A434-72CD553BB447}" type="slidenum">
              <a:rPr lang="de-DE" smtClean="0"/>
              <a:t>28</a:t>
            </a:fld>
            <a:endParaRPr lang="de-DE" dirty="0"/>
          </a:p>
        </p:txBody>
      </p:sp>
    </p:spTree>
    <p:extLst>
      <p:ext uri="{BB962C8B-B14F-4D97-AF65-F5344CB8AC3E}">
        <p14:creationId xmlns:p14="http://schemas.microsoft.com/office/powerpoint/2010/main" val="2189881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approach regarding model exploration was to try different models combined with dimensionality reduction techniques or not in order to see what model would perform the best on our task.</a:t>
            </a:r>
          </a:p>
          <a:p>
            <a:r>
              <a:rPr lang="en-US" dirty="0"/>
              <a:t>- (explain tradeoff tuning - # model explored)</a:t>
            </a:r>
          </a:p>
          <a:p>
            <a:r>
              <a:rPr lang="en-US" dirty="0"/>
              <a:t>- (describe the PR curve for gradient boosting and why better)</a:t>
            </a:r>
          </a:p>
          <a:p>
            <a:r>
              <a:rPr lang="en-US" dirty="0"/>
              <a:t>Therefore we moved to fine tuning</a:t>
            </a:r>
          </a:p>
          <a:p>
            <a:endParaRPr lang="en-US" dirty="0"/>
          </a:p>
          <a:p>
            <a:endParaRPr lang="en-US" dirty="0"/>
          </a:p>
          <a:p>
            <a:endParaRPr lang="en-US" dirty="0"/>
          </a:p>
          <a:p>
            <a:endParaRPr lang="en-US" dirty="0"/>
          </a:p>
          <a:p>
            <a:r>
              <a:rPr lang="en-US" dirty="0"/>
              <a:t>Each model has different parameters that need tuning in order to show good performance. There is a tradeoff between how well you can tune a model and the number of models that you can try. We have decided to coarse grain tune each model and to explore 7 different models. </a:t>
            </a:r>
          </a:p>
          <a:p>
            <a:endParaRPr lang="en-US" dirty="0"/>
          </a:p>
          <a:p>
            <a:r>
              <a:rPr lang="en-US" dirty="0"/>
              <a:t>You can see that the gradient boosting method has the highest AUC and recall levels of all models. This confirms on the PR curves that show a more stable model and a higher AUC for high precision levels. </a:t>
            </a:r>
          </a:p>
          <a:p>
            <a:endParaRPr lang="en-US" dirty="0"/>
          </a:p>
          <a:p>
            <a:r>
              <a:rPr lang="en-US" dirty="0"/>
              <a:t>Therefore we have decided to move into fine tuning this model. </a:t>
            </a:r>
          </a:p>
          <a:p>
            <a:endParaRPr lang="en-US" dirty="0"/>
          </a:p>
        </p:txBody>
      </p:sp>
      <p:sp>
        <p:nvSpPr>
          <p:cNvPr id="4" name="Slide Number Placeholder 3"/>
          <p:cNvSpPr>
            <a:spLocks noGrp="1"/>
          </p:cNvSpPr>
          <p:nvPr>
            <p:ph type="sldNum" sz="quarter" idx="10"/>
          </p:nvPr>
        </p:nvSpPr>
        <p:spPr/>
        <p:txBody>
          <a:bodyPr/>
          <a:lstStyle/>
          <a:p>
            <a:fld id="{3C26ED65-54EF-4DE1-A434-72CD553BB447}" type="slidenum">
              <a:rPr lang="de-DE" smtClean="0"/>
              <a:t>29</a:t>
            </a:fld>
            <a:endParaRPr lang="de-DE" dirty="0"/>
          </a:p>
        </p:txBody>
      </p:sp>
    </p:spTree>
    <p:extLst>
      <p:ext uri="{BB962C8B-B14F-4D97-AF65-F5344CB8AC3E}">
        <p14:creationId xmlns:p14="http://schemas.microsoft.com/office/powerpoint/2010/main" val="1267408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950" y="739775"/>
            <a:ext cx="6581775" cy="3703638"/>
          </a:xfrm>
        </p:spPr>
      </p:sp>
      <p:sp>
        <p:nvSpPr>
          <p:cNvPr id="3" name="Espace réservé des commentaires 2"/>
          <p:cNvSpPr>
            <a:spLocks noGrp="1"/>
          </p:cNvSpPr>
          <p:nvPr>
            <p:ph type="body" idx="1"/>
          </p:nvPr>
        </p:nvSpPr>
        <p:spPr/>
        <p:txBody>
          <a:bodyPr/>
          <a:lstStyle/>
          <a:p>
            <a:r>
              <a:rPr lang="en-US" noProof="0" dirty="0"/>
              <a:t>Before we can start explaining the project we would like to set the framework of </a:t>
            </a:r>
            <a:r>
              <a:rPr lang="en-US" noProof="0"/>
              <a:t>such problems.</a:t>
            </a:r>
            <a:endParaRPr lang="en-US" noProof="0" dirty="0"/>
          </a:p>
        </p:txBody>
      </p:sp>
      <p:sp>
        <p:nvSpPr>
          <p:cNvPr id="4" name="Espace réservé du numéro de diapositive 3"/>
          <p:cNvSpPr>
            <a:spLocks noGrp="1"/>
          </p:cNvSpPr>
          <p:nvPr>
            <p:ph type="sldNum" sz="quarter" idx="10"/>
          </p:nvPr>
        </p:nvSpPr>
        <p:spPr/>
        <p:txBody>
          <a:bodyPr/>
          <a:lstStyle/>
          <a:p>
            <a:fld id="{3C26ED65-54EF-4DE1-A434-72CD553BB447}" type="slidenum">
              <a:rPr lang="de-DE" smtClean="0"/>
              <a:t>3</a:t>
            </a:fld>
            <a:endParaRPr lang="de-DE" dirty="0"/>
          </a:p>
        </p:txBody>
      </p:sp>
    </p:spTree>
    <p:extLst>
      <p:ext uri="{BB962C8B-B14F-4D97-AF65-F5344CB8AC3E}">
        <p14:creationId xmlns:p14="http://schemas.microsoft.com/office/powerpoint/2010/main" val="28571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950" y="739775"/>
            <a:ext cx="6581775" cy="3703638"/>
          </a:xfrm>
        </p:spPr>
      </p:sp>
      <p:sp>
        <p:nvSpPr>
          <p:cNvPr id="3" name="Espace réservé des commentaires 2"/>
          <p:cNvSpPr>
            <a:spLocks noGrp="1"/>
          </p:cNvSpPr>
          <p:nvPr>
            <p:ph type="body" idx="1"/>
          </p:nvPr>
        </p:nvSpPr>
        <p:spPr/>
        <p:txBody>
          <a:bodyPr/>
          <a:lstStyle/>
          <a:p>
            <a:r>
              <a:rPr lang="en-US" noProof="0" dirty="0"/>
              <a:t>We should now present and discuss the final model that was obtained. </a:t>
            </a:r>
          </a:p>
        </p:txBody>
      </p:sp>
      <p:sp>
        <p:nvSpPr>
          <p:cNvPr id="4" name="Espace réservé du numéro de diapositive 3"/>
          <p:cNvSpPr>
            <a:spLocks noGrp="1"/>
          </p:cNvSpPr>
          <p:nvPr>
            <p:ph type="sldNum" sz="quarter" idx="10"/>
          </p:nvPr>
        </p:nvSpPr>
        <p:spPr/>
        <p:txBody>
          <a:bodyPr/>
          <a:lstStyle/>
          <a:p>
            <a:fld id="{3C26ED65-54EF-4DE1-A434-72CD553BB447}" type="slidenum">
              <a:rPr lang="de-DE" smtClean="0"/>
              <a:t>30</a:t>
            </a:fld>
            <a:endParaRPr lang="de-DE" dirty="0"/>
          </a:p>
        </p:txBody>
      </p:sp>
    </p:spTree>
    <p:extLst>
      <p:ext uri="{BB962C8B-B14F-4D97-AF65-F5344CB8AC3E}">
        <p14:creationId xmlns:p14="http://schemas.microsoft.com/office/powerpoint/2010/main" val="259701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model: GB + unscaled + no dim red </a:t>
            </a:r>
          </a:p>
          <a:p>
            <a:r>
              <a:rPr lang="en-US" dirty="0"/>
              <a:t>- A fourth of sick CPEs can be detected at a usable prediction of 80% which justifies the existence of an underlying structure in the data. Successful POC.</a:t>
            </a:r>
          </a:p>
          <a:p>
            <a:r>
              <a:rPr lang="en-US" dirty="0"/>
              <a:t>- [CLICK] perf not affected by time</a:t>
            </a:r>
          </a:p>
          <a:p>
            <a:r>
              <a:rPr lang="en-US" dirty="0"/>
              <a:t>- [CLICK] 4/5 predictions validated by HFC support. Even with </a:t>
            </a:r>
            <a:r>
              <a:rPr lang="en-US" dirty="0" err="1"/>
              <a:t>questionnable</a:t>
            </a:r>
            <a:r>
              <a:rPr lang="en-US" dirty="0"/>
              <a:t> </a:t>
            </a:r>
            <a:r>
              <a:rPr lang="en-US" dirty="0" err="1"/>
              <a:t>groundtruth</a:t>
            </a:r>
            <a:r>
              <a:rPr lang="en-US" dirty="0"/>
              <a:t> we have exposed real issues thanks to our predictions.</a:t>
            </a:r>
          </a:p>
          <a:p>
            <a:endParaRPr lang="en-US" dirty="0"/>
          </a:p>
          <a:p>
            <a:endParaRPr lang="en-US" dirty="0"/>
          </a:p>
          <a:p>
            <a:endParaRPr lang="en-US" dirty="0"/>
          </a:p>
          <a:p>
            <a:endParaRPr lang="en-US" dirty="0"/>
          </a:p>
          <a:p>
            <a:r>
              <a:rPr lang="en-US" dirty="0"/>
              <a:t>----------------------------------------------------------------------------------------------------------</a:t>
            </a:r>
          </a:p>
          <a:p>
            <a:endParaRPr lang="en-US" dirty="0"/>
          </a:p>
          <a:p>
            <a:r>
              <a:rPr lang="en-US" dirty="0"/>
              <a:t>Our final model was gradient boosted trees using unscaled data and without any dimensionality reduction techniques. We can see that the </a:t>
            </a:r>
            <a:r>
              <a:rPr lang="en-US" dirty="0" err="1"/>
              <a:t>unscalled</a:t>
            </a:r>
            <a:r>
              <a:rPr lang="en-US" dirty="0"/>
              <a:t> version is more stable on high (P,R) pairs.</a:t>
            </a:r>
          </a:p>
          <a:p>
            <a:endParaRPr lang="en-US" dirty="0"/>
          </a:p>
          <a:p>
            <a:r>
              <a:rPr lang="en-US" dirty="0"/>
              <a:t>For a usable precision of 80% on our prediction we successfully detect about a fourth of sick CPEs. This justifies the existence of an underlying pattern in the data to push this proof of concept toward a production ready model. </a:t>
            </a:r>
          </a:p>
          <a:p>
            <a:endParaRPr lang="en-US" dirty="0"/>
          </a:p>
          <a:p>
            <a:r>
              <a:rPr lang="en-US" dirty="0"/>
              <a:t>So far, as we have seen previously the model needs to wait 9 days to label CPEs for training because of the FTR Flag therefore we need to make sure that this won’t lower the prediction performance.[CLICK] We tested how the time gap between training and testing would influence the performance and found out that up to 12 days it wouldn’t influence the quality of predictions. This shows that we </a:t>
            </a:r>
            <a:r>
              <a:rPr lang="en-US" dirty="0" err="1"/>
              <a:t>coul</a:t>
            </a:r>
            <a:r>
              <a:rPr lang="en-US" dirty="0"/>
              <a:t> potentially re-train the model on a weekly basis without fear of quality degradation. </a:t>
            </a:r>
          </a:p>
          <a:p>
            <a:endParaRPr lang="en-US" dirty="0"/>
          </a:p>
          <a:p>
            <a:r>
              <a:rPr lang="en-US" dirty="0"/>
              <a:t>[CLICK] Also, we finally could use the knowledge of network experts at UPC. We brought to them 5 predictions to check if indeed they correspond to failures. Out of these 4 CPEs were experiencing problems. The last one showed evidence of data polling issues. This supports the fact that even with a </a:t>
            </a:r>
            <a:r>
              <a:rPr lang="en-US" dirty="0" err="1"/>
              <a:t>criticizable</a:t>
            </a:r>
            <a:r>
              <a:rPr lang="en-US" dirty="0"/>
              <a:t> </a:t>
            </a:r>
            <a:r>
              <a:rPr lang="en-US" dirty="0" err="1"/>
              <a:t>groundtruth</a:t>
            </a:r>
            <a:r>
              <a:rPr lang="en-US" dirty="0"/>
              <a:t> our prediction are meaningful in real life. </a:t>
            </a:r>
          </a:p>
        </p:txBody>
      </p:sp>
      <p:sp>
        <p:nvSpPr>
          <p:cNvPr id="4" name="Slide Number Placeholder 3"/>
          <p:cNvSpPr>
            <a:spLocks noGrp="1"/>
          </p:cNvSpPr>
          <p:nvPr>
            <p:ph type="sldNum" sz="quarter" idx="10"/>
          </p:nvPr>
        </p:nvSpPr>
        <p:spPr/>
        <p:txBody>
          <a:bodyPr/>
          <a:lstStyle/>
          <a:p>
            <a:fld id="{3C26ED65-54EF-4DE1-A434-72CD553BB447}" type="slidenum">
              <a:rPr lang="de-DE" smtClean="0"/>
              <a:t>31</a:t>
            </a:fld>
            <a:endParaRPr lang="de-DE" dirty="0"/>
          </a:p>
        </p:txBody>
      </p:sp>
    </p:spTree>
    <p:extLst>
      <p:ext uri="{BB962C8B-B14F-4D97-AF65-F5344CB8AC3E}">
        <p14:creationId xmlns:p14="http://schemas.microsoft.com/office/powerpoint/2010/main" val="4011729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tradeoff between precision and recall one could wonder why we shouldn’t decrease precision for more recall. </a:t>
            </a:r>
          </a:p>
          <a:p>
            <a:endParaRPr lang="en-US" dirty="0"/>
          </a:p>
          <a:p>
            <a:r>
              <a:rPr lang="en-US" dirty="0"/>
              <a:t>[CLICK] The main reason is that checking our predictions is almost as costly as servicing the failure using our good old passive method. </a:t>
            </a:r>
          </a:p>
          <a:p>
            <a:r>
              <a:rPr lang="en-US" dirty="0"/>
              <a:t>[CLICK] This is why our recommendation is to improve the data rather than use the model as it is. This project was designed as a POC to display evidence of an underlying structure in the data correlated with CPE failures. A couple of path that could be followed in order to improve the performance could be:</a:t>
            </a:r>
          </a:p>
          <a:p>
            <a:pPr marL="171450" indent="-171450">
              <a:buFont typeface="Arial" panose="020B0604020202020204" pitchFamily="34" charset="0"/>
              <a:buChar char="•"/>
            </a:pPr>
            <a:r>
              <a:rPr lang="en-US" dirty="0"/>
              <a:t>Improve how VIA data is collected: e.g. by storing the MAC that is being serviced</a:t>
            </a:r>
          </a:p>
          <a:p>
            <a:pPr marL="171450" indent="-171450">
              <a:buFont typeface="Arial" panose="020B0604020202020204" pitchFamily="34" charset="0"/>
              <a:buChar char="•"/>
            </a:pPr>
            <a:r>
              <a:rPr lang="en-US" dirty="0"/>
              <a:t>Leverage feedback from the customer to determine whether we have a FTR or not</a:t>
            </a:r>
          </a:p>
          <a:p>
            <a:pPr marL="171450" indent="-171450">
              <a:buFont typeface="Arial" panose="020B0604020202020204" pitchFamily="34" charset="0"/>
              <a:buChar char="•"/>
            </a:pPr>
            <a:r>
              <a:rPr lang="en-US" dirty="0"/>
              <a:t>Use other sources of data: for example software logs could be such source, it would allow to detect more easily failures but also to handle CPEs with deep sleep mode.</a:t>
            </a:r>
          </a:p>
        </p:txBody>
      </p:sp>
      <p:sp>
        <p:nvSpPr>
          <p:cNvPr id="4" name="Slide Number Placeholder 3"/>
          <p:cNvSpPr>
            <a:spLocks noGrp="1"/>
          </p:cNvSpPr>
          <p:nvPr>
            <p:ph type="sldNum" sz="quarter" idx="10"/>
          </p:nvPr>
        </p:nvSpPr>
        <p:spPr/>
        <p:txBody>
          <a:bodyPr/>
          <a:lstStyle/>
          <a:p>
            <a:fld id="{3C26ED65-54EF-4DE1-A434-72CD553BB447}" type="slidenum">
              <a:rPr lang="de-DE" smtClean="0"/>
              <a:t>32</a:t>
            </a:fld>
            <a:endParaRPr lang="de-DE" dirty="0"/>
          </a:p>
        </p:txBody>
      </p:sp>
    </p:spTree>
    <p:extLst>
      <p:ext uri="{BB962C8B-B14F-4D97-AF65-F5344CB8AC3E}">
        <p14:creationId xmlns:p14="http://schemas.microsoft.com/office/powerpoint/2010/main" val="767485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satisfaction for multiple shareholders: will to move to advanced data predictive models</a:t>
            </a:r>
          </a:p>
          <a:p>
            <a:r>
              <a:rPr lang="en-US" dirty="0"/>
              <a:t>- we think it is necessary now to define how we wish to use predictions as it will drive further work in terms of requirements.</a:t>
            </a:r>
          </a:p>
          <a:p>
            <a:r>
              <a:rPr lang="en-US" dirty="0"/>
              <a:t>[CLICK] important note: most important feature is offline over last 24h =&gt; must consider that most probably it is offline</a:t>
            </a:r>
          </a:p>
          <a:p>
            <a:r>
              <a:rPr lang="en-US" dirty="0"/>
              <a:t>[CLICK] (Read through how we could handle predictions)</a:t>
            </a:r>
          </a:p>
          <a:p>
            <a:r>
              <a:rPr lang="en-US" dirty="0"/>
              <a:t>[CLICK] what this approach would add to UPC</a:t>
            </a:r>
          </a:p>
          <a:p>
            <a:endParaRPr lang="en-US" dirty="0"/>
          </a:p>
          <a:p>
            <a:r>
              <a:rPr lang="en-US" dirty="0"/>
              <a:t>-----------------------------------------------------------------------------------------------------------</a:t>
            </a:r>
          </a:p>
          <a:p>
            <a:endParaRPr lang="en-US" dirty="0"/>
          </a:p>
          <a:p>
            <a:endParaRPr lang="en-US" dirty="0"/>
          </a:p>
          <a:p>
            <a:r>
              <a:rPr lang="en-US" dirty="0"/>
              <a:t>The presentation of this project to different stakeholder at UPC (both on the network and customer car business line) has generated a lot of interest and the company is now thinking about deploying such a project and investing into big data capabilities. </a:t>
            </a:r>
          </a:p>
          <a:p>
            <a:endParaRPr lang="en-US" dirty="0"/>
          </a:p>
          <a:p>
            <a:r>
              <a:rPr lang="en-US" dirty="0"/>
              <a:t>Before a project can be launched, we believe that it is necessary </a:t>
            </a:r>
            <a:r>
              <a:rPr lang="en-US" dirty="0" err="1"/>
              <a:t>toi</a:t>
            </a:r>
            <a:r>
              <a:rPr lang="en-US" dirty="0"/>
              <a:t> think about how the firm can leverage such tool. This will allow a clear definition of the requirements for such tool (precision, recall, training time </a:t>
            </a:r>
            <a:r>
              <a:rPr lang="en-US" dirty="0" err="1"/>
              <a:t>etc</a:t>
            </a:r>
            <a:r>
              <a:rPr lang="en-US" dirty="0"/>
              <a:t>…)</a:t>
            </a:r>
          </a:p>
          <a:p>
            <a:endParaRPr lang="en-US" dirty="0"/>
          </a:p>
          <a:p>
            <a:r>
              <a:rPr lang="en-US" dirty="0"/>
              <a:t>We have tried to compile some ideas that could be explored.</a:t>
            </a:r>
          </a:p>
          <a:p>
            <a:endParaRPr lang="en-US" dirty="0"/>
          </a:p>
          <a:p>
            <a:r>
              <a:rPr lang="en-US" dirty="0"/>
              <a:t>[CLICK] First of all it is important to note that during our exploration of the final model we found out that the most important feature was the offline percentage over day 0 being non zero. Hence we can expect a CPE that is predicted sick to be offline. </a:t>
            </a:r>
          </a:p>
          <a:p>
            <a:endParaRPr lang="en-US" dirty="0"/>
          </a:p>
          <a:p>
            <a:r>
              <a:rPr lang="en-US" dirty="0"/>
              <a:t>[CLICK] (display prediction handling protocol)</a:t>
            </a:r>
          </a:p>
          <a:p>
            <a:endParaRPr lang="en-US" dirty="0"/>
          </a:p>
          <a:p>
            <a:r>
              <a:rPr lang="en-US" dirty="0"/>
              <a:t>[CLICK] With such use, the predictive model could allow UPC to raise its NPS due to an increase in customer satisfaction </a:t>
            </a:r>
            <a:r>
              <a:rPr lang="en-US" dirty="0" err="1"/>
              <a:t>btu</a:t>
            </a:r>
            <a:r>
              <a:rPr lang="en-US" dirty="0"/>
              <a:t> it could also reduce its costs by decreasing the load that is put on customer care call centers. </a:t>
            </a:r>
          </a:p>
        </p:txBody>
      </p:sp>
      <p:sp>
        <p:nvSpPr>
          <p:cNvPr id="4" name="Slide Number Placeholder 3"/>
          <p:cNvSpPr>
            <a:spLocks noGrp="1"/>
          </p:cNvSpPr>
          <p:nvPr>
            <p:ph type="sldNum" sz="quarter" idx="10"/>
          </p:nvPr>
        </p:nvSpPr>
        <p:spPr/>
        <p:txBody>
          <a:bodyPr/>
          <a:lstStyle/>
          <a:p>
            <a:fld id="{3C26ED65-54EF-4DE1-A434-72CD553BB447}" type="slidenum">
              <a:rPr lang="de-DE" smtClean="0"/>
              <a:t>33</a:t>
            </a:fld>
            <a:endParaRPr lang="de-DE" dirty="0"/>
          </a:p>
        </p:txBody>
      </p:sp>
    </p:spTree>
    <p:extLst>
      <p:ext uri="{BB962C8B-B14F-4D97-AF65-F5344CB8AC3E}">
        <p14:creationId xmlns:p14="http://schemas.microsoft.com/office/powerpoint/2010/main" val="1230605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26ED65-54EF-4DE1-A434-72CD553BB447}" type="slidenum">
              <a:rPr lang="de-DE" smtClean="0"/>
              <a:t>35</a:t>
            </a:fld>
            <a:endParaRPr lang="de-DE" dirty="0"/>
          </a:p>
        </p:txBody>
      </p:sp>
    </p:spTree>
    <p:extLst>
      <p:ext uri="{BB962C8B-B14F-4D97-AF65-F5344CB8AC3E}">
        <p14:creationId xmlns:p14="http://schemas.microsoft.com/office/powerpoint/2010/main" val="2136389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26ED65-54EF-4DE1-A434-72CD553BB447}" type="slidenum">
              <a:rPr lang="de-DE" smtClean="0"/>
              <a:t>36</a:t>
            </a:fld>
            <a:endParaRPr lang="de-DE" dirty="0"/>
          </a:p>
        </p:txBody>
      </p:sp>
    </p:spTree>
    <p:extLst>
      <p:ext uri="{BB962C8B-B14F-4D97-AF65-F5344CB8AC3E}">
        <p14:creationId xmlns:p14="http://schemas.microsoft.com/office/powerpoint/2010/main" val="1033688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Project tightly linked to UPC network architecture =&gt; overview</a:t>
            </a:r>
          </a:p>
          <a:p>
            <a:pPr marL="171450" indent="-171450">
              <a:buFont typeface="Arial" panose="020B0604020202020204" pitchFamily="34" charset="0"/>
              <a:buChar char="•"/>
            </a:pPr>
            <a:r>
              <a:rPr lang="en-US" dirty="0"/>
              <a:t>UPC uses Hybrid Fiber Coaxial architecture.</a:t>
            </a:r>
          </a:p>
          <a:p>
            <a:pPr marL="171450" indent="-171450">
              <a:buFont typeface="Arial" panose="020B0604020202020204" pitchFamily="34" charset="0"/>
              <a:buChar char="•"/>
            </a:pPr>
            <a:r>
              <a:rPr lang="en-US" dirty="0"/>
              <a:t>[CLICK] we focus on only two active nodes CMTS and CPE</a:t>
            </a:r>
          </a:p>
          <a:p>
            <a:pPr marL="171450" indent="-171450">
              <a:buFont typeface="Arial" panose="020B0604020202020204" pitchFamily="34" charset="0"/>
              <a:buChar char="•"/>
            </a:pPr>
            <a:r>
              <a:rPr lang="en-US" dirty="0"/>
              <a:t>The CPE is the device for which we try to predict: set top box, or simple internet router</a:t>
            </a:r>
          </a:p>
          <a:p>
            <a:pPr marL="171450" indent="-171450">
              <a:buFont typeface="Arial" panose="020B0604020202020204" pitchFamily="34" charset="0"/>
              <a:buChar char="•"/>
            </a:pPr>
            <a:r>
              <a:rPr lang="en-US" dirty="0"/>
              <a:t>CMTS splits bandwidth into frequency range</a:t>
            </a:r>
          </a:p>
          <a:p>
            <a:pPr marL="171450" indent="-171450">
              <a:buFont typeface="Arial" panose="020B0604020202020204" pitchFamily="34" charset="0"/>
              <a:buChar char="•"/>
            </a:pPr>
            <a:r>
              <a:rPr lang="en-US" dirty="0"/>
              <a:t>[CLICK] For this node we should look more closely into the inner workings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endParaRPr lang="en-US" dirty="0"/>
          </a:p>
          <a:p>
            <a:r>
              <a:rPr lang="en-US" dirty="0"/>
              <a:t>As this project is tightly connected to the architecture of the network I will give the necessary information to understand the decisions that have been undertaken. </a:t>
            </a:r>
          </a:p>
          <a:p>
            <a:endParaRPr lang="en-US" dirty="0"/>
          </a:p>
          <a:p>
            <a:r>
              <a:rPr lang="en-US" dirty="0"/>
              <a:t>UPC uses a hybrid fiber coaxial architecture. It is composed of many components but hopefully we should focus on the two active nodes of the network: [CLICK] CMTS and CPE. </a:t>
            </a:r>
          </a:p>
          <a:p>
            <a:endParaRPr lang="en-US" dirty="0"/>
          </a:p>
          <a:p>
            <a:r>
              <a:rPr lang="en-US" dirty="0"/>
              <a:t>The CPE is the device for which we are aiming to predict potential failures, it can be a simple router or a set top box that provides digital television, telephone and internet.</a:t>
            </a:r>
          </a:p>
          <a:p>
            <a:endParaRPr lang="en-US" dirty="0"/>
          </a:p>
          <a:p>
            <a:r>
              <a:rPr lang="en-US" dirty="0"/>
              <a:t>The CMTS on the other hand splits the available bandwidth into different frequency ranges. [CLICK] The details of its inner workings are important.</a:t>
            </a:r>
          </a:p>
        </p:txBody>
      </p:sp>
      <p:sp>
        <p:nvSpPr>
          <p:cNvPr id="4" name="Slide Number Placeholder 3"/>
          <p:cNvSpPr>
            <a:spLocks noGrp="1"/>
          </p:cNvSpPr>
          <p:nvPr>
            <p:ph type="sldNum" sz="quarter" idx="10"/>
          </p:nvPr>
        </p:nvSpPr>
        <p:spPr/>
        <p:txBody>
          <a:bodyPr/>
          <a:lstStyle/>
          <a:p>
            <a:fld id="{3C26ED65-54EF-4DE1-A434-72CD553BB447}" type="slidenum">
              <a:rPr lang="de-DE" smtClean="0"/>
              <a:t>4</a:t>
            </a:fld>
            <a:endParaRPr lang="de-DE" dirty="0"/>
          </a:p>
        </p:txBody>
      </p:sp>
    </p:spTree>
    <p:extLst>
      <p:ext uri="{BB962C8B-B14F-4D97-AF65-F5344CB8AC3E}">
        <p14:creationId xmlns:p14="http://schemas.microsoft.com/office/powerpoint/2010/main" val="2771074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CMTS splits a given bandwidth, for example 300Hz, into service groups which are frequency ranges. </a:t>
            </a:r>
          </a:p>
          <a:p>
            <a:pPr marL="171450" indent="-171450">
              <a:buFont typeface="Arial" panose="020B0604020202020204" pitchFamily="34" charset="0"/>
              <a:buChar char="•"/>
            </a:pPr>
            <a:r>
              <a:rPr lang="en-US" dirty="0"/>
              <a:t>Each service group has multiple connection interfaces</a:t>
            </a:r>
          </a:p>
          <a:p>
            <a:pPr marL="171450" indent="-171450">
              <a:buFont typeface="Arial" panose="020B0604020202020204" pitchFamily="34" charset="0"/>
              <a:buChar char="•"/>
            </a:pPr>
            <a:r>
              <a:rPr lang="en-US" dirty="0"/>
              <a:t>What we want to point out is that: [CLICK] mapping between connection interface and CPE is unstable</a:t>
            </a:r>
          </a:p>
          <a:p>
            <a:pPr marL="171450" indent="-171450">
              <a:buFont typeface="Arial" panose="020B0604020202020204" pitchFamily="34" charset="0"/>
              <a:buChar char="•"/>
            </a:pPr>
            <a:r>
              <a:rPr lang="en-US" dirty="0"/>
              <a:t>While [CLICK] the one between the service group and the CPE is much less likely to change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endParaRPr lang="en-US" dirty="0"/>
          </a:p>
          <a:p>
            <a:r>
              <a:rPr lang="en-US" dirty="0"/>
              <a:t>Each service group has multiple connection interfaces. [CLICK] The mapping between a specific CPE and such interface changes dynamically (by order of hours) depending on many parameters such as load. On the other hand the mapping between a service group and a CPE [CLICK] is much more stable as it can change only every few days and changes are rare. </a:t>
            </a:r>
          </a:p>
          <a:p>
            <a:endParaRPr lang="en-US" dirty="0"/>
          </a:p>
          <a:p>
            <a:r>
              <a:rPr lang="en-US" dirty="0"/>
              <a:t>This information will be used later on when we try to link data polled at the CMTS level and at the CPE level. </a:t>
            </a:r>
          </a:p>
        </p:txBody>
      </p:sp>
      <p:sp>
        <p:nvSpPr>
          <p:cNvPr id="4" name="Slide Number Placeholder 3"/>
          <p:cNvSpPr>
            <a:spLocks noGrp="1"/>
          </p:cNvSpPr>
          <p:nvPr>
            <p:ph type="sldNum" sz="quarter" idx="10"/>
          </p:nvPr>
        </p:nvSpPr>
        <p:spPr/>
        <p:txBody>
          <a:bodyPr/>
          <a:lstStyle/>
          <a:p>
            <a:fld id="{3C26ED65-54EF-4DE1-A434-72CD553BB447}" type="slidenum">
              <a:rPr lang="de-DE" smtClean="0"/>
              <a:t>5</a:t>
            </a:fld>
            <a:endParaRPr lang="de-DE" dirty="0"/>
          </a:p>
        </p:txBody>
      </p:sp>
    </p:spTree>
    <p:extLst>
      <p:ext uri="{BB962C8B-B14F-4D97-AF65-F5344CB8AC3E}">
        <p14:creationId xmlns:p14="http://schemas.microsoft.com/office/powerpoint/2010/main" val="2300122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current situation at UPC offers some opportunity:</a:t>
            </a:r>
          </a:p>
          <a:p>
            <a:pPr marL="171450" indent="-171450">
              <a:buFont typeface="Arial" panose="020B0604020202020204" pitchFamily="34" charset="0"/>
              <a:buChar char="•"/>
            </a:pPr>
            <a:r>
              <a:rPr lang="en-US" dirty="0"/>
              <a:t>Go through the 4 steps</a:t>
            </a:r>
          </a:p>
          <a:p>
            <a:pPr marL="171450" indent="-171450">
              <a:buFont typeface="Arial" panose="020B0604020202020204" pitchFamily="34" charset="0"/>
              <a:buChar char="•"/>
            </a:pPr>
            <a:endParaRPr lang="en-US" dirty="0"/>
          </a:p>
          <a:p>
            <a:r>
              <a:rPr lang="en-US" dirty="0"/>
              <a:t>Machine learning techniques could help the company increase the knowledge of such issues, to understand customer behavior but also to shift from a passive to an active troubleshooting.</a:t>
            </a:r>
          </a:p>
          <a:p>
            <a:endParaRPr lang="en-US" dirty="0"/>
          </a:p>
        </p:txBody>
      </p:sp>
      <p:sp>
        <p:nvSpPr>
          <p:cNvPr id="4" name="Slide Number Placeholder 3"/>
          <p:cNvSpPr>
            <a:spLocks noGrp="1"/>
          </p:cNvSpPr>
          <p:nvPr>
            <p:ph type="sldNum" sz="quarter" idx="10"/>
          </p:nvPr>
        </p:nvSpPr>
        <p:spPr/>
        <p:txBody>
          <a:bodyPr/>
          <a:lstStyle/>
          <a:p>
            <a:fld id="{3C26ED65-54EF-4DE1-A434-72CD553BB447}" type="slidenum">
              <a:rPr lang="de-DE" smtClean="0"/>
              <a:t>6</a:t>
            </a:fld>
            <a:endParaRPr lang="de-DE" dirty="0"/>
          </a:p>
        </p:txBody>
      </p:sp>
    </p:spTree>
    <p:extLst>
      <p:ext uri="{BB962C8B-B14F-4D97-AF65-F5344CB8AC3E}">
        <p14:creationId xmlns:p14="http://schemas.microsoft.com/office/powerpoint/2010/main" val="3117287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 the identified problem in mind we can see which data sources we plan to use </a:t>
            </a:r>
          </a:p>
          <a:p>
            <a:pPr marL="171450" indent="-171450">
              <a:buFont typeface="Arial" panose="020B0604020202020204" pitchFamily="34" charset="0"/>
              <a:buChar char="•"/>
            </a:pPr>
            <a:r>
              <a:rPr lang="en-US" dirty="0"/>
              <a:t>[CLICK] SAA</a:t>
            </a:r>
          </a:p>
          <a:p>
            <a:pPr marL="171450" indent="-171450">
              <a:buFont typeface="Arial" panose="020B0604020202020204" pitchFamily="34" charset="0"/>
              <a:buChar char="•"/>
            </a:pPr>
            <a:r>
              <a:rPr lang="en-US" dirty="0"/>
              <a:t>[CLICK] VIA</a:t>
            </a:r>
          </a:p>
          <a:p>
            <a:pPr marL="171450" indent="-171450">
              <a:buFont typeface="Arial" panose="020B0604020202020204" pitchFamily="34" charset="0"/>
              <a:buChar char="•"/>
            </a:pPr>
            <a:r>
              <a:rPr lang="en-US" dirty="0"/>
              <a:t>[CLICK] Now we need to figure how this data can be interpreted and transformed to build a prediction model.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r>
              <a:rPr lang="en-US" dirty="0"/>
              <a:t>Now that we have identified a problem we also need to identify the different sources of data that could be leveraged in order to solve such problem.</a:t>
            </a:r>
          </a:p>
          <a:p>
            <a:endParaRPr lang="en-US" dirty="0"/>
          </a:p>
          <a:p>
            <a:r>
              <a:rPr lang="en-US" dirty="0"/>
              <a:t>On one hand we have </a:t>
            </a:r>
            <a:r>
              <a:rPr lang="en-US" dirty="0" err="1"/>
              <a:t>Serv</a:t>
            </a:r>
            <a:r>
              <a:rPr lang="en-US" dirty="0"/>
              <a:t>-Assure or SAA for short [CLICK]. For troubleshooting purposes, each CPE and CMTS connection interfaces are polled every 15 minutes for many metrics. The polled values are stored for 10 full days. The metrics that are polled could be used in order to characterize the health of a CPE.</a:t>
            </a:r>
          </a:p>
          <a:p>
            <a:endParaRPr lang="en-US" dirty="0"/>
          </a:p>
          <a:p>
            <a:r>
              <a:rPr lang="en-US" dirty="0"/>
              <a:t>On the other hand, VIA (Virtual Interactive Assistant) [CLICK] contains information regarding interactions between the customer and the help desk. Entries in this database are to be handled carefully as they are entered by human agents. If we transform it correctly we could use this data to detect customers that are experiencing issues and therefore flag some failing CPEs.</a:t>
            </a:r>
          </a:p>
          <a:p>
            <a:endParaRPr lang="en-US" dirty="0"/>
          </a:p>
          <a:p>
            <a:r>
              <a:rPr lang="en-US" dirty="0"/>
              <a:t>[CLICK] We should now explain how this data can be transformed and interpret to built a prediction model.</a:t>
            </a:r>
          </a:p>
          <a:p>
            <a:endParaRPr lang="en-US" dirty="0"/>
          </a:p>
        </p:txBody>
      </p:sp>
      <p:sp>
        <p:nvSpPr>
          <p:cNvPr id="4" name="Slide Number Placeholder 3"/>
          <p:cNvSpPr>
            <a:spLocks noGrp="1"/>
          </p:cNvSpPr>
          <p:nvPr>
            <p:ph type="sldNum" sz="quarter" idx="10"/>
          </p:nvPr>
        </p:nvSpPr>
        <p:spPr/>
        <p:txBody>
          <a:bodyPr/>
          <a:lstStyle/>
          <a:p>
            <a:fld id="{3C26ED65-54EF-4DE1-A434-72CD553BB447}" type="slidenum">
              <a:rPr lang="de-DE" smtClean="0"/>
              <a:t>7</a:t>
            </a:fld>
            <a:endParaRPr lang="de-DE" dirty="0"/>
          </a:p>
        </p:txBody>
      </p:sp>
    </p:spTree>
    <p:extLst>
      <p:ext uri="{BB962C8B-B14F-4D97-AF65-F5344CB8AC3E}">
        <p14:creationId xmlns:p14="http://schemas.microsoft.com/office/powerpoint/2010/main" val="448015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950" y="739775"/>
            <a:ext cx="6581775" cy="3703638"/>
          </a:xfrm>
        </p:spPr>
      </p:sp>
      <p:sp>
        <p:nvSpPr>
          <p:cNvPr id="3" name="Espace réservé des commentaires 2"/>
          <p:cNvSpPr>
            <a:spLocks noGrp="1"/>
          </p:cNvSpPr>
          <p:nvPr>
            <p:ph type="body" idx="1"/>
          </p:nvPr>
        </p:nvSpPr>
        <p:spPr/>
        <p:txBody>
          <a:bodyPr/>
          <a:lstStyle/>
          <a:p>
            <a:r>
              <a:rPr lang="en-US" noProof="0" dirty="0"/>
              <a:t>The most time consuming and challenging step of this project resided in the construction of the dataset. Indeed a machine learning algorithm is only as good as the data that it is fed. We shall now explore the methodology that was employed in order to perform such task. </a:t>
            </a:r>
          </a:p>
        </p:txBody>
      </p:sp>
      <p:sp>
        <p:nvSpPr>
          <p:cNvPr id="4" name="Espace réservé du numéro de diapositive 3"/>
          <p:cNvSpPr>
            <a:spLocks noGrp="1"/>
          </p:cNvSpPr>
          <p:nvPr>
            <p:ph type="sldNum" sz="quarter" idx="10"/>
          </p:nvPr>
        </p:nvSpPr>
        <p:spPr/>
        <p:txBody>
          <a:bodyPr/>
          <a:lstStyle/>
          <a:p>
            <a:fld id="{3C26ED65-54EF-4DE1-A434-72CD553BB447}" type="slidenum">
              <a:rPr lang="de-DE" smtClean="0"/>
              <a:t>8</a:t>
            </a:fld>
            <a:endParaRPr lang="de-DE" dirty="0"/>
          </a:p>
        </p:txBody>
      </p:sp>
    </p:spTree>
    <p:extLst>
      <p:ext uri="{BB962C8B-B14F-4D97-AF65-F5344CB8AC3E}">
        <p14:creationId xmlns:p14="http://schemas.microsoft.com/office/powerpoint/2010/main" val="674278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should explore how we leveraged the data from VIA.</a:t>
            </a:r>
          </a:p>
          <a:p>
            <a:r>
              <a:rPr lang="en-US" dirty="0"/>
              <a:t>Before VIA: need to understand how entries are stored and give some vocabulary. </a:t>
            </a:r>
          </a:p>
          <a:p>
            <a:endParaRPr lang="en-US" dirty="0"/>
          </a:p>
          <a:p>
            <a:r>
              <a:rPr lang="en-US" dirty="0"/>
              <a:t>Each customer’s call corresponds to a session. </a:t>
            </a:r>
          </a:p>
          <a:p>
            <a:r>
              <a:rPr lang="en-US" dirty="0"/>
              <a:t>[CLICK] During session, multiple flow = diagnose and solve issue, don't know which will solve to many concurrent ones</a:t>
            </a:r>
          </a:p>
          <a:p>
            <a:r>
              <a:rPr lang="en-US" dirty="0"/>
              <a:t>[CLICK] A flow consists of multiple steps: whenever a step is achieved, milestone emitted and logged in. Gives human readable labels to each step, each event is indexed depending on creation time. </a:t>
            </a:r>
          </a:p>
          <a:p>
            <a:r>
              <a:rPr lang="en-US" dirty="0"/>
              <a:t>[CLICK] Finally only one of the flow will yield the end of the call and it is the one that should have solved the problem</a:t>
            </a:r>
          </a:p>
          <a:p>
            <a:endParaRPr lang="en-US" dirty="0"/>
          </a:p>
          <a:p>
            <a:r>
              <a:rPr lang="en-US" dirty="0"/>
              <a:t>---------------------------------------------------------------------------------------------------</a:t>
            </a:r>
          </a:p>
          <a:p>
            <a:endParaRPr lang="en-US" dirty="0"/>
          </a:p>
          <a:p>
            <a:r>
              <a:rPr lang="en-US" dirty="0"/>
              <a:t>[CLICK] During this session, the technical help desk agent follows flows which are processes guiding him in order to diagnose and solve the issue. Because he or she may not know which particular flow will solve the problem, the agent often starts many concurrent flows. </a:t>
            </a:r>
          </a:p>
          <a:p>
            <a:endParaRPr lang="en-US" dirty="0"/>
          </a:p>
          <a:p>
            <a:r>
              <a:rPr lang="en-US" dirty="0"/>
              <a:t>[CLICK] Flows consist of different steps and after each step completed a milestone is emitted and logged in by the software used by the agent. These milestones give human readable names to each step and they are given event ids increasing depending on the creation time of the milestone.  </a:t>
            </a:r>
          </a:p>
        </p:txBody>
      </p:sp>
      <p:sp>
        <p:nvSpPr>
          <p:cNvPr id="4" name="Slide Number Placeholder 3"/>
          <p:cNvSpPr>
            <a:spLocks noGrp="1"/>
          </p:cNvSpPr>
          <p:nvPr>
            <p:ph type="sldNum" sz="quarter" idx="10"/>
          </p:nvPr>
        </p:nvSpPr>
        <p:spPr/>
        <p:txBody>
          <a:bodyPr/>
          <a:lstStyle/>
          <a:p>
            <a:fld id="{3C26ED65-54EF-4DE1-A434-72CD553BB447}" type="slidenum">
              <a:rPr lang="de-DE" smtClean="0"/>
              <a:t>9</a:t>
            </a:fld>
            <a:endParaRPr lang="de-DE" dirty="0"/>
          </a:p>
        </p:txBody>
      </p:sp>
    </p:spTree>
    <p:extLst>
      <p:ext uri="{BB962C8B-B14F-4D97-AF65-F5344CB8AC3E}">
        <p14:creationId xmlns:p14="http://schemas.microsoft.com/office/powerpoint/2010/main" val="4183359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Titles and Content">
    <p:spTree>
      <p:nvGrpSpPr>
        <p:cNvPr id="1" name=""/>
        <p:cNvGrpSpPr/>
        <p:nvPr/>
      </p:nvGrpSpPr>
      <p:grpSpPr>
        <a:xfrm>
          <a:off x="0" y="0"/>
          <a:ext cx="0" cy="0"/>
          <a:chOff x="0" y="0"/>
          <a:chExt cx="0" cy="0"/>
        </a:xfrm>
      </p:grpSpPr>
      <p:sp>
        <p:nvSpPr>
          <p:cNvPr id="27" name="Text Placeholder 4"/>
          <p:cNvSpPr>
            <a:spLocks noGrp="1"/>
          </p:cNvSpPr>
          <p:nvPr>
            <p:ph type="body" sz="quarter" idx="10"/>
          </p:nvPr>
        </p:nvSpPr>
        <p:spPr>
          <a:xfrm>
            <a:off x="429685" y="1009257"/>
            <a:ext cx="11330516" cy="339969"/>
          </a:xfrm>
          <a:prstGeom prst="rect">
            <a:avLst/>
          </a:prstGeom>
        </p:spPr>
        <p:txBody>
          <a:bodyPr rIns="36000" anchor="t" anchorCtr="0">
            <a:noAutofit/>
          </a:bodyPr>
          <a:lstStyle>
            <a:lvl1pPr marL="0" indent="0">
              <a:spcBef>
                <a:spcPts val="0"/>
              </a:spcBef>
              <a:buClr>
                <a:schemeClr val="bg1"/>
              </a:buClr>
              <a:buSzPct val="25000"/>
              <a:buFont typeface="Arial" pitchFamily="34" charset="0"/>
              <a:buNone/>
              <a:defRPr sz="1800" b="1">
                <a:solidFill>
                  <a:schemeClr val="bg2"/>
                </a:solidFill>
              </a:defRPr>
            </a:lvl1pPr>
            <a:lvl2pPr marL="0" indent="0">
              <a:spcBef>
                <a:spcPts val="0"/>
              </a:spcBef>
              <a:buClr>
                <a:schemeClr val="bg1"/>
              </a:buClr>
              <a:buSzPct val="25000"/>
              <a:buFont typeface="Arial" pitchFamily="34" charset="0"/>
              <a:buNone/>
              <a:defRPr sz="1800" b="0">
                <a:solidFill>
                  <a:srgbClr val="4D4F53"/>
                </a:solidFill>
              </a:defRPr>
            </a:lvl2pPr>
            <a:lvl3pPr>
              <a:buFont typeface="Arial" pitchFamily="34" charset="0"/>
              <a:buChar char="•"/>
              <a:defRPr sz="1800"/>
            </a:lvl3pPr>
            <a:lvl4pPr>
              <a:buFont typeface="Arial" pitchFamily="34" charset="0"/>
              <a:buChar char="•"/>
              <a:defRPr sz="1800"/>
            </a:lvl4pPr>
            <a:lvl5pPr>
              <a:buFont typeface="Arial" pitchFamily="34" charset="0"/>
              <a:buChar char="•"/>
              <a:defRPr sz="1800"/>
            </a:lvl5pPr>
          </a:lstStyle>
          <a:p>
            <a:pPr lvl="0"/>
            <a:r>
              <a:rPr lang="en-US" noProof="0" dirty="0" err="1"/>
              <a:t>Modifiez</a:t>
            </a:r>
            <a:r>
              <a:rPr lang="en-US" noProof="0" dirty="0"/>
              <a:t> les styles du </a:t>
            </a:r>
            <a:r>
              <a:rPr lang="en-US" noProof="0" dirty="0" err="1"/>
              <a:t>texte</a:t>
            </a:r>
            <a:r>
              <a:rPr lang="en-US" noProof="0" dirty="0"/>
              <a:t> du masque</a:t>
            </a:r>
          </a:p>
        </p:txBody>
      </p:sp>
      <p:sp>
        <p:nvSpPr>
          <p:cNvPr id="18" name="Text Placeholder 7"/>
          <p:cNvSpPr>
            <a:spLocks noGrp="1"/>
          </p:cNvSpPr>
          <p:nvPr>
            <p:ph idx="1"/>
          </p:nvPr>
        </p:nvSpPr>
        <p:spPr>
          <a:xfrm>
            <a:off x="429685" y="1518364"/>
            <a:ext cx="11330516" cy="4934824"/>
          </a:xfrm>
          <a:prstGeom prst="rect">
            <a:avLst/>
          </a:prstGeom>
        </p:spPr>
        <p:txBody>
          <a:bodyPr vert="horz" lIns="0" tIns="0" rIns="0" bIns="0" rtlCol="0">
            <a:noAutofit/>
          </a:bodyPr>
          <a:lstStyle>
            <a:lvl1pPr marL="0" indent="0">
              <a:defRPr/>
            </a:lvl1pPr>
          </a:lstStyle>
          <a:p>
            <a:pPr lvl="0"/>
            <a:r>
              <a:rPr lang="en-US" noProof="0" dirty="0" err="1"/>
              <a:t>Modifiez</a:t>
            </a:r>
            <a:r>
              <a:rPr lang="en-US" noProof="0" dirty="0"/>
              <a:t>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p:txBody>
      </p:sp>
      <p:sp>
        <p:nvSpPr>
          <p:cNvPr id="2" name="Title 1"/>
          <p:cNvSpPr>
            <a:spLocks noGrp="1"/>
          </p:cNvSpPr>
          <p:nvPr>
            <p:ph type="title"/>
          </p:nvPr>
        </p:nvSpPr>
        <p:spPr>
          <a:xfrm>
            <a:off x="429685" y="188079"/>
            <a:ext cx="11330516" cy="650121"/>
          </a:xfrm>
        </p:spPr>
        <p:txBody>
          <a:bodyPr>
            <a:noAutofit/>
          </a:bodyPr>
          <a:lstStyle>
            <a:lvl1pPr>
              <a:spcAft>
                <a:spcPts val="0"/>
              </a:spcAft>
              <a:defRPr sz="2200"/>
            </a:lvl1pPr>
          </a:lstStyle>
          <a:p>
            <a:r>
              <a:rPr lang="en-US" noProof="0" dirty="0" err="1"/>
              <a:t>Modifiez</a:t>
            </a:r>
            <a:r>
              <a:rPr lang="en-US" noProof="0" dirty="0"/>
              <a:t> le style du </a:t>
            </a:r>
            <a:r>
              <a:rPr lang="en-US" noProof="0" dirty="0" err="1"/>
              <a:t>titre</a:t>
            </a:r>
            <a:endParaRPr lang="en-US" noProof="0" dirty="0"/>
          </a:p>
        </p:txBody>
      </p:sp>
      <p:sp>
        <p:nvSpPr>
          <p:cNvPr id="7" name="Text Placeholder 2"/>
          <p:cNvSpPr>
            <a:spLocks noGrp="1"/>
          </p:cNvSpPr>
          <p:nvPr>
            <p:ph type="body" sz="quarter" idx="11" hasCustomPrompt="1"/>
          </p:nvPr>
        </p:nvSpPr>
        <p:spPr>
          <a:xfrm>
            <a:off x="429685" y="6029740"/>
            <a:ext cx="11330516" cy="418641"/>
          </a:xfrm>
        </p:spPr>
        <p:txBody>
          <a:bodyPr anchor="b"/>
          <a:lstStyle>
            <a:lvl1pPr>
              <a:spcBef>
                <a:spcPts val="0"/>
              </a:spcBef>
              <a:spcAft>
                <a:spcPts val="0"/>
              </a:spcAft>
              <a:defRPr sz="900" baseline="0">
                <a:solidFill>
                  <a:srgbClr val="4D4F53"/>
                </a:solidFill>
              </a:defRPr>
            </a:lvl1pPr>
          </a:lstStyle>
          <a:p>
            <a:pPr lvl="0"/>
            <a:r>
              <a:rPr lang="en-US" noProof="0" dirty="0"/>
              <a:t>(1)</a:t>
            </a:r>
          </a:p>
          <a:p>
            <a:pPr lvl="0"/>
            <a:r>
              <a:rPr lang="en-US" noProof="0" dirty="0"/>
              <a:t>(2)</a:t>
            </a:r>
          </a:p>
          <a:p>
            <a:pPr lvl="0"/>
            <a:r>
              <a:rPr lang="en-US" noProof="0" dirty="0"/>
              <a:t>Source / Footnote: </a:t>
            </a:r>
            <a:r>
              <a:rPr lang="en-US" noProof="0" dirty="0" err="1"/>
              <a:t>calibri</a:t>
            </a:r>
            <a:r>
              <a:rPr lang="en-US" noProof="0" dirty="0"/>
              <a:t> 9pt</a:t>
            </a:r>
          </a:p>
        </p:txBody>
      </p:sp>
    </p:spTree>
    <p:extLst>
      <p:ext uri="{BB962C8B-B14F-4D97-AF65-F5344CB8AC3E}">
        <p14:creationId xmlns:p14="http://schemas.microsoft.com/office/powerpoint/2010/main" val="113484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429685" y="1009257"/>
            <a:ext cx="11330516" cy="339969"/>
          </a:xfrm>
          <a:prstGeom prst="rect">
            <a:avLst/>
          </a:prstGeom>
        </p:spPr>
        <p:txBody>
          <a:bodyPr rIns="0" anchor="t" anchorCtr="0">
            <a:noAutofit/>
          </a:bodyPr>
          <a:lstStyle>
            <a:lvl1pPr marL="0" indent="0">
              <a:spcBef>
                <a:spcPts val="0"/>
              </a:spcBef>
              <a:buClr>
                <a:schemeClr val="bg1"/>
              </a:buClr>
              <a:buSzPct val="25000"/>
              <a:buFont typeface="Arial" pitchFamily="34" charset="0"/>
              <a:buNone/>
              <a:defRPr sz="1800" b="1">
                <a:solidFill>
                  <a:schemeClr val="bg2"/>
                </a:solidFill>
              </a:defRPr>
            </a:lvl1pPr>
            <a:lvl2pPr marL="0" indent="0">
              <a:spcBef>
                <a:spcPts val="0"/>
              </a:spcBef>
              <a:buClr>
                <a:schemeClr val="bg1"/>
              </a:buClr>
              <a:buSzPct val="25000"/>
              <a:buFont typeface="Arial" pitchFamily="34" charset="0"/>
              <a:buNone/>
              <a:defRPr sz="1800" b="0">
                <a:solidFill>
                  <a:srgbClr val="4D4F53"/>
                </a:solidFill>
              </a:defRPr>
            </a:lvl2pPr>
            <a:lvl3pPr>
              <a:buFont typeface="Arial" pitchFamily="34" charset="0"/>
              <a:buChar char="•"/>
              <a:defRPr sz="1800"/>
            </a:lvl3pPr>
            <a:lvl4pPr>
              <a:buFont typeface="Arial" pitchFamily="34" charset="0"/>
              <a:buChar char="•"/>
              <a:defRPr sz="1800"/>
            </a:lvl4pPr>
            <a:lvl5pPr>
              <a:buFont typeface="Arial" pitchFamily="34" charset="0"/>
              <a:buChar char="•"/>
              <a:defRPr sz="1800"/>
            </a:lvl5pPr>
          </a:lstStyle>
          <a:p>
            <a:pPr lvl="0"/>
            <a:r>
              <a:rPr lang="en-US" noProof="0" dirty="0" err="1"/>
              <a:t>Modifiez</a:t>
            </a:r>
            <a:r>
              <a:rPr lang="en-US" noProof="0" dirty="0"/>
              <a:t> les styles du </a:t>
            </a:r>
            <a:r>
              <a:rPr lang="en-US" noProof="0" dirty="0" err="1"/>
              <a:t>texte</a:t>
            </a:r>
            <a:r>
              <a:rPr lang="en-US" noProof="0" dirty="0"/>
              <a:t> du masque</a:t>
            </a:r>
          </a:p>
        </p:txBody>
      </p:sp>
      <p:sp>
        <p:nvSpPr>
          <p:cNvPr id="4" name="Title 1"/>
          <p:cNvSpPr>
            <a:spLocks noGrp="1"/>
          </p:cNvSpPr>
          <p:nvPr>
            <p:ph type="title"/>
          </p:nvPr>
        </p:nvSpPr>
        <p:spPr>
          <a:xfrm>
            <a:off x="429685" y="188079"/>
            <a:ext cx="11330516" cy="650264"/>
          </a:xfrm>
        </p:spPr>
        <p:txBody>
          <a:bodyPr>
            <a:noAutofit/>
          </a:bodyPr>
          <a:lstStyle>
            <a:lvl1pPr>
              <a:spcAft>
                <a:spcPts val="0"/>
              </a:spcAft>
              <a:defRPr sz="2200"/>
            </a:lvl1pPr>
          </a:lstStyle>
          <a:p>
            <a:r>
              <a:rPr lang="en-US" noProof="0" dirty="0" err="1"/>
              <a:t>Modifiez</a:t>
            </a:r>
            <a:r>
              <a:rPr lang="en-US" noProof="0" dirty="0"/>
              <a:t> le style du </a:t>
            </a:r>
            <a:r>
              <a:rPr lang="en-US" noProof="0" dirty="0" err="1"/>
              <a:t>titre</a:t>
            </a:r>
            <a:endParaRPr lang="en-US" noProof="0" dirty="0"/>
          </a:p>
        </p:txBody>
      </p:sp>
      <p:sp>
        <p:nvSpPr>
          <p:cNvPr id="5" name="Text Placeholder 2"/>
          <p:cNvSpPr>
            <a:spLocks noGrp="1"/>
          </p:cNvSpPr>
          <p:nvPr>
            <p:ph type="body" sz="quarter" idx="12" hasCustomPrompt="1"/>
          </p:nvPr>
        </p:nvSpPr>
        <p:spPr>
          <a:xfrm>
            <a:off x="429685" y="6029740"/>
            <a:ext cx="11330516" cy="418641"/>
          </a:xfrm>
        </p:spPr>
        <p:txBody>
          <a:bodyPr anchor="b"/>
          <a:lstStyle>
            <a:lvl1pPr>
              <a:spcBef>
                <a:spcPts val="0"/>
              </a:spcBef>
              <a:spcAft>
                <a:spcPts val="0"/>
              </a:spcAft>
              <a:defRPr sz="900" baseline="0">
                <a:solidFill>
                  <a:srgbClr val="4D4F53"/>
                </a:solidFill>
              </a:defRPr>
            </a:lvl1pPr>
          </a:lstStyle>
          <a:p>
            <a:pPr lvl="0"/>
            <a:r>
              <a:rPr lang="en-US" noProof="0" dirty="0"/>
              <a:t>(1)</a:t>
            </a:r>
          </a:p>
          <a:p>
            <a:pPr lvl="0"/>
            <a:r>
              <a:rPr lang="en-US" noProof="0" dirty="0"/>
              <a:t>(2)</a:t>
            </a:r>
          </a:p>
          <a:p>
            <a:pPr lvl="0"/>
            <a:r>
              <a:rPr lang="en-US" noProof="0" dirty="0"/>
              <a:t>Source / Footnote: </a:t>
            </a:r>
            <a:r>
              <a:rPr lang="en-US" noProof="0" dirty="0" err="1"/>
              <a:t>calibri</a:t>
            </a:r>
            <a:r>
              <a:rPr lang="en-US" noProof="0" dirty="0"/>
              <a:t> 9pt</a:t>
            </a:r>
          </a:p>
        </p:txBody>
      </p:sp>
    </p:spTree>
    <p:extLst>
      <p:ext uri="{BB962C8B-B14F-4D97-AF65-F5344CB8AC3E}">
        <p14:creationId xmlns:p14="http://schemas.microsoft.com/office/powerpoint/2010/main" val="3089380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nal P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32023" y="0"/>
            <a:ext cx="1774405" cy="2191512"/>
          </a:xfrm>
          <a:prstGeom prst="rect">
            <a:avLst/>
          </a:prstGeom>
        </p:spPr>
      </p:pic>
      <p:grpSp>
        <p:nvGrpSpPr>
          <p:cNvPr id="8" name="Group 7">
            <a:extLst>
              <a:ext uri="{FF2B5EF4-FFF2-40B4-BE49-F238E27FC236}">
                <a16:creationId xmlns:a16="http://schemas.microsoft.com/office/drawing/2014/main" id="{211E349F-B06E-5043-BD9D-4516CE66FEC2}"/>
              </a:ext>
            </a:extLst>
          </p:cNvPr>
          <p:cNvGrpSpPr/>
          <p:nvPr userDrawn="1"/>
        </p:nvGrpSpPr>
        <p:grpSpPr>
          <a:xfrm>
            <a:off x="4381499" y="1848697"/>
            <a:ext cx="3429002" cy="3160606"/>
            <a:chOff x="4381499" y="2606040"/>
            <a:chExt cx="3429002" cy="3160606"/>
          </a:xfrm>
        </p:grpSpPr>
        <p:pic>
          <p:nvPicPr>
            <p:cNvPr id="6" name="Picture 5">
              <a:extLst>
                <a:ext uri="{FF2B5EF4-FFF2-40B4-BE49-F238E27FC236}">
                  <a16:creationId xmlns:a16="http://schemas.microsoft.com/office/drawing/2014/main" id="{50917B49-D3F5-FD42-9F11-42B4CC8496B3}"/>
                </a:ext>
              </a:extLst>
            </p:cNvPr>
            <p:cNvPicPr>
              <a:picLocks noChangeAspect="1"/>
            </p:cNvPicPr>
            <p:nvPr userDrawn="1"/>
          </p:nvPicPr>
          <p:blipFill>
            <a:blip r:embed="rId3"/>
            <a:stretch>
              <a:fillRect/>
            </a:stretch>
          </p:blipFill>
          <p:spPr>
            <a:xfrm>
              <a:off x="4381499" y="2606040"/>
              <a:ext cx="3429002" cy="1645921"/>
            </a:xfrm>
            <a:prstGeom prst="rect">
              <a:avLst/>
            </a:prstGeom>
          </p:spPr>
        </p:pic>
        <p:pic>
          <p:nvPicPr>
            <p:cNvPr id="7" name="Picture 6">
              <a:extLst>
                <a:ext uri="{FF2B5EF4-FFF2-40B4-BE49-F238E27FC236}">
                  <a16:creationId xmlns:a16="http://schemas.microsoft.com/office/drawing/2014/main" id="{74C6009B-185F-504A-A341-45207F839575}"/>
                </a:ext>
              </a:extLst>
            </p:cNvPr>
            <p:cNvPicPr>
              <a:picLocks noChangeAspect="1"/>
            </p:cNvPicPr>
            <p:nvPr userDrawn="1"/>
          </p:nvPicPr>
          <p:blipFill>
            <a:blip r:embed="rId4"/>
            <a:stretch>
              <a:fillRect/>
            </a:stretch>
          </p:blipFill>
          <p:spPr>
            <a:xfrm>
              <a:off x="4681201" y="4383740"/>
              <a:ext cx="2822258" cy="1382906"/>
            </a:xfrm>
            <a:prstGeom prst="rect">
              <a:avLst/>
            </a:prstGeom>
          </p:spPr>
        </p:pic>
      </p:grpSp>
    </p:spTree>
    <p:extLst>
      <p:ext uri="{BB962C8B-B14F-4D97-AF65-F5344CB8AC3E}">
        <p14:creationId xmlns:p14="http://schemas.microsoft.com/office/powerpoint/2010/main" val="2814596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4_Title Page 3.">
    <p:spTree>
      <p:nvGrpSpPr>
        <p:cNvPr id="1" name=""/>
        <p:cNvGrpSpPr/>
        <p:nvPr/>
      </p:nvGrpSpPr>
      <p:grpSpPr>
        <a:xfrm>
          <a:off x="0" y="0"/>
          <a:ext cx="0" cy="0"/>
          <a:chOff x="0" y="0"/>
          <a:chExt cx="0" cy="0"/>
        </a:xfrm>
      </p:grpSpPr>
      <p:sp>
        <p:nvSpPr>
          <p:cNvPr id="109" name="Text Placeholder 2"/>
          <p:cNvSpPr>
            <a:spLocks noGrp="1"/>
          </p:cNvSpPr>
          <p:nvPr>
            <p:ph type="body" sz="quarter" idx="10" hasCustomPrompt="1"/>
          </p:nvPr>
        </p:nvSpPr>
        <p:spPr>
          <a:xfrm>
            <a:off x="428567" y="1087066"/>
            <a:ext cx="5945716" cy="1527968"/>
          </a:xfrm>
          <a:prstGeom prst="rect">
            <a:avLst/>
          </a:prstGeom>
          <a:ln>
            <a:noFill/>
          </a:ln>
        </p:spPr>
        <p:txBody>
          <a:bodyPr vert="horz" lIns="0" tIns="0" rIns="0" bIns="0"/>
          <a:lstStyle>
            <a:lvl1pPr marL="0" indent="0">
              <a:spcBef>
                <a:spcPts val="0"/>
              </a:spcBef>
              <a:buFontTx/>
              <a:buNone/>
              <a:defRPr sz="3000">
                <a:solidFill>
                  <a:srgbClr val="A71930"/>
                </a:solidFill>
              </a:defRPr>
            </a:lvl1pPr>
          </a:lstStyle>
          <a:p>
            <a:r>
              <a:rPr lang="en-US" noProof="0" dirty="0"/>
              <a:t>Title</a:t>
            </a:r>
          </a:p>
          <a:p>
            <a:endParaRPr lang="en-US" noProof="0" dirty="0"/>
          </a:p>
          <a:p>
            <a:endParaRPr lang="en-US" noProof="0" dirty="0"/>
          </a:p>
        </p:txBody>
      </p:sp>
      <p:sp>
        <p:nvSpPr>
          <p:cNvPr id="110" name="Text Placeholder 2"/>
          <p:cNvSpPr>
            <a:spLocks noGrp="1"/>
          </p:cNvSpPr>
          <p:nvPr>
            <p:ph type="body" sz="quarter" idx="11" hasCustomPrompt="1"/>
          </p:nvPr>
        </p:nvSpPr>
        <p:spPr>
          <a:xfrm>
            <a:off x="428567" y="3555330"/>
            <a:ext cx="5945716" cy="360000"/>
          </a:xfrm>
          <a:prstGeom prst="rect">
            <a:avLst/>
          </a:prstGeom>
          <a:ln>
            <a:noFill/>
          </a:ln>
        </p:spPr>
        <p:txBody>
          <a:bodyPr vert="horz" lIns="0" tIns="0" rIns="0" bIns="0"/>
          <a:lstStyle>
            <a:lvl1pPr marL="0" indent="0">
              <a:spcBef>
                <a:spcPts val="0"/>
              </a:spcBef>
              <a:buFontTx/>
              <a:buNone/>
              <a:defRPr sz="1400">
                <a:solidFill>
                  <a:srgbClr val="A71930"/>
                </a:solidFill>
              </a:defRPr>
            </a:lvl1pPr>
          </a:lstStyle>
          <a:p>
            <a:r>
              <a:rPr lang="en-US" noProof="0" dirty="0"/>
              <a:t>Prepared by First name Surname, Job title / Prepared for</a:t>
            </a:r>
          </a:p>
        </p:txBody>
      </p:sp>
      <p:sp>
        <p:nvSpPr>
          <p:cNvPr id="111" name="Text Placeholder 2"/>
          <p:cNvSpPr>
            <a:spLocks noGrp="1"/>
          </p:cNvSpPr>
          <p:nvPr>
            <p:ph type="body" sz="quarter" idx="12" hasCustomPrompt="1"/>
          </p:nvPr>
        </p:nvSpPr>
        <p:spPr>
          <a:xfrm>
            <a:off x="428569" y="3915330"/>
            <a:ext cx="5944415" cy="360000"/>
          </a:xfrm>
          <a:prstGeom prst="rect">
            <a:avLst/>
          </a:prstGeom>
          <a:ln>
            <a:noFill/>
          </a:ln>
        </p:spPr>
        <p:txBody>
          <a:bodyPr vert="horz" lIns="0" tIns="0" rIns="0" bIns="0"/>
          <a:lstStyle>
            <a:lvl1pPr marL="0" indent="0">
              <a:spcBef>
                <a:spcPts val="0"/>
              </a:spcBef>
              <a:buFontTx/>
              <a:buNone/>
              <a:defRPr sz="1400">
                <a:solidFill>
                  <a:srgbClr val="A71930"/>
                </a:solidFill>
              </a:defRPr>
            </a:lvl1pPr>
          </a:lstStyle>
          <a:p>
            <a:r>
              <a:rPr lang="en-US" noProof="0" dirty="0"/>
              <a:t>Date</a:t>
            </a:r>
          </a:p>
        </p:txBody>
      </p:sp>
      <p:sp>
        <p:nvSpPr>
          <p:cNvPr id="112" name="Text Placeholder 2"/>
          <p:cNvSpPr>
            <a:spLocks noGrp="1"/>
          </p:cNvSpPr>
          <p:nvPr>
            <p:ph type="body" sz="quarter" idx="14" hasCustomPrompt="1"/>
          </p:nvPr>
        </p:nvSpPr>
        <p:spPr>
          <a:xfrm>
            <a:off x="428569" y="2766475"/>
            <a:ext cx="5945714" cy="656341"/>
          </a:xfrm>
          <a:ln>
            <a:noFill/>
          </a:ln>
        </p:spPr>
        <p:txBody>
          <a:bodyPr vert="horz" lIns="0" tIns="0" rIns="0" bIns="0" rtlCol="0">
            <a:noAutofit/>
          </a:bodyPr>
          <a:lstStyle>
            <a:lvl1pPr>
              <a:defRPr lang="en-US" sz="1800" smtClean="0">
                <a:solidFill>
                  <a:srgbClr val="A71930"/>
                </a:solidFill>
              </a:defRPr>
            </a:lvl1pPr>
            <a:lvl2pPr>
              <a:defRPr lang="en-US" smtClean="0"/>
            </a:lvl2pPr>
            <a:lvl3pPr>
              <a:defRPr lang="en-US" smtClean="0"/>
            </a:lvl3pPr>
            <a:lvl4pPr>
              <a:defRPr lang="en-US" smtClean="0"/>
            </a:lvl4pPr>
            <a:lvl5pPr>
              <a:defRPr lang="en-US"/>
            </a:lvl5pPr>
          </a:lstStyle>
          <a:p>
            <a:pPr lvl="0">
              <a:spcBef>
                <a:spcPts val="0"/>
              </a:spcBef>
              <a:buFontTx/>
            </a:pPr>
            <a:r>
              <a:rPr lang="en-US" noProof="0" dirty="0"/>
              <a:t>Subtitle</a:t>
            </a:r>
          </a:p>
        </p:txBody>
      </p:sp>
      <p:pic>
        <p:nvPicPr>
          <p:cNvPr id="3" name="Picture 2">
            <a:extLst>
              <a:ext uri="{FF2B5EF4-FFF2-40B4-BE49-F238E27FC236}">
                <a16:creationId xmlns:a16="http://schemas.microsoft.com/office/drawing/2014/main" id="{69CC8B1E-0A14-0E4B-B8ED-7927A2FAC776}"/>
              </a:ext>
            </a:extLst>
          </p:cNvPr>
          <p:cNvPicPr>
            <a:picLocks noChangeAspect="1"/>
          </p:cNvPicPr>
          <p:nvPr userDrawn="1"/>
        </p:nvPicPr>
        <p:blipFill>
          <a:blip r:embed="rId2"/>
          <a:stretch>
            <a:fillRect/>
          </a:stretch>
        </p:blipFill>
        <p:spPr>
          <a:xfrm>
            <a:off x="428567" y="5271247"/>
            <a:ext cx="1697692" cy="814892"/>
          </a:xfrm>
          <a:prstGeom prst="rect">
            <a:avLst/>
          </a:prstGeom>
        </p:spPr>
      </p:pic>
      <p:pic>
        <p:nvPicPr>
          <p:cNvPr id="5" name="Picture 4">
            <a:extLst>
              <a:ext uri="{FF2B5EF4-FFF2-40B4-BE49-F238E27FC236}">
                <a16:creationId xmlns:a16="http://schemas.microsoft.com/office/drawing/2014/main" id="{722E0DA4-AFF2-8445-9D08-9776E16B8380}"/>
              </a:ext>
            </a:extLst>
          </p:cNvPr>
          <p:cNvPicPr>
            <a:picLocks noChangeAspect="1"/>
          </p:cNvPicPr>
          <p:nvPr userDrawn="1"/>
        </p:nvPicPr>
        <p:blipFill>
          <a:blip r:embed="rId3"/>
          <a:stretch>
            <a:fillRect/>
          </a:stretch>
        </p:blipFill>
        <p:spPr>
          <a:xfrm>
            <a:off x="2287624" y="5271247"/>
            <a:ext cx="1733047" cy="849193"/>
          </a:xfrm>
          <a:prstGeom prst="rect">
            <a:avLst/>
          </a:prstGeom>
        </p:spPr>
      </p:pic>
    </p:spTree>
    <p:extLst>
      <p:ext uri="{BB962C8B-B14F-4D97-AF65-F5344CB8AC3E}">
        <p14:creationId xmlns:p14="http://schemas.microsoft.com/office/powerpoint/2010/main" val="238121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Agenda">
    <p:spTree>
      <p:nvGrpSpPr>
        <p:cNvPr id="1" name=""/>
        <p:cNvGrpSpPr/>
        <p:nvPr/>
      </p:nvGrpSpPr>
      <p:grpSpPr>
        <a:xfrm>
          <a:off x="0" y="0"/>
          <a:ext cx="0" cy="0"/>
          <a:chOff x="0" y="0"/>
          <a:chExt cx="0" cy="0"/>
        </a:xfrm>
      </p:grpSpPr>
      <p:sp>
        <p:nvSpPr>
          <p:cNvPr id="5" name="TextBox 4"/>
          <p:cNvSpPr txBox="1"/>
          <p:nvPr userDrawn="1"/>
        </p:nvSpPr>
        <p:spPr>
          <a:xfrm>
            <a:off x="2702982" y="188913"/>
            <a:ext cx="9057216" cy="649287"/>
          </a:xfrm>
          <a:prstGeom prst="rect">
            <a:avLst/>
          </a:prstGeom>
          <a:noFill/>
        </p:spPr>
        <p:txBody>
          <a:bodyPr vert="horz" wrap="square" lIns="0" tIns="0" rIns="0" bIns="0" rtlCol="0" anchor="b" anchorCtr="0">
            <a:noAutofit/>
          </a:bodyPr>
          <a:lstStyle/>
          <a:p>
            <a:pPr algn="l"/>
            <a:r>
              <a:rPr lang="en-US" sz="3000" noProof="0" dirty="0">
                <a:solidFill>
                  <a:srgbClr val="A71930"/>
                </a:solidFill>
              </a:rPr>
              <a:t>Agenda</a:t>
            </a:r>
          </a:p>
        </p:txBody>
      </p:sp>
      <p:sp>
        <p:nvSpPr>
          <p:cNvPr id="11" name="Rectangle 10"/>
          <p:cNvSpPr/>
          <p:nvPr userDrawn="1"/>
        </p:nvSpPr>
        <p:spPr>
          <a:xfrm>
            <a:off x="2031699" y="955732"/>
            <a:ext cx="9804401" cy="2924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noProof="0" dirty="0">
              <a:solidFill>
                <a:srgbClr val="4D4F53"/>
              </a:solidFill>
            </a:endParaRPr>
          </a:p>
        </p:txBody>
      </p:sp>
      <p:sp>
        <p:nvSpPr>
          <p:cNvPr id="7" name="Text Placeholder 7"/>
          <p:cNvSpPr>
            <a:spLocks noGrp="1"/>
          </p:cNvSpPr>
          <p:nvPr>
            <p:ph type="body" sz="quarter" idx="11"/>
          </p:nvPr>
        </p:nvSpPr>
        <p:spPr>
          <a:xfrm>
            <a:off x="2702984" y="1531220"/>
            <a:ext cx="9057217" cy="4921968"/>
          </a:xfrm>
        </p:spPr>
        <p:txBody>
          <a:bodyPr/>
          <a:lstStyle>
            <a:lvl1pPr>
              <a:spcBef>
                <a:spcPts val="1200"/>
              </a:spcBef>
              <a:spcAft>
                <a:spcPts val="300"/>
              </a:spcAft>
              <a:defRPr sz="1600"/>
            </a:lvl1pPr>
            <a:lvl2pPr>
              <a:spcBef>
                <a:spcPts val="300"/>
              </a:spcBef>
              <a:defRPr sz="1600"/>
            </a:lvl2pPr>
            <a:lvl3pPr marL="361950" indent="-180975">
              <a:spcBef>
                <a:spcPts val="300"/>
              </a:spcBef>
              <a:defRPr lang="en-US" sz="1600" kern="1200" noProof="0" dirty="0" smtClean="0">
                <a:solidFill>
                  <a:srgbClr val="4D4F53"/>
                </a:solidFill>
                <a:latin typeface="+mn-lt"/>
                <a:ea typeface="+mn-ea"/>
                <a:cs typeface="+mn-cs"/>
              </a:defRPr>
            </a:lvl3pPr>
            <a:lvl4pPr marL="536575" indent="-161925">
              <a:spcBef>
                <a:spcPts val="300"/>
              </a:spcBef>
              <a:defRPr lang="en-US" sz="1600" kern="1200" noProof="0" dirty="0" smtClean="0">
                <a:solidFill>
                  <a:srgbClr val="4D4F53"/>
                </a:solidFill>
                <a:latin typeface="+mn-lt"/>
                <a:ea typeface="+mn-ea"/>
                <a:cs typeface="+mn-cs"/>
              </a:defRPr>
            </a:lvl4pPr>
          </a:lstStyle>
          <a:p>
            <a:pPr lvl="0"/>
            <a:r>
              <a:rPr lang="en-US" noProof="0" dirty="0" err="1"/>
              <a:t>Modifiez</a:t>
            </a:r>
            <a:r>
              <a:rPr lang="en-US" noProof="0" dirty="0"/>
              <a:t>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
            <a:ext cx="1893276" cy="1917991"/>
          </a:xfrm>
          <a:prstGeom prst="rect">
            <a:avLst/>
          </a:prstGeom>
        </p:spPr>
      </p:pic>
    </p:spTree>
    <p:extLst>
      <p:ext uri="{BB962C8B-B14F-4D97-AF65-F5344CB8AC3E}">
        <p14:creationId xmlns:p14="http://schemas.microsoft.com/office/powerpoint/2010/main" val="47910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29545" y="1536700"/>
            <a:ext cx="11330656" cy="4916488"/>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p:txBody>
      </p:sp>
      <p:sp>
        <p:nvSpPr>
          <p:cNvPr id="16" name="Text Placeholder 2"/>
          <p:cNvSpPr txBox="1">
            <a:spLocks/>
          </p:cNvSpPr>
          <p:nvPr/>
        </p:nvSpPr>
        <p:spPr>
          <a:xfrm>
            <a:off x="5821052" y="6498346"/>
            <a:ext cx="549898" cy="211193"/>
          </a:xfrm>
          <a:prstGeom prst="rect">
            <a:avLst/>
          </a:prstGeom>
          <a:ln>
            <a:noFill/>
          </a:ln>
        </p:spPr>
        <p:txBody>
          <a:bodyPr vert="horz" lIns="0" tIns="0" rIns="0" bIns="0" anchor="b"/>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fld id="{2E997FAD-17BD-C54D-93FE-DA7D4A487AFB}" type="slidenum">
              <a:rPr lang="en-US" sz="900" noProof="0" smtClean="0">
                <a:solidFill>
                  <a:srgbClr val="8D817B"/>
                </a:solidFill>
              </a:rPr>
              <a:pPr algn="ctr"/>
              <a:t>‹#›</a:t>
            </a:fld>
            <a:endParaRPr lang="en-US" sz="900" noProof="0" dirty="0">
              <a:solidFill>
                <a:srgbClr val="8D817B"/>
              </a:solidFill>
            </a:endParaRPr>
          </a:p>
        </p:txBody>
      </p:sp>
      <p:sp>
        <p:nvSpPr>
          <p:cNvPr id="3" name="Title Placeholder 2"/>
          <p:cNvSpPr>
            <a:spLocks noGrp="1"/>
          </p:cNvSpPr>
          <p:nvPr>
            <p:ph type="title"/>
          </p:nvPr>
        </p:nvSpPr>
        <p:spPr>
          <a:xfrm>
            <a:off x="429545" y="190332"/>
            <a:ext cx="11330655" cy="647868"/>
          </a:xfrm>
          <a:prstGeom prst="rect">
            <a:avLst/>
          </a:prstGeom>
        </p:spPr>
        <p:txBody>
          <a:bodyPr vert="horz" lIns="0" tIns="0" rIns="0" bIns="0" rtlCol="0" anchor="b" anchorCtr="0">
            <a:normAutofit/>
          </a:bodyPr>
          <a:lstStyle/>
          <a:p>
            <a:r>
              <a:rPr lang="en-US" noProof="0" dirty="0" err="1"/>
              <a:t>Modifiez</a:t>
            </a:r>
            <a:r>
              <a:rPr lang="en-US" noProof="0" dirty="0"/>
              <a:t> le style du </a:t>
            </a:r>
            <a:r>
              <a:rPr lang="en-US" noProof="0" dirty="0" err="1"/>
              <a:t>titre</a:t>
            </a:r>
            <a:endParaRPr lang="en-US" noProof="0" dirty="0"/>
          </a:p>
        </p:txBody>
      </p:sp>
      <p:pic>
        <p:nvPicPr>
          <p:cNvPr id="4" name="Picture 3">
            <a:extLst>
              <a:ext uri="{FF2B5EF4-FFF2-40B4-BE49-F238E27FC236}">
                <a16:creationId xmlns:a16="http://schemas.microsoft.com/office/drawing/2014/main" id="{937365D1-F0EF-D347-BEB8-8456F72E9266}"/>
              </a:ext>
            </a:extLst>
          </p:cNvPr>
          <p:cNvPicPr>
            <a:picLocks noChangeAspect="1"/>
          </p:cNvPicPr>
          <p:nvPr userDrawn="1"/>
        </p:nvPicPr>
        <p:blipFill>
          <a:blip r:embed="rId7"/>
          <a:stretch>
            <a:fillRect/>
          </a:stretch>
        </p:blipFill>
        <p:spPr>
          <a:xfrm>
            <a:off x="11353137" y="6514149"/>
            <a:ext cx="407063" cy="195390"/>
          </a:xfrm>
          <a:prstGeom prst="rect">
            <a:avLst/>
          </a:prstGeom>
        </p:spPr>
      </p:pic>
      <p:pic>
        <p:nvPicPr>
          <p:cNvPr id="7" name="Picture 6">
            <a:extLst>
              <a:ext uri="{FF2B5EF4-FFF2-40B4-BE49-F238E27FC236}">
                <a16:creationId xmlns:a16="http://schemas.microsoft.com/office/drawing/2014/main" id="{6B8690F6-E08A-2640-910D-58D0C4A1FB39}"/>
              </a:ext>
            </a:extLst>
          </p:cNvPr>
          <p:cNvPicPr>
            <a:picLocks noChangeAspect="1"/>
          </p:cNvPicPr>
          <p:nvPr userDrawn="1"/>
        </p:nvPicPr>
        <p:blipFill>
          <a:blip r:embed="rId8"/>
          <a:stretch>
            <a:fillRect/>
          </a:stretch>
        </p:blipFill>
        <p:spPr>
          <a:xfrm>
            <a:off x="10945974" y="6514149"/>
            <a:ext cx="407163" cy="199510"/>
          </a:xfrm>
          <a:prstGeom prst="rect">
            <a:avLst/>
          </a:prstGeom>
        </p:spPr>
      </p:pic>
    </p:spTree>
    <p:extLst>
      <p:ext uri="{BB962C8B-B14F-4D97-AF65-F5344CB8AC3E}">
        <p14:creationId xmlns:p14="http://schemas.microsoft.com/office/powerpoint/2010/main" val="3943845757"/>
      </p:ext>
    </p:extLst>
  </p:cSld>
  <p:clrMap bg1="lt1" tx1="dk1" bg2="lt2" tx2="dk2" accent1="accent1" accent2="accent2" accent3="accent3" accent4="accent4" accent5="accent5" accent6="accent6" hlink="hlink" folHlink="folHlink"/>
  <p:sldLayoutIdLst>
    <p:sldLayoutId id="2147483752" r:id="rId1"/>
    <p:sldLayoutId id="2147483751" r:id="rId2"/>
    <p:sldLayoutId id="2147483724" r:id="rId3"/>
    <p:sldLayoutId id="2147483755" r:id="rId4"/>
    <p:sldLayoutId id="2147483838" r:id="rId5"/>
  </p:sldLayoutIdLst>
  <p:hf sldNum="0" hdr="0" dt="0"/>
  <p:txStyles>
    <p:titleStyle>
      <a:lvl1pPr marL="0" indent="0" algn="l" defTabSz="457200" rtl="0" eaLnBrk="1" latinLnBrk="0" hangingPunct="1">
        <a:spcBef>
          <a:spcPct val="0"/>
        </a:spcBef>
        <a:spcAft>
          <a:spcPts val="0"/>
        </a:spcAft>
        <a:buFont typeface="Arial" pitchFamily="34" charset="0"/>
        <a:buNone/>
        <a:defRPr lang="fr-FR" sz="2200" b="0" kern="1200" baseline="0" smtClean="0">
          <a:solidFill>
            <a:srgbClr val="4D4F53"/>
          </a:solidFill>
          <a:latin typeface="+mj-lt"/>
          <a:ea typeface="+mn-ea"/>
          <a:cs typeface="+mn-cs"/>
        </a:defRPr>
      </a:lvl1pPr>
    </p:titleStyle>
    <p:bodyStyle>
      <a:lvl1pPr marL="0" indent="0" algn="l" defTabSz="457200" rtl="0" eaLnBrk="1" latinLnBrk="0" hangingPunct="1">
        <a:spcBef>
          <a:spcPts val="1200"/>
        </a:spcBef>
        <a:spcAft>
          <a:spcPts val="300"/>
        </a:spcAft>
        <a:buClr>
          <a:schemeClr val="bg1"/>
        </a:buClr>
        <a:buSzPct val="25000"/>
        <a:buFont typeface="Verdana" pitchFamily="34" charset="0"/>
        <a:buNone/>
        <a:defRPr lang="en-GB" sz="1400" b="0" kern="1200" noProof="0" smtClean="0">
          <a:solidFill>
            <a:srgbClr val="4D4F53"/>
          </a:solidFill>
          <a:latin typeface="+mn-lt"/>
          <a:ea typeface="+mn-ea"/>
          <a:cs typeface="+mn-cs"/>
        </a:defRPr>
      </a:lvl1pPr>
      <a:lvl2pPr marL="177800" indent="-177800" algn="l" defTabSz="457200" rtl="0" eaLnBrk="1" latinLnBrk="0" hangingPunct="1">
        <a:spcBef>
          <a:spcPts val="300"/>
        </a:spcBef>
        <a:spcAft>
          <a:spcPts val="300"/>
        </a:spcAft>
        <a:buClr>
          <a:schemeClr val="bg2"/>
        </a:buClr>
        <a:buFont typeface="Arial" pitchFamily="34" charset="0"/>
        <a:buChar char="•"/>
        <a:defRPr lang="en-GB" sz="1400" kern="1200" noProof="0" smtClean="0">
          <a:solidFill>
            <a:srgbClr val="4D4F53"/>
          </a:solidFill>
          <a:latin typeface="+mn-lt"/>
          <a:ea typeface="+mn-ea"/>
          <a:cs typeface="+mn-cs"/>
        </a:defRPr>
      </a:lvl2pPr>
      <a:lvl3pPr marL="361950" indent="-180975" algn="l" defTabSz="514350" rtl="0" eaLnBrk="1" latinLnBrk="0" hangingPunct="1">
        <a:spcBef>
          <a:spcPts val="300"/>
        </a:spcBef>
        <a:spcAft>
          <a:spcPts val="300"/>
        </a:spcAft>
        <a:buClr>
          <a:schemeClr val="bg2"/>
        </a:buClr>
        <a:buFont typeface="Calibri" pitchFamily="34" charset="0"/>
        <a:buChar char="−"/>
        <a:defRPr lang="en-GB" sz="1400" kern="1200" noProof="0" smtClean="0">
          <a:solidFill>
            <a:srgbClr val="4D4F53"/>
          </a:solidFill>
          <a:latin typeface="+mn-lt"/>
          <a:ea typeface="+mn-ea"/>
          <a:cs typeface="+mn-cs"/>
        </a:defRPr>
      </a:lvl3pPr>
      <a:lvl4pPr marL="536575" indent="-161925" algn="l" defTabSz="457200" rtl="0" eaLnBrk="1" latinLnBrk="0" hangingPunct="1">
        <a:spcBef>
          <a:spcPts val="300"/>
        </a:spcBef>
        <a:spcAft>
          <a:spcPts val="300"/>
        </a:spcAft>
        <a:buClr>
          <a:schemeClr val="bg2"/>
        </a:buClr>
        <a:buFont typeface="Courier New" pitchFamily="49" charset="0"/>
        <a:buChar char="o"/>
        <a:tabLst/>
        <a:defRPr lang="en-GB" sz="1400" kern="1200" noProof="0" smtClean="0">
          <a:solidFill>
            <a:srgbClr val="4D4F53"/>
          </a:solidFill>
          <a:latin typeface="+mn-lt"/>
          <a:ea typeface="+mn-ea"/>
          <a:cs typeface="+mn-cs"/>
        </a:defRPr>
      </a:lvl4pPr>
      <a:lvl5pPr marL="812800" indent="-165100" algn="l" defTabSz="457200" rtl="0" eaLnBrk="1" latinLnBrk="0" hangingPunct="1">
        <a:spcBef>
          <a:spcPts val="0"/>
        </a:spcBef>
        <a:buClr>
          <a:srgbClr val="D52B1E"/>
        </a:buClr>
        <a:buFont typeface="Calibri" pitchFamily="34" charset="0"/>
        <a:buChar char="-"/>
        <a:tabLst/>
        <a:defRPr lang="en-GB" sz="1100" kern="1200" noProof="0">
          <a:solidFill>
            <a:srgbClr val="4D4F5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unsplash.com/search/photos/fix?utm_source=unsplash&amp;utm_medium=referral&amp;utm_content=creditCopyText" TargetMode="External"/><Relationship Id="rId2" Type="http://schemas.openxmlformats.org/officeDocument/2006/relationships/hyperlink" Target="https://unsplash.com/photos/3_I4NVI9d1k?utm_source=unsplash&amp;utm_medium=referral&amp;utm_content=creditCopyText" TargetMode="External"/><Relationship Id="rId1" Type="http://schemas.openxmlformats.org/officeDocument/2006/relationships/slideLayout" Target="../slideLayouts/slideLayout1.xml"/><Relationship Id="rId5" Type="http://schemas.openxmlformats.org/officeDocument/2006/relationships/hyperlink" Target="https://unsplash.com/?utm_source=unsplash&amp;utm_medium=referral&amp;utm_content=creditCopyText" TargetMode="External"/><Relationship Id="rId4" Type="http://schemas.openxmlformats.org/officeDocument/2006/relationships/hyperlink" Target="https://unsplash.com/photos/UCZF1sXcejo?utm_source=unsplash&amp;utm_medium=referral&amp;utm_content=creditCopyTex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6966266" y="5832571"/>
            <a:ext cx="4935925" cy="1130360"/>
          </a:xfrm>
        </p:spPr>
        <p:txBody>
          <a:bodyPr/>
          <a:lstStyle/>
          <a:p>
            <a:pPr algn="r">
              <a:spcBef>
                <a:spcPts val="300"/>
              </a:spcBef>
            </a:pPr>
            <a:r>
              <a:rPr lang="en-US" sz="1400" dirty="0"/>
              <a:t>Master Thesis EPFL – Hugo Moreau 2018</a:t>
            </a:r>
          </a:p>
          <a:p>
            <a:pPr algn="r">
              <a:spcBef>
                <a:spcPts val="300"/>
              </a:spcBef>
            </a:pPr>
            <a:r>
              <a:rPr lang="en-US" sz="1400" dirty="0"/>
              <a:t>Presentation  for Pr. Robert West and </a:t>
            </a:r>
            <a:r>
              <a:rPr lang="en-US" sz="1400" dirty="0" err="1"/>
              <a:t>Pratheep</a:t>
            </a:r>
            <a:r>
              <a:rPr lang="en-US" sz="1400" dirty="0"/>
              <a:t> </a:t>
            </a:r>
            <a:r>
              <a:rPr lang="en-US" sz="1400" dirty="0" err="1"/>
              <a:t>Ravy</a:t>
            </a:r>
            <a:endParaRPr lang="en-US" sz="1400" dirty="0"/>
          </a:p>
          <a:p>
            <a:pPr algn="r">
              <a:spcBef>
                <a:spcPts val="300"/>
              </a:spcBef>
            </a:pPr>
            <a:r>
              <a:rPr lang="en-US" sz="1400" dirty="0"/>
              <a:t>7</a:t>
            </a:r>
            <a:r>
              <a:rPr lang="en-US" sz="1400" baseline="30000" dirty="0"/>
              <a:t>th</a:t>
            </a:r>
            <a:r>
              <a:rPr lang="en-US" sz="1400" dirty="0"/>
              <a:t> of September 2018</a:t>
            </a:r>
          </a:p>
        </p:txBody>
      </p:sp>
      <p:pic>
        <p:nvPicPr>
          <p:cNvPr id="10" name="Picture 9">
            <a:extLst>
              <a:ext uri="{FF2B5EF4-FFF2-40B4-BE49-F238E27FC236}">
                <a16:creationId xmlns:a16="http://schemas.microsoft.com/office/drawing/2014/main" id="{E85838D8-7D1E-0147-A3E8-20988FFCAC63}"/>
              </a:ext>
            </a:extLst>
          </p:cNvPr>
          <p:cNvPicPr>
            <a:picLocks noChangeAspect="1"/>
          </p:cNvPicPr>
          <p:nvPr/>
        </p:nvPicPr>
        <p:blipFill rotWithShape="1">
          <a:blip r:embed="rId3"/>
          <a:srcRect t="27506" r="2962" b="16209"/>
          <a:stretch/>
        </p:blipFill>
        <p:spPr>
          <a:xfrm>
            <a:off x="0" y="0"/>
            <a:ext cx="12192000" cy="4714502"/>
          </a:xfrm>
          <a:prstGeom prst="rect">
            <a:avLst/>
          </a:prstGeom>
        </p:spPr>
      </p:pic>
      <p:sp>
        <p:nvSpPr>
          <p:cNvPr id="8" name="TextBox 7">
            <a:extLst>
              <a:ext uri="{FF2B5EF4-FFF2-40B4-BE49-F238E27FC236}">
                <a16:creationId xmlns:a16="http://schemas.microsoft.com/office/drawing/2014/main" id="{E0576904-F1E6-9A4A-9057-CD709D41139D}"/>
              </a:ext>
            </a:extLst>
          </p:cNvPr>
          <p:cNvSpPr txBox="1"/>
          <p:nvPr/>
        </p:nvSpPr>
        <p:spPr>
          <a:xfrm>
            <a:off x="4907303" y="4819433"/>
            <a:ext cx="6994888" cy="954107"/>
          </a:xfrm>
          <a:prstGeom prst="rect">
            <a:avLst/>
          </a:prstGeom>
          <a:noFill/>
        </p:spPr>
        <p:txBody>
          <a:bodyPr wrap="square" rtlCol="0">
            <a:spAutoFit/>
          </a:bodyPr>
          <a:lstStyle/>
          <a:p>
            <a:pPr algn="r"/>
            <a:r>
              <a:rPr lang="en-US" sz="2800" i="1">
                <a:solidFill>
                  <a:srgbClr val="C00000"/>
                </a:solidFill>
              </a:rPr>
              <a:t>Predictive Maintenance of Customer Premises Equipment using Maching Learning Techniques</a:t>
            </a:r>
          </a:p>
        </p:txBody>
      </p:sp>
      <p:sp>
        <p:nvSpPr>
          <p:cNvPr id="2" name="Rectangle 1">
            <a:extLst>
              <a:ext uri="{FF2B5EF4-FFF2-40B4-BE49-F238E27FC236}">
                <a16:creationId xmlns:a16="http://schemas.microsoft.com/office/drawing/2014/main" id="{7EE92798-75AD-F348-9FDC-225C56EB7B45}"/>
              </a:ext>
            </a:extLst>
          </p:cNvPr>
          <p:cNvSpPr/>
          <p:nvPr/>
        </p:nvSpPr>
        <p:spPr>
          <a:xfrm>
            <a:off x="7703820" y="6035040"/>
            <a:ext cx="4309110" cy="720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Tree>
    <p:extLst>
      <p:ext uri="{BB962C8B-B14F-4D97-AF65-F5344CB8AC3E}">
        <p14:creationId xmlns:p14="http://schemas.microsoft.com/office/powerpoint/2010/main" val="968779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1D8614-282E-DB4C-854F-AEC4636CCF9D}"/>
              </a:ext>
            </a:extLst>
          </p:cNvPr>
          <p:cNvSpPr>
            <a:spLocks noGrp="1"/>
          </p:cNvSpPr>
          <p:nvPr>
            <p:ph type="body" sz="quarter" idx="10"/>
          </p:nvPr>
        </p:nvSpPr>
        <p:spPr/>
        <p:txBody>
          <a:bodyPr/>
          <a:lstStyle/>
          <a:p>
            <a:r>
              <a:rPr lang="en-US" dirty="0"/>
              <a:t>Failing CPE Identification: VIA as a tool to flag failing CPEs</a:t>
            </a:r>
          </a:p>
        </p:txBody>
      </p:sp>
      <p:sp>
        <p:nvSpPr>
          <p:cNvPr id="4" name="Title 3">
            <a:extLst>
              <a:ext uri="{FF2B5EF4-FFF2-40B4-BE49-F238E27FC236}">
                <a16:creationId xmlns:a16="http://schemas.microsoft.com/office/drawing/2014/main" id="{638B150E-B597-1445-9920-E2C87023BD3C}"/>
              </a:ext>
            </a:extLst>
          </p:cNvPr>
          <p:cNvSpPr>
            <a:spLocks noGrp="1"/>
          </p:cNvSpPr>
          <p:nvPr>
            <p:ph type="title"/>
          </p:nvPr>
        </p:nvSpPr>
        <p:spPr/>
        <p:txBody>
          <a:bodyPr/>
          <a:lstStyle/>
          <a:p>
            <a:r>
              <a:rPr lang="en-US" dirty="0"/>
              <a:t>Dataset Construction</a:t>
            </a:r>
          </a:p>
        </p:txBody>
      </p:sp>
      <p:sp>
        <p:nvSpPr>
          <p:cNvPr id="5" name="Text Placeholder 4">
            <a:extLst>
              <a:ext uri="{FF2B5EF4-FFF2-40B4-BE49-F238E27FC236}">
                <a16:creationId xmlns:a16="http://schemas.microsoft.com/office/drawing/2014/main" id="{2734AD5A-2C40-F244-B582-485C0955D2C7}"/>
              </a:ext>
            </a:extLst>
          </p:cNvPr>
          <p:cNvSpPr>
            <a:spLocks noGrp="1"/>
          </p:cNvSpPr>
          <p:nvPr>
            <p:ph type="body" sz="quarter" idx="11"/>
          </p:nvPr>
        </p:nvSpPr>
        <p:spPr>
          <a:xfrm>
            <a:off x="429685" y="6029740"/>
            <a:ext cx="11330516" cy="418641"/>
          </a:xfrm>
        </p:spPr>
        <p:txBody>
          <a:bodyPr/>
          <a:lstStyle/>
          <a:p>
            <a:endParaRPr lang="en-US"/>
          </a:p>
        </p:txBody>
      </p:sp>
      <p:grpSp>
        <p:nvGrpSpPr>
          <p:cNvPr id="49" name="Group 48">
            <a:extLst>
              <a:ext uri="{FF2B5EF4-FFF2-40B4-BE49-F238E27FC236}">
                <a16:creationId xmlns:a16="http://schemas.microsoft.com/office/drawing/2014/main" id="{F674EFC9-17B2-1F44-B8C3-10210CDDA596}"/>
              </a:ext>
            </a:extLst>
          </p:cNvPr>
          <p:cNvGrpSpPr/>
          <p:nvPr/>
        </p:nvGrpSpPr>
        <p:grpSpPr>
          <a:xfrm>
            <a:off x="600529" y="1628315"/>
            <a:ext cx="10990942" cy="4122336"/>
            <a:chOff x="676855" y="1628315"/>
            <a:chExt cx="10990942" cy="4122336"/>
          </a:xfrm>
        </p:grpSpPr>
        <p:grpSp>
          <p:nvGrpSpPr>
            <p:cNvPr id="28" name="Group 27">
              <a:extLst>
                <a:ext uri="{FF2B5EF4-FFF2-40B4-BE49-F238E27FC236}">
                  <a16:creationId xmlns:a16="http://schemas.microsoft.com/office/drawing/2014/main" id="{76F7BE52-DCE1-F44C-8A0C-8033971E4331}"/>
                </a:ext>
              </a:extLst>
            </p:cNvPr>
            <p:cNvGrpSpPr/>
            <p:nvPr/>
          </p:nvGrpSpPr>
          <p:grpSpPr>
            <a:xfrm>
              <a:off x="737599" y="1628315"/>
              <a:ext cx="7505833" cy="584775"/>
              <a:chOff x="737599" y="1628315"/>
              <a:chExt cx="7505833" cy="584775"/>
            </a:xfrm>
          </p:grpSpPr>
          <p:sp>
            <p:nvSpPr>
              <p:cNvPr id="6" name="Freeform 34">
                <a:extLst>
                  <a:ext uri="{FF2B5EF4-FFF2-40B4-BE49-F238E27FC236}">
                    <a16:creationId xmlns:a16="http://schemas.microsoft.com/office/drawing/2014/main" id="{DFF9E73C-B981-5446-8BBF-933C9A14EFD3}"/>
                  </a:ext>
                </a:extLst>
              </p:cNvPr>
              <p:cNvSpPr>
                <a:spLocks noEditPoints="1"/>
              </p:cNvSpPr>
              <p:nvPr/>
            </p:nvSpPr>
            <p:spPr bwMode="auto">
              <a:xfrm>
                <a:off x="737599" y="1735758"/>
                <a:ext cx="363538" cy="369888"/>
              </a:xfrm>
              <a:custGeom>
                <a:avLst/>
                <a:gdLst>
                  <a:gd name="T0" fmla="*/ 39 w 57"/>
                  <a:gd name="T1" fmla="*/ 0 h 58"/>
                  <a:gd name="T2" fmla="*/ 21 w 57"/>
                  <a:gd name="T3" fmla="*/ 18 h 58"/>
                  <a:gd name="T4" fmla="*/ 21 w 57"/>
                  <a:gd name="T5" fmla="*/ 18 h 58"/>
                  <a:gd name="T6" fmla="*/ 21 w 57"/>
                  <a:gd name="T7" fmla="*/ 26 h 58"/>
                  <a:gd name="T8" fmla="*/ 12 w 57"/>
                  <a:gd name="T9" fmla="*/ 26 h 58"/>
                  <a:gd name="T10" fmla="*/ 13 w 57"/>
                  <a:gd name="T11" fmla="*/ 22 h 58"/>
                  <a:gd name="T12" fmla="*/ 0 w 57"/>
                  <a:gd name="T13" fmla="*/ 32 h 58"/>
                  <a:gd name="T14" fmla="*/ 13 w 57"/>
                  <a:gd name="T15" fmla="*/ 41 h 58"/>
                  <a:gd name="T16" fmla="*/ 12 w 57"/>
                  <a:gd name="T17" fmla="*/ 37 h 58"/>
                  <a:gd name="T18" fmla="*/ 21 w 57"/>
                  <a:gd name="T19" fmla="*/ 37 h 58"/>
                  <a:gd name="T20" fmla="*/ 21 w 57"/>
                  <a:gd name="T21" fmla="*/ 58 h 58"/>
                  <a:gd name="T22" fmla="*/ 31 w 57"/>
                  <a:gd name="T23" fmla="*/ 58 h 58"/>
                  <a:gd name="T24" fmla="*/ 31 w 57"/>
                  <a:gd name="T25" fmla="*/ 37 h 58"/>
                  <a:gd name="T26" fmla="*/ 39 w 57"/>
                  <a:gd name="T27" fmla="*/ 37 h 58"/>
                  <a:gd name="T28" fmla="*/ 57 w 57"/>
                  <a:gd name="T29" fmla="*/ 19 h 58"/>
                  <a:gd name="T30" fmla="*/ 39 w 57"/>
                  <a:gd name="T31" fmla="*/ 0 h 58"/>
                  <a:gd name="T32" fmla="*/ 39 w 57"/>
                  <a:gd name="T33" fmla="*/ 26 h 58"/>
                  <a:gd name="T34" fmla="*/ 31 w 57"/>
                  <a:gd name="T35" fmla="*/ 26 h 58"/>
                  <a:gd name="T36" fmla="*/ 31 w 57"/>
                  <a:gd name="T37" fmla="*/ 19 h 58"/>
                  <a:gd name="T38" fmla="*/ 39 w 57"/>
                  <a:gd name="T39" fmla="*/ 11 h 58"/>
                  <a:gd name="T40" fmla="*/ 47 w 57"/>
                  <a:gd name="T41" fmla="*/ 19 h 58"/>
                  <a:gd name="T42" fmla="*/ 39 w 57"/>
                  <a:gd name="T43"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8">
                    <a:moveTo>
                      <a:pt x="39" y="0"/>
                    </a:moveTo>
                    <a:cubicBezTo>
                      <a:pt x="29" y="0"/>
                      <a:pt x="21" y="8"/>
                      <a:pt x="21" y="18"/>
                    </a:cubicBezTo>
                    <a:cubicBezTo>
                      <a:pt x="21" y="18"/>
                      <a:pt x="21" y="18"/>
                      <a:pt x="21" y="18"/>
                    </a:cubicBezTo>
                    <a:cubicBezTo>
                      <a:pt x="21" y="26"/>
                      <a:pt x="21" y="26"/>
                      <a:pt x="21" y="26"/>
                    </a:cubicBezTo>
                    <a:cubicBezTo>
                      <a:pt x="12" y="26"/>
                      <a:pt x="12" y="26"/>
                      <a:pt x="12" y="26"/>
                    </a:cubicBezTo>
                    <a:cubicBezTo>
                      <a:pt x="13" y="22"/>
                      <a:pt x="13" y="22"/>
                      <a:pt x="13" y="22"/>
                    </a:cubicBezTo>
                    <a:cubicBezTo>
                      <a:pt x="0" y="32"/>
                      <a:pt x="0" y="32"/>
                      <a:pt x="0" y="32"/>
                    </a:cubicBezTo>
                    <a:cubicBezTo>
                      <a:pt x="13" y="41"/>
                      <a:pt x="13" y="41"/>
                      <a:pt x="13" y="41"/>
                    </a:cubicBezTo>
                    <a:cubicBezTo>
                      <a:pt x="12" y="37"/>
                      <a:pt x="12" y="37"/>
                      <a:pt x="12" y="37"/>
                    </a:cubicBezTo>
                    <a:cubicBezTo>
                      <a:pt x="21" y="37"/>
                      <a:pt x="21" y="37"/>
                      <a:pt x="21" y="37"/>
                    </a:cubicBezTo>
                    <a:cubicBezTo>
                      <a:pt x="21" y="58"/>
                      <a:pt x="21" y="58"/>
                      <a:pt x="21" y="58"/>
                    </a:cubicBezTo>
                    <a:cubicBezTo>
                      <a:pt x="31" y="58"/>
                      <a:pt x="31" y="58"/>
                      <a:pt x="31" y="58"/>
                    </a:cubicBezTo>
                    <a:cubicBezTo>
                      <a:pt x="31" y="37"/>
                      <a:pt x="31" y="37"/>
                      <a:pt x="31" y="37"/>
                    </a:cubicBezTo>
                    <a:cubicBezTo>
                      <a:pt x="39" y="37"/>
                      <a:pt x="39" y="37"/>
                      <a:pt x="39" y="37"/>
                    </a:cubicBezTo>
                    <a:cubicBezTo>
                      <a:pt x="49" y="37"/>
                      <a:pt x="57" y="29"/>
                      <a:pt x="57" y="19"/>
                    </a:cubicBezTo>
                    <a:cubicBezTo>
                      <a:pt x="57" y="9"/>
                      <a:pt x="49" y="0"/>
                      <a:pt x="39" y="0"/>
                    </a:cubicBezTo>
                    <a:close/>
                    <a:moveTo>
                      <a:pt x="39" y="26"/>
                    </a:moveTo>
                    <a:cubicBezTo>
                      <a:pt x="31" y="26"/>
                      <a:pt x="31" y="26"/>
                      <a:pt x="31" y="26"/>
                    </a:cubicBezTo>
                    <a:cubicBezTo>
                      <a:pt x="31" y="19"/>
                      <a:pt x="31" y="19"/>
                      <a:pt x="31" y="19"/>
                    </a:cubicBezTo>
                    <a:cubicBezTo>
                      <a:pt x="31" y="14"/>
                      <a:pt x="34" y="11"/>
                      <a:pt x="39" y="11"/>
                    </a:cubicBezTo>
                    <a:cubicBezTo>
                      <a:pt x="43" y="11"/>
                      <a:pt x="47" y="14"/>
                      <a:pt x="47" y="19"/>
                    </a:cubicBezTo>
                    <a:cubicBezTo>
                      <a:pt x="47" y="23"/>
                      <a:pt x="43" y="26"/>
                      <a:pt x="39" y="2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A49B78D3-4AE7-4741-945B-0B2232BAA2DF}"/>
                  </a:ext>
                </a:extLst>
              </p:cNvPr>
              <p:cNvSpPr txBox="1"/>
              <p:nvPr/>
            </p:nvSpPr>
            <p:spPr>
              <a:xfrm>
                <a:off x="1219780" y="1628315"/>
                <a:ext cx="7023652" cy="584775"/>
              </a:xfrm>
              <a:prstGeom prst="rect">
                <a:avLst/>
              </a:prstGeom>
              <a:noFill/>
            </p:spPr>
            <p:txBody>
              <a:bodyPr wrap="square" rtlCol="0">
                <a:spAutoFit/>
              </a:bodyPr>
              <a:lstStyle/>
              <a:p>
                <a:r>
                  <a:rPr lang="en-US" sz="1600" i="1" dirty="0">
                    <a:solidFill>
                      <a:srgbClr val="4D4F53"/>
                    </a:solidFill>
                  </a:rPr>
                  <a:t>Focus</a:t>
                </a:r>
                <a:r>
                  <a:rPr lang="en-US" sz="1600" dirty="0">
                    <a:solidFill>
                      <a:srgbClr val="4D4F53"/>
                    </a:solidFill>
                  </a:rPr>
                  <a:t> only on the </a:t>
                </a:r>
                <a:r>
                  <a:rPr lang="en-US" sz="1600" b="1" dirty="0">
                    <a:solidFill>
                      <a:schemeClr val="bg2"/>
                    </a:solidFill>
                  </a:rPr>
                  <a:t>full flows</a:t>
                </a:r>
                <a:r>
                  <a:rPr lang="en-US" sz="1600" dirty="0">
                    <a:solidFill>
                      <a:srgbClr val="4D4F53"/>
                    </a:solidFill>
                  </a:rPr>
                  <a:t>: those that ended the call and most likely yielded customer satisfaction</a:t>
                </a:r>
              </a:p>
            </p:txBody>
          </p:sp>
        </p:grpSp>
        <p:grpSp>
          <p:nvGrpSpPr>
            <p:cNvPr id="25" name="Group 24">
              <a:extLst>
                <a:ext uri="{FF2B5EF4-FFF2-40B4-BE49-F238E27FC236}">
                  <a16:creationId xmlns:a16="http://schemas.microsoft.com/office/drawing/2014/main" id="{BDEC29BC-C970-8A40-AA24-26C68863CA81}"/>
                </a:ext>
              </a:extLst>
            </p:cNvPr>
            <p:cNvGrpSpPr/>
            <p:nvPr/>
          </p:nvGrpSpPr>
          <p:grpSpPr>
            <a:xfrm>
              <a:off x="4421504" y="2350243"/>
              <a:ext cx="7246293" cy="619634"/>
              <a:chOff x="3326298" y="2351585"/>
              <a:chExt cx="7246293" cy="619634"/>
            </a:xfrm>
          </p:grpSpPr>
          <p:grpSp>
            <p:nvGrpSpPr>
              <p:cNvPr id="8" name="Group 7">
                <a:extLst>
                  <a:ext uri="{FF2B5EF4-FFF2-40B4-BE49-F238E27FC236}">
                    <a16:creationId xmlns:a16="http://schemas.microsoft.com/office/drawing/2014/main" id="{F27F71B7-AB9A-324A-8A82-FF23BF4E5C48}"/>
                  </a:ext>
                </a:extLst>
              </p:cNvPr>
              <p:cNvGrpSpPr/>
              <p:nvPr/>
            </p:nvGrpSpPr>
            <p:grpSpPr>
              <a:xfrm>
                <a:off x="10199651" y="2562948"/>
                <a:ext cx="372940" cy="408271"/>
                <a:chOff x="5278438" y="3990975"/>
                <a:chExt cx="452437" cy="495300"/>
              </a:xfrm>
            </p:grpSpPr>
            <p:sp>
              <p:nvSpPr>
                <p:cNvPr id="9" name="Freeform 90">
                  <a:extLst>
                    <a:ext uri="{FF2B5EF4-FFF2-40B4-BE49-F238E27FC236}">
                      <a16:creationId xmlns:a16="http://schemas.microsoft.com/office/drawing/2014/main" id="{31ED7C27-02E4-D042-A3A9-77A413C53F24}"/>
                    </a:ext>
                  </a:extLst>
                </p:cNvPr>
                <p:cNvSpPr>
                  <a:spLocks/>
                </p:cNvSpPr>
                <p:nvPr/>
              </p:nvSpPr>
              <p:spPr bwMode="auto">
                <a:xfrm>
                  <a:off x="5613400" y="4054475"/>
                  <a:ext cx="117475" cy="155575"/>
                </a:xfrm>
                <a:custGeom>
                  <a:avLst/>
                  <a:gdLst>
                    <a:gd name="T0" fmla="*/ 74 w 74"/>
                    <a:gd name="T1" fmla="*/ 16 h 98"/>
                    <a:gd name="T2" fmla="*/ 74 w 74"/>
                    <a:gd name="T3" fmla="*/ 16 h 98"/>
                    <a:gd name="T4" fmla="*/ 58 w 74"/>
                    <a:gd name="T5" fmla="*/ 9 h 98"/>
                    <a:gd name="T6" fmla="*/ 45 w 74"/>
                    <a:gd name="T7" fmla="*/ 3 h 98"/>
                    <a:gd name="T8" fmla="*/ 32 w 74"/>
                    <a:gd name="T9" fmla="*/ 1 h 98"/>
                    <a:gd name="T10" fmla="*/ 21 w 74"/>
                    <a:gd name="T11" fmla="*/ 0 h 98"/>
                    <a:gd name="T12" fmla="*/ 12 w 74"/>
                    <a:gd name="T13" fmla="*/ 0 h 98"/>
                    <a:gd name="T14" fmla="*/ 5 w 74"/>
                    <a:gd name="T15" fmla="*/ 0 h 98"/>
                    <a:gd name="T16" fmla="*/ 0 w 74"/>
                    <a:gd name="T17" fmla="*/ 1 h 98"/>
                    <a:gd name="T18" fmla="*/ 0 w 74"/>
                    <a:gd name="T19" fmla="*/ 96 h 98"/>
                    <a:gd name="T20" fmla="*/ 0 w 74"/>
                    <a:gd name="T21" fmla="*/ 96 h 98"/>
                    <a:gd name="T22" fmla="*/ 1 w 74"/>
                    <a:gd name="T23" fmla="*/ 91 h 98"/>
                    <a:gd name="T24" fmla="*/ 3 w 74"/>
                    <a:gd name="T25" fmla="*/ 88 h 98"/>
                    <a:gd name="T26" fmla="*/ 6 w 74"/>
                    <a:gd name="T27" fmla="*/ 86 h 98"/>
                    <a:gd name="T28" fmla="*/ 12 w 74"/>
                    <a:gd name="T29" fmla="*/ 85 h 98"/>
                    <a:gd name="T30" fmla="*/ 17 w 74"/>
                    <a:gd name="T31" fmla="*/ 85 h 98"/>
                    <a:gd name="T32" fmla="*/ 23 w 74"/>
                    <a:gd name="T33" fmla="*/ 85 h 98"/>
                    <a:gd name="T34" fmla="*/ 37 w 74"/>
                    <a:gd name="T35" fmla="*/ 87 h 98"/>
                    <a:gd name="T36" fmla="*/ 50 w 74"/>
                    <a:gd name="T37" fmla="*/ 90 h 98"/>
                    <a:gd name="T38" fmla="*/ 63 w 74"/>
                    <a:gd name="T39" fmla="*/ 94 h 98"/>
                    <a:gd name="T40" fmla="*/ 74 w 74"/>
                    <a:gd name="T41" fmla="*/ 98 h 98"/>
                    <a:gd name="T42" fmla="*/ 41 w 74"/>
                    <a:gd name="T43" fmla="*/ 44 h 98"/>
                    <a:gd name="T44" fmla="*/ 74 w 74"/>
                    <a:gd name="T45"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98">
                      <a:moveTo>
                        <a:pt x="74" y="16"/>
                      </a:moveTo>
                      <a:lnTo>
                        <a:pt x="74" y="16"/>
                      </a:lnTo>
                      <a:lnTo>
                        <a:pt x="58" y="9"/>
                      </a:lnTo>
                      <a:lnTo>
                        <a:pt x="45" y="3"/>
                      </a:lnTo>
                      <a:lnTo>
                        <a:pt x="32" y="1"/>
                      </a:lnTo>
                      <a:lnTo>
                        <a:pt x="21" y="0"/>
                      </a:lnTo>
                      <a:lnTo>
                        <a:pt x="12" y="0"/>
                      </a:lnTo>
                      <a:lnTo>
                        <a:pt x="5" y="0"/>
                      </a:lnTo>
                      <a:lnTo>
                        <a:pt x="0" y="1"/>
                      </a:lnTo>
                      <a:lnTo>
                        <a:pt x="0" y="96"/>
                      </a:lnTo>
                      <a:lnTo>
                        <a:pt x="0" y="96"/>
                      </a:lnTo>
                      <a:lnTo>
                        <a:pt x="1" y="91"/>
                      </a:lnTo>
                      <a:lnTo>
                        <a:pt x="3" y="88"/>
                      </a:lnTo>
                      <a:lnTo>
                        <a:pt x="6" y="86"/>
                      </a:lnTo>
                      <a:lnTo>
                        <a:pt x="12" y="85"/>
                      </a:lnTo>
                      <a:lnTo>
                        <a:pt x="17" y="85"/>
                      </a:lnTo>
                      <a:lnTo>
                        <a:pt x="23" y="85"/>
                      </a:lnTo>
                      <a:lnTo>
                        <a:pt x="37" y="87"/>
                      </a:lnTo>
                      <a:lnTo>
                        <a:pt x="50" y="90"/>
                      </a:lnTo>
                      <a:lnTo>
                        <a:pt x="63" y="94"/>
                      </a:lnTo>
                      <a:lnTo>
                        <a:pt x="74" y="98"/>
                      </a:lnTo>
                      <a:lnTo>
                        <a:pt x="41" y="44"/>
                      </a:lnTo>
                      <a:lnTo>
                        <a:pt x="74" y="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1">
                  <a:extLst>
                    <a:ext uri="{FF2B5EF4-FFF2-40B4-BE49-F238E27FC236}">
                      <a16:creationId xmlns:a16="http://schemas.microsoft.com/office/drawing/2014/main" id="{9E4AFE6F-72F4-4343-B892-A14F826590F3}"/>
                    </a:ext>
                  </a:extLst>
                </p:cNvPr>
                <p:cNvSpPr>
                  <a:spLocks/>
                </p:cNvSpPr>
                <p:nvPr/>
              </p:nvSpPr>
              <p:spPr bwMode="auto">
                <a:xfrm>
                  <a:off x="5418138" y="3998913"/>
                  <a:ext cx="188913" cy="219075"/>
                </a:xfrm>
                <a:custGeom>
                  <a:avLst/>
                  <a:gdLst>
                    <a:gd name="T0" fmla="*/ 0 w 119"/>
                    <a:gd name="T1" fmla="*/ 23 h 138"/>
                    <a:gd name="T2" fmla="*/ 0 w 119"/>
                    <a:gd name="T3" fmla="*/ 138 h 138"/>
                    <a:gd name="T4" fmla="*/ 0 w 119"/>
                    <a:gd name="T5" fmla="*/ 138 h 138"/>
                    <a:gd name="T6" fmla="*/ 13 w 119"/>
                    <a:gd name="T7" fmla="*/ 131 h 138"/>
                    <a:gd name="T8" fmla="*/ 27 w 119"/>
                    <a:gd name="T9" fmla="*/ 124 h 138"/>
                    <a:gd name="T10" fmla="*/ 44 w 119"/>
                    <a:gd name="T11" fmla="*/ 119 h 138"/>
                    <a:gd name="T12" fmla="*/ 54 w 119"/>
                    <a:gd name="T13" fmla="*/ 117 h 138"/>
                    <a:gd name="T14" fmla="*/ 63 w 119"/>
                    <a:gd name="T15" fmla="*/ 116 h 138"/>
                    <a:gd name="T16" fmla="*/ 73 w 119"/>
                    <a:gd name="T17" fmla="*/ 116 h 138"/>
                    <a:gd name="T18" fmla="*/ 83 w 119"/>
                    <a:gd name="T19" fmla="*/ 117 h 138"/>
                    <a:gd name="T20" fmla="*/ 93 w 119"/>
                    <a:gd name="T21" fmla="*/ 119 h 138"/>
                    <a:gd name="T22" fmla="*/ 102 w 119"/>
                    <a:gd name="T23" fmla="*/ 123 h 138"/>
                    <a:gd name="T24" fmla="*/ 111 w 119"/>
                    <a:gd name="T25" fmla="*/ 130 h 138"/>
                    <a:gd name="T26" fmla="*/ 119 w 119"/>
                    <a:gd name="T27" fmla="*/ 138 h 138"/>
                    <a:gd name="T28" fmla="*/ 119 w 119"/>
                    <a:gd name="T29" fmla="*/ 23 h 138"/>
                    <a:gd name="T30" fmla="*/ 119 w 119"/>
                    <a:gd name="T31" fmla="*/ 23 h 138"/>
                    <a:gd name="T32" fmla="*/ 111 w 119"/>
                    <a:gd name="T33" fmla="*/ 15 h 138"/>
                    <a:gd name="T34" fmla="*/ 102 w 119"/>
                    <a:gd name="T35" fmla="*/ 8 h 138"/>
                    <a:gd name="T36" fmla="*/ 93 w 119"/>
                    <a:gd name="T37" fmla="*/ 4 h 138"/>
                    <a:gd name="T38" fmla="*/ 83 w 119"/>
                    <a:gd name="T39" fmla="*/ 1 h 138"/>
                    <a:gd name="T40" fmla="*/ 73 w 119"/>
                    <a:gd name="T41" fmla="*/ 0 h 138"/>
                    <a:gd name="T42" fmla="*/ 63 w 119"/>
                    <a:gd name="T43" fmla="*/ 1 h 138"/>
                    <a:gd name="T44" fmla="*/ 54 w 119"/>
                    <a:gd name="T45" fmla="*/ 2 h 138"/>
                    <a:gd name="T46" fmla="*/ 44 w 119"/>
                    <a:gd name="T47" fmla="*/ 4 h 138"/>
                    <a:gd name="T48" fmla="*/ 27 w 119"/>
                    <a:gd name="T49" fmla="*/ 9 h 138"/>
                    <a:gd name="T50" fmla="*/ 13 w 119"/>
                    <a:gd name="T51" fmla="*/ 16 h 138"/>
                    <a:gd name="T52" fmla="*/ 0 w 119"/>
                    <a:gd name="T53" fmla="*/ 23 h 138"/>
                    <a:gd name="T54" fmla="*/ 0 w 119"/>
                    <a:gd name="T55" fmla="*/ 2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9" h="138">
                      <a:moveTo>
                        <a:pt x="0" y="23"/>
                      </a:moveTo>
                      <a:lnTo>
                        <a:pt x="0" y="138"/>
                      </a:lnTo>
                      <a:lnTo>
                        <a:pt x="0" y="138"/>
                      </a:lnTo>
                      <a:lnTo>
                        <a:pt x="13" y="131"/>
                      </a:lnTo>
                      <a:lnTo>
                        <a:pt x="27" y="124"/>
                      </a:lnTo>
                      <a:lnTo>
                        <a:pt x="44" y="119"/>
                      </a:lnTo>
                      <a:lnTo>
                        <a:pt x="54" y="117"/>
                      </a:lnTo>
                      <a:lnTo>
                        <a:pt x="63" y="116"/>
                      </a:lnTo>
                      <a:lnTo>
                        <a:pt x="73" y="116"/>
                      </a:lnTo>
                      <a:lnTo>
                        <a:pt x="83" y="117"/>
                      </a:lnTo>
                      <a:lnTo>
                        <a:pt x="93" y="119"/>
                      </a:lnTo>
                      <a:lnTo>
                        <a:pt x="102" y="123"/>
                      </a:lnTo>
                      <a:lnTo>
                        <a:pt x="111" y="130"/>
                      </a:lnTo>
                      <a:lnTo>
                        <a:pt x="119" y="138"/>
                      </a:lnTo>
                      <a:lnTo>
                        <a:pt x="119" y="23"/>
                      </a:lnTo>
                      <a:lnTo>
                        <a:pt x="119" y="23"/>
                      </a:lnTo>
                      <a:lnTo>
                        <a:pt x="111" y="15"/>
                      </a:lnTo>
                      <a:lnTo>
                        <a:pt x="102" y="8"/>
                      </a:lnTo>
                      <a:lnTo>
                        <a:pt x="93" y="4"/>
                      </a:lnTo>
                      <a:lnTo>
                        <a:pt x="83" y="1"/>
                      </a:lnTo>
                      <a:lnTo>
                        <a:pt x="73" y="0"/>
                      </a:lnTo>
                      <a:lnTo>
                        <a:pt x="63" y="1"/>
                      </a:lnTo>
                      <a:lnTo>
                        <a:pt x="54" y="2"/>
                      </a:lnTo>
                      <a:lnTo>
                        <a:pt x="44" y="4"/>
                      </a:lnTo>
                      <a:lnTo>
                        <a:pt x="27" y="9"/>
                      </a:lnTo>
                      <a:lnTo>
                        <a:pt x="13" y="16"/>
                      </a:lnTo>
                      <a:lnTo>
                        <a:pt x="0" y="23"/>
                      </a:lnTo>
                      <a:lnTo>
                        <a:pt x="0" y="2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2">
                  <a:extLst>
                    <a:ext uri="{FF2B5EF4-FFF2-40B4-BE49-F238E27FC236}">
                      <a16:creationId xmlns:a16="http://schemas.microsoft.com/office/drawing/2014/main" id="{EC3ADDB4-95FE-7044-B847-511593AE0E17}"/>
                    </a:ext>
                  </a:extLst>
                </p:cNvPr>
                <p:cNvSpPr>
                  <a:spLocks/>
                </p:cNvSpPr>
                <p:nvPr/>
              </p:nvSpPr>
              <p:spPr bwMode="auto">
                <a:xfrm>
                  <a:off x="5278438" y="3990975"/>
                  <a:ext cx="238125" cy="495300"/>
                </a:xfrm>
                <a:custGeom>
                  <a:avLst/>
                  <a:gdLst>
                    <a:gd name="T0" fmla="*/ 84 w 150"/>
                    <a:gd name="T1" fmla="*/ 266 h 312"/>
                    <a:gd name="T2" fmla="*/ 84 w 150"/>
                    <a:gd name="T3" fmla="*/ 13 h 312"/>
                    <a:gd name="T4" fmla="*/ 84 w 150"/>
                    <a:gd name="T5" fmla="*/ 13 h 312"/>
                    <a:gd name="T6" fmla="*/ 83 w 150"/>
                    <a:gd name="T7" fmla="*/ 8 h 312"/>
                    <a:gd name="T8" fmla="*/ 80 w 150"/>
                    <a:gd name="T9" fmla="*/ 4 h 312"/>
                    <a:gd name="T10" fmla="*/ 76 w 150"/>
                    <a:gd name="T11" fmla="*/ 1 h 312"/>
                    <a:gd name="T12" fmla="*/ 70 w 150"/>
                    <a:gd name="T13" fmla="*/ 0 h 312"/>
                    <a:gd name="T14" fmla="*/ 70 w 150"/>
                    <a:gd name="T15" fmla="*/ 0 h 312"/>
                    <a:gd name="T16" fmla="*/ 65 w 150"/>
                    <a:gd name="T17" fmla="*/ 1 h 312"/>
                    <a:gd name="T18" fmla="*/ 61 w 150"/>
                    <a:gd name="T19" fmla="*/ 4 h 312"/>
                    <a:gd name="T20" fmla="*/ 58 w 150"/>
                    <a:gd name="T21" fmla="*/ 8 h 312"/>
                    <a:gd name="T22" fmla="*/ 57 w 150"/>
                    <a:gd name="T23" fmla="*/ 13 h 312"/>
                    <a:gd name="T24" fmla="*/ 57 w 150"/>
                    <a:gd name="T25" fmla="*/ 266 h 312"/>
                    <a:gd name="T26" fmla="*/ 57 w 150"/>
                    <a:gd name="T27" fmla="*/ 266 h 312"/>
                    <a:gd name="T28" fmla="*/ 45 w 150"/>
                    <a:gd name="T29" fmla="*/ 267 h 312"/>
                    <a:gd name="T30" fmla="*/ 34 w 150"/>
                    <a:gd name="T31" fmla="*/ 269 h 312"/>
                    <a:gd name="T32" fmla="*/ 25 w 150"/>
                    <a:gd name="T33" fmla="*/ 271 h 312"/>
                    <a:gd name="T34" fmla="*/ 16 w 150"/>
                    <a:gd name="T35" fmla="*/ 274 h 312"/>
                    <a:gd name="T36" fmla="*/ 10 w 150"/>
                    <a:gd name="T37" fmla="*/ 277 h 312"/>
                    <a:gd name="T38" fmla="*/ 4 w 150"/>
                    <a:gd name="T39" fmla="*/ 280 h 312"/>
                    <a:gd name="T40" fmla="*/ 1 w 150"/>
                    <a:gd name="T41" fmla="*/ 285 h 312"/>
                    <a:gd name="T42" fmla="*/ 0 w 150"/>
                    <a:gd name="T43" fmla="*/ 289 h 312"/>
                    <a:gd name="T44" fmla="*/ 0 w 150"/>
                    <a:gd name="T45" fmla="*/ 289 h 312"/>
                    <a:gd name="T46" fmla="*/ 1 w 150"/>
                    <a:gd name="T47" fmla="*/ 291 h 312"/>
                    <a:gd name="T48" fmla="*/ 2 w 150"/>
                    <a:gd name="T49" fmla="*/ 293 h 312"/>
                    <a:gd name="T50" fmla="*/ 7 w 150"/>
                    <a:gd name="T51" fmla="*/ 297 h 312"/>
                    <a:gd name="T52" fmla="*/ 13 w 150"/>
                    <a:gd name="T53" fmla="*/ 302 h 312"/>
                    <a:gd name="T54" fmla="*/ 23 w 150"/>
                    <a:gd name="T55" fmla="*/ 305 h 312"/>
                    <a:gd name="T56" fmla="*/ 33 w 150"/>
                    <a:gd name="T57" fmla="*/ 308 h 312"/>
                    <a:gd name="T58" fmla="*/ 46 w 150"/>
                    <a:gd name="T59" fmla="*/ 310 h 312"/>
                    <a:gd name="T60" fmla="*/ 60 w 150"/>
                    <a:gd name="T61" fmla="*/ 311 h 312"/>
                    <a:gd name="T62" fmla="*/ 76 w 150"/>
                    <a:gd name="T63" fmla="*/ 312 h 312"/>
                    <a:gd name="T64" fmla="*/ 76 w 150"/>
                    <a:gd name="T65" fmla="*/ 312 h 312"/>
                    <a:gd name="T66" fmla="*/ 91 w 150"/>
                    <a:gd name="T67" fmla="*/ 311 h 312"/>
                    <a:gd name="T68" fmla="*/ 104 w 150"/>
                    <a:gd name="T69" fmla="*/ 310 h 312"/>
                    <a:gd name="T70" fmla="*/ 117 w 150"/>
                    <a:gd name="T71" fmla="*/ 308 h 312"/>
                    <a:gd name="T72" fmla="*/ 128 w 150"/>
                    <a:gd name="T73" fmla="*/ 305 h 312"/>
                    <a:gd name="T74" fmla="*/ 137 w 150"/>
                    <a:gd name="T75" fmla="*/ 302 h 312"/>
                    <a:gd name="T76" fmla="*/ 144 w 150"/>
                    <a:gd name="T77" fmla="*/ 297 h 312"/>
                    <a:gd name="T78" fmla="*/ 148 w 150"/>
                    <a:gd name="T79" fmla="*/ 293 h 312"/>
                    <a:gd name="T80" fmla="*/ 149 w 150"/>
                    <a:gd name="T81" fmla="*/ 291 h 312"/>
                    <a:gd name="T82" fmla="*/ 150 w 150"/>
                    <a:gd name="T83" fmla="*/ 289 h 312"/>
                    <a:gd name="T84" fmla="*/ 150 w 150"/>
                    <a:gd name="T85" fmla="*/ 289 h 312"/>
                    <a:gd name="T86" fmla="*/ 149 w 150"/>
                    <a:gd name="T87" fmla="*/ 287 h 312"/>
                    <a:gd name="T88" fmla="*/ 149 w 150"/>
                    <a:gd name="T89" fmla="*/ 285 h 312"/>
                    <a:gd name="T90" fmla="*/ 145 w 150"/>
                    <a:gd name="T91" fmla="*/ 280 h 312"/>
                    <a:gd name="T92" fmla="*/ 139 w 150"/>
                    <a:gd name="T93" fmla="*/ 276 h 312"/>
                    <a:gd name="T94" fmla="*/ 131 w 150"/>
                    <a:gd name="T95" fmla="*/ 273 h 312"/>
                    <a:gd name="T96" fmla="*/ 121 w 150"/>
                    <a:gd name="T97" fmla="*/ 270 h 312"/>
                    <a:gd name="T98" fmla="*/ 110 w 150"/>
                    <a:gd name="T99" fmla="*/ 268 h 312"/>
                    <a:gd name="T100" fmla="*/ 97 w 150"/>
                    <a:gd name="T101" fmla="*/ 267 h 312"/>
                    <a:gd name="T102" fmla="*/ 84 w 150"/>
                    <a:gd name="T103" fmla="*/ 266 h 312"/>
                    <a:gd name="T104" fmla="*/ 84 w 150"/>
                    <a:gd name="T105" fmla="*/ 26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312">
                      <a:moveTo>
                        <a:pt x="84" y="266"/>
                      </a:moveTo>
                      <a:lnTo>
                        <a:pt x="84" y="13"/>
                      </a:lnTo>
                      <a:lnTo>
                        <a:pt x="84" y="13"/>
                      </a:lnTo>
                      <a:lnTo>
                        <a:pt x="83" y="8"/>
                      </a:lnTo>
                      <a:lnTo>
                        <a:pt x="80" y="4"/>
                      </a:lnTo>
                      <a:lnTo>
                        <a:pt x="76" y="1"/>
                      </a:lnTo>
                      <a:lnTo>
                        <a:pt x="70" y="0"/>
                      </a:lnTo>
                      <a:lnTo>
                        <a:pt x="70" y="0"/>
                      </a:lnTo>
                      <a:lnTo>
                        <a:pt x="65" y="1"/>
                      </a:lnTo>
                      <a:lnTo>
                        <a:pt x="61" y="4"/>
                      </a:lnTo>
                      <a:lnTo>
                        <a:pt x="58" y="8"/>
                      </a:lnTo>
                      <a:lnTo>
                        <a:pt x="57" y="13"/>
                      </a:lnTo>
                      <a:lnTo>
                        <a:pt x="57" y="266"/>
                      </a:lnTo>
                      <a:lnTo>
                        <a:pt x="57" y="266"/>
                      </a:lnTo>
                      <a:lnTo>
                        <a:pt x="45" y="267"/>
                      </a:lnTo>
                      <a:lnTo>
                        <a:pt x="34" y="269"/>
                      </a:lnTo>
                      <a:lnTo>
                        <a:pt x="25" y="271"/>
                      </a:lnTo>
                      <a:lnTo>
                        <a:pt x="16" y="274"/>
                      </a:lnTo>
                      <a:lnTo>
                        <a:pt x="10" y="277"/>
                      </a:lnTo>
                      <a:lnTo>
                        <a:pt x="4" y="280"/>
                      </a:lnTo>
                      <a:lnTo>
                        <a:pt x="1" y="285"/>
                      </a:lnTo>
                      <a:lnTo>
                        <a:pt x="0" y="289"/>
                      </a:lnTo>
                      <a:lnTo>
                        <a:pt x="0" y="289"/>
                      </a:lnTo>
                      <a:lnTo>
                        <a:pt x="1" y="291"/>
                      </a:lnTo>
                      <a:lnTo>
                        <a:pt x="2" y="293"/>
                      </a:lnTo>
                      <a:lnTo>
                        <a:pt x="7" y="297"/>
                      </a:lnTo>
                      <a:lnTo>
                        <a:pt x="13" y="302"/>
                      </a:lnTo>
                      <a:lnTo>
                        <a:pt x="23" y="305"/>
                      </a:lnTo>
                      <a:lnTo>
                        <a:pt x="33" y="308"/>
                      </a:lnTo>
                      <a:lnTo>
                        <a:pt x="46" y="310"/>
                      </a:lnTo>
                      <a:lnTo>
                        <a:pt x="60" y="311"/>
                      </a:lnTo>
                      <a:lnTo>
                        <a:pt x="76" y="312"/>
                      </a:lnTo>
                      <a:lnTo>
                        <a:pt x="76" y="312"/>
                      </a:lnTo>
                      <a:lnTo>
                        <a:pt x="91" y="311"/>
                      </a:lnTo>
                      <a:lnTo>
                        <a:pt x="104" y="310"/>
                      </a:lnTo>
                      <a:lnTo>
                        <a:pt x="117" y="308"/>
                      </a:lnTo>
                      <a:lnTo>
                        <a:pt x="128" y="305"/>
                      </a:lnTo>
                      <a:lnTo>
                        <a:pt x="137" y="302"/>
                      </a:lnTo>
                      <a:lnTo>
                        <a:pt x="144" y="297"/>
                      </a:lnTo>
                      <a:lnTo>
                        <a:pt x="148" y="293"/>
                      </a:lnTo>
                      <a:lnTo>
                        <a:pt x="149" y="291"/>
                      </a:lnTo>
                      <a:lnTo>
                        <a:pt x="150" y="289"/>
                      </a:lnTo>
                      <a:lnTo>
                        <a:pt x="150" y="289"/>
                      </a:lnTo>
                      <a:lnTo>
                        <a:pt x="149" y="287"/>
                      </a:lnTo>
                      <a:lnTo>
                        <a:pt x="149" y="285"/>
                      </a:lnTo>
                      <a:lnTo>
                        <a:pt x="145" y="280"/>
                      </a:lnTo>
                      <a:lnTo>
                        <a:pt x="139" y="276"/>
                      </a:lnTo>
                      <a:lnTo>
                        <a:pt x="131" y="273"/>
                      </a:lnTo>
                      <a:lnTo>
                        <a:pt x="121" y="270"/>
                      </a:lnTo>
                      <a:lnTo>
                        <a:pt x="110" y="268"/>
                      </a:lnTo>
                      <a:lnTo>
                        <a:pt x="97" y="267"/>
                      </a:lnTo>
                      <a:lnTo>
                        <a:pt x="84" y="266"/>
                      </a:lnTo>
                      <a:lnTo>
                        <a:pt x="84" y="266"/>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Box 11">
                <a:extLst>
                  <a:ext uri="{FF2B5EF4-FFF2-40B4-BE49-F238E27FC236}">
                    <a16:creationId xmlns:a16="http://schemas.microsoft.com/office/drawing/2014/main" id="{C5037C61-352D-C24E-932A-EE81346E583C}"/>
                  </a:ext>
                </a:extLst>
              </p:cNvPr>
              <p:cNvSpPr txBox="1"/>
              <p:nvPr/>
            </p:nvSpPr>
            <p:spPr>
              <a:xfrm>
                <a:off x="3326298" y="2351585"/>
                <a:ext cx="6758606" cy="584775"/>
              </a:xfrm>
              <a:prstGeom prst="rect">
                <a:avLst/>
              </a:prstGeom>
              <a:noFill/>
            </p:spPr>
            <p:txBody>
              <a:bodyPr wrap="square" rtlCol="0">
                <a:spAutoFit/>
              </a:bodyPr>
              <a:lstStyle/>
              <a:p>
                <a:pPr algn="r"/>
                <a:r>
                  <a:rPr lang="en-US" sz="1600" i="1" dirty="0">
                    <a:solidFill>
                      <a:srgbClr val="4D4F53"/>
                    </a:solidFill>
                  </a:rPr>
                  <a:t>Label the failure</a:t>
                </a:r>
                <a:r>
                  <a:rPr lang="en-US" sz="1600" dirty="0">
                    <a:solidFill>
                      <a:srgbClr val="4D4F53"/>
                    </a:solidFill>
                  </a:rPr>
                  <a:t>: thanks to </a:t>
                </a:r>
                <a:r>
                  <a:rPr lang="en-US" sz="1600" b="1" dirty="0">
                    <a:solidFill>
                      <a:schemeClr val="bg2"/>
                    </a:solidFill>
                  </a:rPr>
                  <a:t>starting milestones </a:t>
                </a:r>
                <a:r>
                  <a:rPr lang="en-US" sz="1600" dirty="0">
                    <a:solidFill>
                      <a:srgbClr val="4D4F53"/>
                    </a:solidFill>
                  </a:rPr>
                  <a:t>of the flow (</a:t>
                </a:r>
                <a:r>
                  <a:rPr lang="en-US" sz="1600" dirty="0" err="1">
                    <a:solidFill>
                      <a:srgbClr val="4D4F53"/>
                    </a:solidFill>
                  </a:rPr>
                  <a:t>e.g</a:t>
                </a:r>
                <a:r>
                  <a:rPr lang="en-US" sz="1600" dirty="0">
                    <a:solidFill>
                      <a:srgbClr val="4D4F53"/>
                    </a:solidFill>
                  </a:rPr>
                  <a:t> </a:t>
                </a:r>
                <a:r>
                  <a:rPr lang="en-US" sz="1600" dirty="0" err="1">
                    <a:solidFill>
                      <a:srgbClr val="4D4F53"/>
                    </a:solidFill>
                    <a:latin typeface="Consolas" panose="020B0609020204030204" pitchFamily="49" charset="0"/>
                    <a:cs typeface="Consolas" panose="020B0609020204030204" pitchFamily="49" charset="0"/>
                  </a:rPr>
                  <a:t>internet.noconnection.start</a:t>
                </a:r>
                <a:r>
                  <a:rPr lang="en-US" sz="1600" dirty="0">
                    <a:solidFill>
                      <a:srgbClr val="4D4F53"/>
                    </a:solidFill>
                    <a:latin typeface="Consolas" panose="020B0609020204030204" pitchFamily="49" charset="0"/>
                    <a:cs typeface="Consolas" panose="020B0609020204030204" pitchFamily="49" charset="0"/>
                  </a:rPr>
                  <a:t>, </a:t>
                </a:r>
                <a:r>
                  <a:rPr lang="en-US" sz="1600" dirty="0" err="1">
                    <a:solidFill>
                      <a:srgbClr val="4D4F53"/>
                    </a:solidFill>
                    <a:latin typeface="Consolas" panose="020B0609020204030204" pitchFamily="49" charset="0"/>
                    <a:cs typeface="Consolas" panose="020B0609020204030204" pitchFamily="49" charset="0"/>
                  </a:rPr>
                  <a:t>internet.interruption.start</a:t>
                </a:r>
                <a:r>
                  <a:rPr lang="en-US" sz="1600" dirty="0">
                    <a:solidFill>
                      <a:srgbClr val="4D4F53"/>
                    </a:solidFill>
                  </a:rPr>
                  <a:t>, ..)</a:t>
                </a:r>
              </a:p>
            </p:txBody>
          </p:sp>
        </p:grpSp>
        <p:grpSp>
          <p:nvGrpSpPr>
            <p:cNvPr id="27" name="Group 26">
              <a:extLst>
                <a:ext uri="{FF2B5EF4-FFF2-40B4-BE49-F238E27FC236}">
                  <a16:creationId xmlns:a16="http://schemas.microsoft.com/office/drawing/2014/main" id="{8FCBA9D8-592B-1643-BF2C-0188D92C6D40}"/>
                </a:ext>
              </a:extLst>
            </p:cNvPr>
            <p:cNvGrpSpPr/>
            <p:nvPr/>
          </p:nvGrpSpPr>
          <p:grpSpPr>
            <a:xfrm>
              <a:off x="676855" y="3107030"/>
              <a:ext cx="9408048" cy="477839"/>
              <a:chOff x="676855" y="3215014"/>
              <a:chExt cx="9408048" cy="477839"/>
            </a:xfrm>
          </p:grpSpPr>
          <p:sp>
            <p:nvSpPr>
              <p:cNvPr id="13" name="Freeform 45">
                <a:extLst>
                  <a:ext uri="{FF2B5EF4-FFF2-40B4-BE49-F238E27FC236}">
                    <a16:creationId xmlns:a16="http://schemas.microsoft.com/office/drawing/2014/main" id="{F7370139-B527-6C43-AFCE-35853C62A44C}"/>
                  </a:ext>
                </a:extLst>
              </p:cNvPr>
              <p:cNvSpPr>
                <a:spLocks noEditPoints="1"/>
              </p:cNvSpPr>
              <p:nvPr/>
            </p:nvSpPr>
            <p:spPr bwMode="auto">
              <a:xfrm>
                <a:off x="676855" y="3215014"/>
                <a:ext cx="485025" cy="477839"/>
              </a:xfrm>
              <a:custGeom>
                <a:avLst/>
                <a:gdLst>
                  <a:gd name="T0" fmla="*/ 366 w 405"/>
                  <a:gd name="T1" fmla="*/ 183 h 399"/>
                  <a:gd name="T2" fmla="*/ 359 w 405"/>
                  <a:gd name="T3" fmla="*/ 162 h 399"/>
                  <a:gd name="T4" fmla="*/ 380 w 405"/>
                  <a:gd name="T5" fmla="*/ 114 h 399"/>
                  <a:gd name="T6" fmla="*/ 377 w 405"/>
                  <a:gd name="T7" fmla="*/ 96 h 399"/>
                  <a:gd name="T8" fmla="*/ 325 w 405"/>
                  <a:gd name="T9" fmla="*/ 91 h 399"/>
                  <a:gd name="T10" fmla="*/ 306 w 405"/>
                  <a:gd name="T11" fmla="*/ 78 h 399"/>
                  <a:gd name="T12" fmla="*/ 295 w 405"/>
                  <a:gd name="T13" fmla="*/ 27 h 399"/>
                  <a:gd name="T14" fmla="*/ 283 w 405"/>
                  <a:gd name="T15" fmla="*/ 14 h 399"/>
                  <a:gd name="T16" fmla="*/ 238 w 405"/>
                  <a:gd name="T17" fmla="*/ 39 h 399"/>
                  <a:gd name="T18" fmla="*/ 213 w 405"/>
                  <a:gd name="T19" fmla="*/ 41 h 399"/>
                  <a:gd name="T20" fmla="*/ 176 w 405"/>
                  <a:gd name="T21" fmla="*/ 5 h 399"/>
                  <a:gd name="T22" fmla="*/ 158 w 405"/>
                  <a:gd name="T23" fmla="*/ 4 h 399"/>
                  <a:gd name="T24" fmla="*/ 137 w 405"/>
                  <a:gd name="T25" fmla="*/ 50 h 399"/>
                  <a:gd name="T26" fmla="*/ 117 w 405"/>
                  <a:gd name="T27" fmla="*/ 66 h 399"/>
                  <a:gd name="T28" fmla="*/ 66 w 405"/>
                  <a:gd name="T29" fmla="*/ 59 h 399"/>
                  <a:gd name="T30" fmla="*/ 52 w 405"/>
                  <a:gd name="T31" fmla="*/ 68 h 399"/>
                  <a:gd name="T32" fmla="*/ 61 w 405"/>
                  <a:gd name="T33" fmla="*/ 119 h 399"/>
                  <a:gd name="T34" fmla="*/ 55 w 405"/>
                  <a:gd name="T35" fmla="*/ 140 h 399"/>
                  <a:gd name="T36" fmla="*/ 9 w 405"/>
                  <a:gd name="T37" fmla="*/ 167 h 399"/>
                  <a:gd name="T38" fmla="*/ 2 w 405"/>
                  <a:gd name="T39" fmla="*/ 183 h 399"/>
                  <a:gd name="T40" fmla="*/ 39 w 405"/>
                  <a:gd name="T41" fmla="*/ 217 h 399"/>
                  <a:gd name="T42" fmla="*/ 48 w 405"/>
                  <a:gd name="T43" fmla="*/ 240 h 399"/>
                  <a:gd name="T44" fmla="*/ 25 w 405"/>
                  <a:gd name="T45" fmla="*/ 288 h 399"/>
                  <a:gd name="T46" fmla="*/ 30 w 405"/>
                  <a:gd name="T47" fmla="*/ 304 h 399"/>
                  <a:gd name="T48" fmla="*/ 80 w 405"/>
                  <a:gd name="T49" fmla="*/ 311 h 399"/>
                  <a:gd name="T50" fmla="*/ 101 w 405"/>
                  <a:gd name="T51" fmla="*/ 323 h 399"/>
                  <a:gd name="T52" fmla="*/ 110 w 405"/>
                  <a:gd name="T53" fmla="*/ 375 h 399"/>
                  <a:gd name="T54" fmla="*/ 125 w 405"/>
                  <a:gd name="T55" fmla="*/ 387 h 399"/>
                  <a:gd name="T56" fmla="*/ 169 w 405"/>
                  <a:gd name="T57" fmla="*/ 360 h 399"/>
                  <a:gd name="T58" fmla="*/ 192 w 405"/>
                  <a:gd name="T59" fmla="*/ 360 h 399"/>
                  <a:gd name="T60" fmla="*/ 231 w 405"/>
                  <a:gd name="T61" fmla="*/ 396 h 399"/>
                  <a:gd name="T62" fmla="*/ 249 w 405"/>
                  <a:gd name="T63" fmla="*/ 398 h 399"/>
                  <a:gd name="T64" fmla="*/ 270 w 405"/>
                  <a:gd name="T65" fmla="*/ 352 h 399"/>
                  <a:gd name="T66" fmla="*/ 288 w 405"/>
                  <a:gd name="T67" fmla="*/ 336 h 399"/>
                  <a:gd name="T68" fmla="*/ 341 w 405"/>
                  <a:gd name="T69" fmla="*/ 343 h 399"/>
                  <a:gd name="T70" fmla="*/ 355 w 405"/>
                  <a:gd name="T71" fmla="*/ 334 h 399"/>
                  <a:gd name="T72" fmla="*/ 345 w 405"/>
                  <a:gd name="T73" fmla="*/ 282 h 399"/>
                  <a:gd name="T74" fmla="*/ 352 w 405"/>
                  <a:gd name="T75" fmla="*/ 259 h 399"/>
                  <a:gd name="T76" fmla="*/ 398 w 405"/>
                  <a:gd name="T77" fmla="*/ 234 h 399"/>
                  <a:gd name="T78" fmla="*/ 405 w 405"/>
                  <a:gd name="T79" fmla="*/ 218 h 399"/>
                  <a:gd name="T80" fmla="*/ 196 w 405"/>
                  <a:gd name="T81" fmla="*/ 273 h 399"/>
                  <a:gd name="T82" fmla="*/ 192 w 405"/>
                  <a:gd name="T83" fmla="*/ 218 h 399"/>
                  <a:gd name="T84" fmla="*/ 196 w 405"/>
                  <a:gd name="T85" fmla="*/ 273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5" h="399">
                    <a:moveTo>
                      <a:pt x="400" y="213"/>
                    </a:moveTo>
                    <a:lnTo>
                      <a:pt x="366" y="183"/>
                    </a:lnTo>
                    <a:lnTo>
                      <a:pt x="366" y="183"/>
                    </a:lnTo>
                    <a:lnTo>
                      <a:pt x="362" y="178"/>
                    </a:lnTo>
                    <a:lnTo>
                      <a:pt x="359" y="171"/>
                    </a:lnTo>
                    <a:lnTo>
                      <a:pt x="359" y="162"/>
                    </a:lnTo>
                    <a:lnTo>
                      <a:pt x="361" y="155"/>
                    </a:lnTo>
                    <a:lnTo>
                      <a:pt x="380" y="114"/>
                    </a:lnTo>
                    <a:lnTo>
                      <a:pt x="380" y="114"/>
                    </a:lnTo>
                    <a:lnTo>
                      <a:pt x="382" y="107"/>
                    </a:lnTo>
                    <a:lnTo>
                      <a:pt x="380" y="101"/>
                    </a:lnTo>
                    <a:lnTo>
                      <a:pt x="377" y="96"/>
                    </a:lnTo>
                    <a:lnTo>
                      <a:pt x="370" y="94"/>
                    </a:lnTo>
                    <a:lnTo>
                      <a:pt x="325" y="91"/>
                    </a:lnTo>
                    <a:lnTo>
                      <a:pt x="325" y="91"/>
                    </a:lnTo>
                    <a:lnTo>
                      <a:pt x="318" y="89"/>
                    </a:lnTo>
                    <a:lnTo>
                      <a:pt x="311" y="84"/>
                    </a:lnTo>
                    <a:lnTo>
                      <a:pt x="306" y="78"/>
                    </a:lnTo>
                    <a:lnTo>
                      <a:pt x="302" y="69"/>
                    </a:lnTo>
                    <a:lnTo>
                      <a:pt x="295" y="27"/>
                    </a:lnTo>
                    <a:lnTo>
                      <a:pt x="295" y="27"/>
                    </a:lnTo>
                    <a:lnTo>
                      <a:pt x="293" y="20"/>
                    </a:lnTo>
                    <a:lnTo>
                      <a:pt x="288" y="16"/>
                    </a:lnTo>
                    <a:lnTo>
                      <a:pt x="283" y="14"/>
                    </a:lnTo>
                    <a:lnTo>
                      <a:pt x="275" y="18"/>
                    </a:lnTo>
                    <a:lnTo>
                      <a:pt x="238" y="39"/>
                    </a:lnTo>
                    <a:lnTo>
                      <a:pt x="238" y="39"/>
                    </a:lnTo>
                    <a:lnTo>
                      <a:pt x="229" y="43"/>
                    </a:lnTo>
                    <a:lnTo>
                      <a:pt x="222" y="43"/>
                    </a:lnTo>
                    <a:lnTo>
                      <a:pt x="213" y="41"/>
                    </a:lnTo>
                    <a:lnTo>
                      <a:pt x="208" y="36"/>
                    </a:lnTo>
                    <a:lnTo>
                      <a:pt x="176" y="5"/>
                    </a:lnTo>
                    <a:lnTo>
                      <a:pt x="176" y="5"/>
                    </a:lnTo>
                    <a:lnTo>
                      <a:pt x="169" y="2"/>
                    </a:lnTo>
                    <a:lnTo>
                      <a:pt x="164" y="0"/>
                    </a:lnTo>
                    <a:lnTo>
                      <a:pt x="158" y="4"/>
                    </a:lnTo>
                    <a:lnTo>
                      <a:pt x="155" y="9"/>
                    </a:lnTo>
                    <a:lnTo>
                      <a:pt x="137" y="50"/>
                    </a:lnTo>
                    <a:lnTo>
                      <a:pt x="137" y="50"/>
                    </a:lnTo>
                    <a:lnTo>
                      <a:pt x="132" y="57"/>
                    </a:lnTo>
                    <a:lnTo>
                      <a:pt x="126" y="62"/>
                    </a:lnTo>
                    <a:lnTo>
                      <a:pt x="117" y="66"/>
                    </a:lnTo>
                    <a:lnTo>
                      <a:pt x="110" y="66"/>
                    </a:lnTo>
                    <a:lnTo>
                      <a:pt x="66" y="59"/>
                    </a:lnTo>
                    <a:lnTo>
                      <a:pt x="66" y="59"/>
                    </a:lnTo>
                    <a:lnTo>
                      <a:pt x="59" y="59"/>
                    </a:lnTo>
                    <a:lnTo>
                      <a:pt x="54" y="62"/>
                    </a:lnTo>
                    <a:lnTo>
                      <a:pt x="52" y="68"/>
                    </a:lnTo>
                    <a:lnTo>
                      <a:pt x="52" y="75"/>
                    </a:lnTo>
                    <a:lnTo>
                      <a:pt x="61" y="119"/>
                    </a:lnTo>
                    <a:lnTo>
                      <a:pt x="61" y="119"/>
                    </a:lnTo>
                    <a:lnTo>
                      <a:pt x="61" y="126"/>
                    </a:lnTo>
                    <a:lnTo>
                      <a:pt x="59" y="135"/>
                    </a:lnTo>
                    <a:lnTo>
                      <a:pt x="55" y="140"/>
                    </a:lnTo>
                    <a:lnTo>
                      <a:pt x="48" y="146"/>
                    </a:lnTo>
                    <a:lnTo>
                      <a:pt x="9" y="167"/>
                    </a:lnTo>
                    <a:lnTo>
                      <a:pt x="9" y="167"/>
                    </a:lnTo>
                    <a:lnTo>
                      <a:pt x="4" y="171"/>
                    </a:lnTo>
                    <a:lnTo>
                      <a:pt x="0" y="176"/>
                    </a:lnTo>
                    <a:lnTo>
                      <a:pt x="2" y="183"/>
                    </a:lnTo>
                    <a:lnTo>
                      <a:pt x="6" y="188"/>
                    </a:lnTo>
                    <a:lnTo>
                      <a:pt x="39" y="217"/>
                    </a:lnTo>
                    <a:lnTo>
                      <a:pt x="39" y="217"/>
                    </a:lnTo>
                    <a:lnTo>
                      <a:pt x="45" y="224"/>
                    </a:lnTo>
                    <a:lnTo>
                      <a:pt x="48" y="231"/>
                    </a:lnTo>
                    <a:lnTo>
                      <a:pt x="48" y="240"/>
                    </a:lnTo>
                    <a:lnTo>
                      <a:pt x="46" y="247"/>
                    </a:lnTo>
                    <a:lnTo>
                      <a:pt x="25" y="288"/>
                    </a:lnTo>
                    <a:lnTo>
                      <a:pt x="25" y="288"/>
                    </a:lnTo>
                    <a:lnTo>
                      <a:pt x="23" y="295"/>
                    </a:lnTo>
                    <a:lnTo>
                      <a:pt x="25" y="300"/>
                    </a:lnTo>
                    <a:lnTo>
                      <a:pt x="30" y="304"/>
                    </a:lnTo>
                    <a:lnTo>
                      <a:pt x="36" y="307"/>
                    </a:lnTo>
                    <a:lnTo>
                      <a:pt x="80" y="311"/>
                    </a:lnTo>
                    <a:lnTo>
                      <a:pt x="80" y="311"/>
                    </a:lnTo>
                    <a:lnTo>
                      <a:pt x="89" y="313"/>
                    </a:lnTo>
                    <a:lnTo>
                      <a:pt x="96" y="318"/>
                    </a:lnTo>
                    <a:lnTo>
                      <a:pt x="101" y="323"/>
                    </a:lnTo>
                    <a:lnTo>
                      <a:pt x="103" y="330"/>
                    </a:lnTo>
                    <a:lnTo>
                      <a:pt x="110" y="375"/>
                    </a:lnTo>
                    <a:lnTo>
                      <a:pt x="110" y="375"/>
                    </a:lnTo>
                    <a:lnTo>
                      <a:pt x="114" y="382"/>
                    </a:lnTo>
                    <a:lnTo>
                      <a:pt x="117" y="385"/>
                    </a:lnTo>
                    <a:lnTo>
                      <a:pt x="125" y="387"/>
                    </a:lnTo>
                    <a:lnTo>
                      <a:pt x="130" y="384"/>
                    </a:lnTo>
                    <a:lnTo>
                      <a:pt x="169" y="360"/>
                    </a:lnTo>
                    <a:lnTo>
                      <a:pt x="169" y="360"/>
                    </a:lnTo>
                    <a:lnTo>
                      <a:pt x="176" y="359"/>
                    </a:lnTo>
                    <a:lnTo>
                      <a:pt x="185" y="359"/>
                    </a:lnTo>
                    <a:lnTo>
                      <a:pt x="192" y="360"/>
                    </a:lnTo>
                    <a:lnTo>
                      <a:pt x="199" y="364"/>
                    </a:lnTo>
                    <a:lnTo>
                      <a:pt x="231" y="396"/>
                    </a:lnTo>
                    <a:lnTo>
                      <a:pt x="231" y="396"/>
                    </a:lnTo>
                    <a:lnTo>
                      <a:pt x="236" y="399"/>
                    </a:lnTo>
                    <a:lnTo>
                      <a:pt x="243" y="399"/>
                    </a:lnTo>
                    <a:lnTo>
                      <a:pt x="249" y="398"/>
                    </a:lnTo>
                    <a:lnTo>
                      <a:pt x="252" y="392"/>
                    </a:lnTo>
                    <a:lnTo>
                      <a:pt x="270" y="352"/>
                    </a:lnTo>
                    <a:lnTo>
                      <a:pt x="270" y="352"/>
                    </a:lnTo>
                    <a:lnTo>
                      <a:pt x="274" y="344"/>
                    </a:lnTo>
                    <a:lnTo>
                      <a:pt x="281" y="339"/>
                    </a:lnTo>
                    <a:lnTo>
                      <a:pt x="288" y="336"/>
                    </a:lnTo>
                    <a:lnTo>
                      <a:pt x="297" y="336"/>
                    </a:lnTo>
                    <a:lnTo>
                      <a:pt x="341" y="343"/>
                    </a:lnTo>
                    <a:lnTo>
                      <a:pt x="341" y="343"/>
                    </a:lnTo>
                    <a:lnTo>
                      <a:pt x="348" y="343"/>
                    </a:lnTo>
                    <a:lnTo>
                      <a:pt x="354" y="339"/>
                    </a:lnTo>
                    <a:lnTo>
                      <a:pt x="355" y="334"/>
                    </a:lnTo>
                    <a:lnTo>
                      <a:pt x="355" y="327"/>
                    </a:lnTo>
                    <a:lnTo>
                      <a:pt x="345" y="282"/>
                    </a:lnTo>
                    <a:lnTo>
                      <a:pt x="345" y="282"/>
                    </a:lnTo>
                    <a:lnTo>
                      <a:pt x="345" y="275"/>
                    </a:lnTo>
                    <a:lnTo>
                      <a:pt x="346" y="266"/>
                    </a:lnTo>
                    <a:lnTo>
                      <a:pt x="352" y="259"/>
                    </a:lnTo>
                    <a:lnTo>
                      <a:pt x="359" y="256"/>
                    </a:lnTo>
                    <a:lnTo>
                      <a:pt x="398" y="234"/>
                    </a:lnTo>
                    <a:lnTo>
                      <a:pt x="398" y="234"/>
                    </a:lnTo>
                    <a:lnTo>
                      <a:pt x="403" y="231"/>
                    </a:lnTo>
                    <a:lnTo>
                      <a:pt x="405" y="224"/>
                    </a:lnTo>
                    <a:lnTo>
                      <a:pt x="405" y="218"/>
                    </a:lnTo>
                    <a:lnTo>
                      <a:pt x="400" y="213"/>
                    </a:lnTo>
                    <a:lnTo>
                      <a:pt x="400" y="213"/>
                    </a:lnTo>
                    <a:close/>
                    <a:moveTo>
                      <a:pt x="196" y="273"/>
                    </a:moveTo>
                    <a:lnTo>
                      <a:pt x="123" y="201"/>
                    </a:lnTo>
                    <a:lnTo>
                      <a:pt x="148" y="174"/>
                    </a:lnTo>
                    <a:lnTo>
                      <a:pt x="192" y="218"/>
                    </a:lnTo>
                    <a:lnTo>
                      <a:pt x="268" y="124"/>
                    </a:lnTo>
                    <a:lnTo>
                      <a:pt x="295" y="146"/>
                    </a:lnTo>
                    <a:lnTo>
                      <a:pt x="196" y="27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TextBox 13">
                <a:extLst>
                  <a:ext uri="{FF2B5EF4-FFF2-40B4-BE49-F238E27FC236}">
                    <a16:creationId xmlns:a16="http://schemas.microsoft.com/office/drawing/2014/main" id="{3908A055-8FEA-B54B-8A16-4059D5A0B932}"/>
                  </a:ext>
                </a:extLst>
              </p:cNvPr>
              <p:cNvSpPr txBox="1"/>
              <p:nvPr/>
            </p:nvSpPr>
            <p:spPr>
              <a:xfrm>
                <a:off x="1298712" y="3284656"/>
                <a:ext cx="8786191" cy="338554"/>
              </a:xfrm>
              <a:prstGeom prst="rect">
                <a:avLst/>
              </a:prstGeom>
              <a:noFill/>
            </p:spPr>
            <p:txBody>
              <a:bodyPr wrap="square" rtlCol="0">
                <a:spAutoFit/>
              </a:bodyPr>
              <a:lstStyle/>
              <a:p>
                <a:r>
                  <a:rPr lang="en-US" sz="1600" i="1" dirty="0">
                    <a:solidFill>
                      <a:srgbClr val="4D4F53"/>
                    </a:solidFill>
                  </a:rPr>
                  <a:t>Confirm labeling</a:t>
                </a:r>
                <a:r>
                  <a:rPr lang="en-US" sz="1600" dirty="0">
                    <a:solidFill>
                      <a:srgbClr val="4D4F53"/>
                    </a:solidFill>
                  </a:rPr>
                  <a:t>: using the </a:t>
                </a:r>
                <a:r>
                  <a:rPr lang="en-US" sz="1600" b="1" dirty="0">
                    <a:solidFill>
                      <a:schemeClr val="bg2"/>
                    </a:solidFill>
                  </a:rPr>
                  <a:t>First time resolution </a:t>
                </a:r>
                <a:r>
                  <a:rPr lang="en-US" sz="1600" dirty="0">
                    <a:solidFill>
                      <a:srgbClr val="4D4F53"/>
                    </a:solidFill>
                  </a:rPr>
                  <a:t>flag from Clarify</a:t>
                </a:r>
              </a:p>
            </p:txBody>
          </p:sp>
        </p:grpSp>
        <p:grpSp>
          <p:nvGrpSpPr>
            <p:cNvPr id="26" name="Group 25">
              <a:extLst>
                <a:ext uri="{FF2B5EF4-FFF2-40B4-BE49-F238E27FC236}">
                  <a16:creationId xmlns:a16="http://schemas.microsoft.com/office/drawing/2014/main" id="{C5F439F3-BFFC-734C-A04C-628343A7B861}"/>
                </a:ext>
              </a:extLst>
            </p:cNvPr>
            <p:cNvGrpSpPr/>
            <p:nvPr/>
          </p:nvGrpSpPr>
          <p:grpSpPr>
            <a:xfrm>
              <a:off x="4819067" y="3722022"/>
              <a:ext cx="6848730" cy="584775"/>
              <a:chOff x="3723861" y="3834645"/>
              <a:chExt cx="6848730" cy="584775"/>
            </a:xfrm>
          </p:grpSpPr>
          <p:sp>
            <p:nvSpPr>
              <p:cNvPr id="15" name="Freeform 27">
                <a:extLst>
                  <a:ext uri="{FF2B5EF4-FFF2-40B4-BE49-F238E27FC236}">
                    <a16:creationId xmlns:a16="http://schemas.microsoft.com/office/drawing/2014/main" id="{EA8F3ABB-19CF-BD48-AE95-03EC9F0D9BE2}"/>
                  </a:ext>
                </a:extLst>
              </p:cNvPr>
              <p:cNvSpPr>
                <a:spLocks/>
              </p:cNvSpPr>
              <p:nvPr/>
            </p:nvSpPr>
            <p:spPr bwMode="auto">
              <a:xfrm>
                <a:off x="10202703" y="3945263"/>
                <a:ext cx="369888" cy="363538"/>
              </a:xfrm>
              <a:custGeom>
                <a:avLst/>
                <a:gdLst>
                  <a:gd name="T0" fmla="*/ 46 w 58"/>
                  <a:gd name="T1" fmla="*/ 19 h 57"/>
                  <a:gd name="T2" fmla="*/ 46 w 58"/>
                  <a:gd name="T3" fmla="*/ 22 h 57"/>
                  <a:gd name="T4" fmla="*/ 33 w 58"/>
                  <a:gd name="T5" fmla="*/ 28 h 57"/>
                  <a:gd name="T6" fmla="*/ 33 w 58"/>
                  <a:gd name="T7" fmla="*/ 12 h 57"/>
                  <a:gd name="T8" fmla="*/ 36 w 58"/>
                  <a:gd name="T9" fmla="*/ 12 h 57"/>
                  <a:gd name="T10" fmla="*/ 29 w 58"/>
                  <a:gd name="T11" fmla="*/ 0 h 57"/>
                  <a:gd name="T12" fmla="*/ 22 w 58"/>
                  <a:gd name="T13" fmla="*/ 12 h 57"/>
                  <a:gd name="T14" fmla="*/ 26 w 58"/>
                  <a:gd name="T15" fmla="*/ 12 h 57"/>
                  <a:gd name="T16" fmla="*/ 26 w 58"/>
                  <a:gd name="T17" fmla="*/ 28 h 57"/>
                  <a:gd name="T18" fmla="*/ 12 w 58"/>
                  <a:gd name="T19" fmla="*/ 22 h 57"/>
                  <a:gd name="T20" fmla="*/ 12 w 58"/>
                  <a:gd name="T21" fmla="*/ 19 h 57"/>
                  <a:gd name="T22" fmla="*/ 0 w 58"/>
                  <a:gd name="T23" fmla="*/ 25 h 57"/>
                  <a:gd name="T24" fmla="*/ 12 w 58"/>
                  <a:gd name="T25" fmla="*/ 32 h 57"/>
                  <a:gd name="T26" fmla="*/ 12 w 58"/>
                  <a:gd name="T27" fmla="*/ 29 h 57"/>
                  <a:gd name="T28" fmla="*/ 26 w 58"/>
                  <a:gd name="T29" fmla="*/ 44 h 57"/>
                  <a:gd name="T30" fmla="*/ 26 w 58"/>
                  <a:gd name="T31" fmla="*/ 57 h 57"/>
                  <a:gd name="T32" fmla="*/ 33 w 58"/>
                  <a:gd name="T33" fmla="*/ 57 h 57"/>
                  <a:gd name="T34" fmla="*/ 33 w 58"/>
                  <a:gd name="T35" fmla="*/ 44 h 57"/>
                  <a:gd name="T36" fmla="*/ 33 w 58"/>
                  <a:gd name="T37" fmla="*/ 44 h 57"/>
                  <a:gd name="T38" fmla="*/ 46 w 58"/>
                  <a:gd name="T39" fmla="*/ 29 h 57"/>
                  <a:gd name="T40" fmla="*/ 46 w 58"/>
                  <a:gd name="T41" fmla="*/ 32 h 57"/>
                  <a:gd name="T42" fmla="*/ 58 w 58"/>
                  <a:gd name="T43" fmla="*/ 25 h 57"/>
                  <a:gd name="T44" fmla="*/ 46 w 58"/>
                  <a:gd name="T45" fmla="*/ 1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57">
                    <a:moveTo>
                      <a:pt x="46" y="19"/>
                    </a:moveTo>
                    <a:cubicBezTo>
                      <a:pt x="46" y="22"/>
                      <a:pt x="46" y="22"/>
                      <a:pt x="46" y="22"/>
                    </a:cubicBezTo>
                    <a:cubicBezTo>
                      <a:pt x="41" y="23"/>
                      <a:pt x="36" y="25"/>
                      <a:pt x="33" y="28"/>
                    </a:cubicBezTo>
                    <a:cubicBezTo>
                      <a:pt x="33" y="12"/>
                      <a:pt x="33" y="12"/>
                      <a:pt x="33" y="12"/>
                    </a:cubicBezTo>
                    <a:cubicBezTo>
                      <a:pt x="36" y="12"/>
                      <a:pt x="36" y="12"/>
                      <a:pt x="36" y="12"/>
                    </a:cubicBezTo>
                    <a:cubicBezTo>
                      <a:pt x="29" y="0"/>
                      <a:pt x="29" y="0"/>
                      <a:pt x="29" y="0"/>
                    </a:cubicBezTo>
                    <a:cubicBezTo>
                      <a:pt x="22" y="12"/>
                      <a:pt x="22" y="12"/>
                      <a:pt x="22" y="12"/>
                    </a:cubicBezTo>
                    <a:cubicBezTo>
                      <a:pt x="26" y="12"/>
                      <a:pt x="26" y="12"/>
                      <a:pt x="26" y="12"/>
                    </a:cubicBezTo>
                    <a:cubicBezTo>
                      <a:pt x="26" y="28"/>
                      <a:pt x="26" y="28"/>
                      <a:pt x="26" y="28"/>
                    </a:cubicBezTo>
                    <a:cubicBezTo>
                      <a:pt x="22" y="25"/>
                      <a:pt x="18" y="23"/>
                      <a:pt x="12" y="22"/>
                    </a:cubicBezTo>
                    <a:cubicBezTo>
                      <a:pt x="12" y="19"/>
                      <a:pt x="12" y="19"/>
                      <a:pt x="12" y="19"/>
                    </a:cubicBezTo>
                    <a:cubicBezTo>
                      <a:pt x="0" y="25"/>
                      <a:pt x="0" y="25"/>
                      <a:pt x="0" y="25"/>
                    </a:cubicBezTo>
                    <a:cubicBezTo>
                      <a:pt x="12" y="32"/>
                      <a:pt x="12" y="32"/>
                      <a:pt x="12" y="32"/>
                    </a:cubicBezTo>
                    <a:cubicBezTo>
                      <a:pt x="12" y="29"/>
                      <a:pt x="12" y="29"/>
                      <a:pt x="12" y="29"/>
                    </a:cubicBezTo>
                    <a:cubicBezTo>
                      <a:pt x="20" y="30"/>
                      <a:pt x="26" y="37"/>
                      <a:pt x="26" y="44"/>
                    </a:cubicBezTo>
                    <a:cubicBezTo>
                      <a:pt x="26" y="57"/>
                      <a:pt x="26" y="57"/>
                      <a:pt x="26" y="57"/>
                    </a:cubicBezTo>
                    <a:cubicBezTo>
                      <a:pt x="33" y="57"/>
                      <a:pt x="33" y="57"/>
                      <a:pt x="33" y="57"/>
                    </a:cubicBezTo>
                    <a:cubicBezTo>
                      <a:pt x="33" y="44"/>
                      <a:pt x="33" y="44"/>
                      <a:pt x="33" y="44"/>
                    </a:cubicBezTo>
                    <a:cubicBezTo>
                      <a:pt x="33" y="44"/>
                      <a:pt x="33" y="44"/>
                      <a:pt x="33" y="44"/>
                    </a:cubicBezTo>
                    <a:cubicBezTo>
                      <a:pt x="33" y="37"/>
                      <a:pt x="39" y="30"/>
                      <a:pt x="46" y="29"/>
                    </a:cubicBezTo>
                    <a:cubicBezTo>
                      <a:pt x="46" y="32"/>
                      <a:pt x="46" y="32"/>
                      <a:pt x="46" y="32"/>
                    </a:cubicBezTo>
                    <a:cubicBezTo>
                      <a:pt x="58" y="25"/>
                      <a:pt x="58" y="25"/>
                      <a:pt x="58" y="25"/>
                    </a:cubicBezTo>
                    <a:lnTo>
                      <a:pt x="46" y="1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extBox 15">
                <a:extLst>
                  <a:ext uri="{FF2B5EF4-FFF2-40B4-BE49-F238E27FC236}">
                    <a16:creationId xmlns:a16="http://schemas.microsoft.com/office/drawing/2014/main" id="{AF52A23D-D3A1-2444-BA79-EF22F7D6D8B4}"/>
                  </a:ext>
                </a:extLst>
              </p:cNvPr>
              <p:cNvSpPr txBox="1"/>
              <p:nvPr/>
            </p:nvSpPr>
            <p:spPr>
              <a:xfrm>
                <a:off x="3723861" y="3834645"/>
                <a:ext cx="6361041" cy="584775"/>
              </a:xfrm>
              <a:prstGeom prst="rect">
                <a:avLst/>
              </a:prstGeom>
              <a:noFill/>
            </p:spPr>
            <p:txBody>
              <a:bodyPr wrap="square" rtlCol="0">
                <a:spAutoFit/>
              </a:bodyPr>
              <a:lstStyle/>
              <a:p>
                <a:pPr algn="r"/>
                <a:r>
                  <a:rPr lang="en-US" sz="1600" i="1" dirty="0">
                    <a:solidFill>
                      <a:srgbClr val="4D4F53"/>
                    </a:solidFill>
                  </a:rPr>
                  <a:t>Map Clarify to VIA</a:t>
                </a:r>
                <a:r>
                  <a:rPr lang="en-US" sz="1600" dirty="0"/>
                  <a:t>:</a:t>
                </a:r>
                <a:r>
                  <a:rPr lang="en-US" sz="1600" b="1" dirty="0">
                    <a:solidFill>
                      <a:schemeClr val="bg2"/>
                    </a:solidFill>
                  </a:rPr>
                  <a:t> fuzzy matching </a:t>
                </a:r>
                <a:r>
                  <a:rPr lang="en-US" sz="1600" dirty="0">
                    <a:solidFill>
                      <a:srgbClr val="4D4F53"/>
                    </a:solidFill>
                  </a:rPr>
                  <a:t>and assume that on the same day one account number can only be serviced by the same employee once </a:t>
                </a:r>
              </a:p>
            </p:txBody>
          </p:sp>
        </p:grpSp>
        <p:grpSp>
          <p:nvGrpSpPr>
            <p:cNvPr id="24" name="Group 23">
              <a:extLst>
                <a:ext uri="{FF2B5EF4-FFF2-40B4-BE49-F238E27FC236}">
                  <a16:creationId xmlns:a16="http://schemas.microsoft.com/office/drawing/2014/main" id="{747A2460-3138-1546-8B3D-AA2DB3E81047}"/>
                </a:ext>
              </a:extLst>
            </p:cNvPr>
            <p:cNvGrpSpPr/>
            <p:nvPr/>
          </p:nvGrpSpPr>
          <p:grpSpPr>
            <a:xfrm>
              <a:off x="676855" y="4443950"/>
              <a:ext cx="6956766" cy="584775"/>
              <a:chOff x="671338" y="4791067"/>
              <a:chExt cx="6956766" cy="584775"/>
            </a:xfrm>
          </p:grpSpPr>
          <p:grpSp>
            <p:nvGrpSpPr>
              <p:cNvPr id="17" name="Group 16">
                <a:extLst>
                  <a:ext uri="{FF2B5EF4-FFF2-40B4-BE49-F238E27FC236}">
                    <a16:creationId xmlns:a16="http://schemas.microsoft.com/office/drawing/2014/main" id="{DA884368-2284-B944-A4A8-7DD0AF29BD2F}"/>
                  </a:ext>
                </a:extLst>
              </p:cNvPr>
              <p:cNvGrpSpPr/>
              <p:nvPr/>
            </p:nvGrpSpPr>
            <p:grpSpPr>
              <a:xfrm>
                <a:off x="671338" y="4810249"/>
                <a:ext cx="572026" cy="546411"/>
                <a:chOff x="6072188" y="2778125"/>
                <a:chExt cx="425451" cy="406400"/>
              </a:xfrm>
            </p:grpSpPr>
            <p:sp>
              <p:nvSpPr>
                <p:cNvPr id="18" name="Freeform 67">
                  <a:extLst>
                    <a:ext uri="{FF2B5EF4-FFF2-40B4-BE49-F238E27FC236}">
                      <a16:creationId xmlns:a16="http://schemas.microsoft.com/office/drawing/2014/main" id="{CB6D8196-39E2-9346-86E9-5970430CCFD8}"/>
                    </a:ext>
                  </a:extLst>
                </p:cNvPr>
                <p:cNvSpPr>
                  <a:spLocks noEditPoints="1"/>
                </p:cNvSpPr>
                <p:nvPr/>
              </p:nvSpPr>
              <p:spPr bwMode="auto">
                <a:xfrm>
                  <a:off x="6072188" y="2778125"/>
                  <a:ext cx="342900" cy="315913"/>
                </a:xfrm>
                <a:custGeom>
                  <a:avLst/>
                  <a:gdLst>
                    <a:gd name="T0" fmla="*/ 46 w 91"/>
                    <a:gd name="T1" fmla="*/ 84 h 84"/>
                    <a:gd name="T2" fmla="*/ 16 w 91"/>
                    <a:gd name="T3" fmla="*/ 71 h 84"/>
                    <a:gd name="T4" fmla="*/ 16 w 91"/>
                    <a:gd name="T5" fmla="*/ 12 h 84"/>
                    <a:gd name="T6" fmla="*/ 46 w 91"/>
                    <a:gd name="T7" fmla="*/ 0 h 84"/>
                    <a:gd name="T8" fmla="*/ 75 w 91"/>
                    <a:gd name="T9" fmla="*/ 12 h 84"/>
                    <a:gd name="T10" fmla="*/ 75 w 91"/>
                    <a:gd name="T11" fmla="*/ 71 h 84"/>
                    <a:gd name="T12" fmla="*/ 46 w 91"/>
                    <a:gd name="T13" fmla="*/ 84 h 84"/>
                    <a:gd name="T14" fmla="*/ 46 w 91"/>
                    <a:gd name="T15" fmla="*/ 9 h 84"/>
                    <a:gd name="T16" fmla="*/ 23 w 91"/>
                    <a:gd name="T17" fmla="*/ 19 h 84"/>
                    <a:gd name="T18" fmla="*/ 23 w 91"/>
                    <a:gd name="T19" fmla="*/ 65 h 84"/>
                    <a:gd name="T20" fmla="*/ 46 w 91"/>
                    <a:gd name="T21" fmla="*/ 75 h 84"/>
                    <a:gd name="T22" fmla="*/ 69 w 91"/>
                    <a:gd name="T23" fmla="*/ 65 h 84"/>
                    <a:gd name="T24" fmla="*/ 69 w 91"/>
                    <a:gd name="T25" fmla="*/ 19 h 84"/>
                    <a:gd name="T26" fmla="*/ 46 w 91"/>
                    <a:gd name="T27" fmla="*/ 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4">
                      <a:moveTo>
                        <a:pt x="46" y="84"/>
                      </a:moveTo>
                      <a:cubicBezTo>
                        <a:pt x="35" y="84"/>
                        <a:pt x="24" y="79"/>
                        <a:pt x="16" y="71"/>
                      </a:cubicBezTo>
                      <a:cubicBezTo>
                        <a:pt x="0" y="55"/>
                        <a:pt x="0" y="29"/>
                        <a:pt x="16" y="12"/>
                      </a:cubicBezTo>
                      <a:cubicBezTo>
                        <a:pt x="24" y="5"/>
                        <a:pt x="35" y="0"/>
                        <a:pt x="46" y="0"/>
                      </a:cubicBezTo>
                      <a:cubicBezTo>
                        <a:pt x="57" y="0"/>
                        <a:pt x="67" y="5"/>
                        <a:pt x="75" y="12"/>
                      </a:cubicBezTo>
                      <a:cubicBezTo>
                        <a:pt x="91" y="29"/>
                        <a:pt x="91" y="55"/>
                        <a:pt x="75" y="71"/>
                      </a:cubicBezTo>
                      <a:cubicBezTo>
                        <a:pt x="67" y="79"/>
                        <a:pt x="57" y="84"/>
                        <a:pt x="46" y="84"/>
                      </a:cubicBezTo>
                      <a:close/>
                      <a:moveTo>
                        <a:pt x="46" y="9"/>
                      </a:moveTo>
                      <a:cubicBezTo>
                        <a:pt x="37" y="9"/>
                        <a:pt x="29" y="13"/>
                        <a:pt x="23" y="19"/>
                      </a:cubicBezTo>
                      <a:cubicBezTo>
                        <a:pt x="10" y="32"/>
                        <a:pt x="10" y="52"/>
                        <a:pt x="23" y="65"/>
                      </a:cubicBezTo>
                      <a:cubicBezTo>
                        <a:pt x="29" y="71"/>
                        <a:pt x="37" y="75"/>
                        <a:pt x="46" y="75"/>
                      </a:cubicBezTo>
                      <a:cubicBezTo>
                        <a:pt x="54" y="75"/>
                        <a:pt x="63" y="71"/>
                        <a:pt x="69" y="65"/>
                      </a:cubicBezTo>
                      <a:cubicBezTo>
                        <a:pt x="82" y="52"/>
                        <a:pt x="82" y="32"/>
                        <a:pt x="69" y="19"/>
                      </a:cubicBezTo>
                      <a:cubicBezTo>
                        <a:pt x="63" y="13"/>
                        <a:pt x="54" y="9"/>
                        <a:pt x="46" y="9"/>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8">
                  <a:extLst>
                    <a:ext uri="{FF2B5EF4-FFF2-40B4-BE49-F238E27FC236}">
                      <a16:creationId xmlns:a16="http://schemas.microsoft.com/office/drawing/2014/main" id="{B04E6D21-8386-F74F-A18C-BA536B93BD4B}"/>
                    </a:ext>
                  </a:extLst>
                </p:cNvPr>
                <p:cNvSpPr>
                  <a:spLocks/>
                </p:cNvSpPr>
                <p:nvPr/>
              </p:nvSpPr>
              <p:spPr bwMode="auto">
                <a:xfrm>
                  <a:off x="6346826" y="3038475"/>
                  <a:ext cx="150813" cy="146050"/>
                </a:xfrm>
                <a:custGeom>
                  <a:avLst/>
                  <a:gdLst>
                    <a:gd name="T0" fmla="*/ 36 w 40"/>
                    <a:gd name="T1" fmla="*/ 18 h 39"/>
                    <a:gd name="T2" fmla="*/ 18 w 40"/>
                    <a:gd name="T3" fmla="*/ 0 h 39"/>
                    <a:gd name="T4" fmla="*/ 0 w 40"/>
                    <a:gd name="T5" fmla="*/ 18 h 39"/>
                    <a:gd name="T6" fmla="*/ 18 w 40"/>
                    <a:gd name="T7" fmla="*/ 36 h 39"/>
                    <a:gd name="T8" fmla="*/ 25 w 40"/>
                    <a:gd name="T9" fmla="*/ 39 h 39"/>
                    <a:gd name="T10" fmla="*/ 35 w 40"/>
                    <a:gd name="T11" fmla="*/ 35 h 39"/>
                    <a:gd name="T12" fmla="*/ 36 w 40"/>
                    <a:gd name="T13" fmla="*/ 18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36" y="18"/>
                      </a:moveTo>
                      <a:cubicBezTo>
                        <a:pt x="18" y="0"/>
                        <a:pt x="18" y="0"/>
                        <a:pt x="18" y="0"/>
                      </a:cubicBezTo>
                      <a:cubicBezTo>
                        <a:pt x="0" y="18"/>
                        <a:pt x="0" y="18"/>
                        <a:pt x="0" y="18"/>
                      </a:cubicBezTo>
                      <a:cubicBezTo>
                        <a:pt x="18" y="36"/>
                        <a:pt x="18" y="36"/>
                        <a:pt x="18" y="36"/>
                      </a:cubicBezTo>
                      <a:cubicBezTo>
                        <a:pt x="20" y="38"/>
                        <a:pt x="22" y="39"/>
                        <a:pt x="25" y="39"/>
                      </a:cubicBezTo>
                      <a:cubicBezTo>
                        <a:pt x="28" y="39"/>
                        <a:pt x="32" y="38"/>
                        <a:pt x="35" y="35"/>
                      </a:cubicBezTo>
                      <a:cubicBezTo>
                        <a:pt x="40" y="30"/>
                        <a:pt x="40" y="22"/>
                        <a:pt x="36" y="18"/>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7BD8ED18-B07C-9645-B576-88884CC98EF1}"/>
                    </a:ext>
                  </a:extLst>
                </p:cNvPr>
                <p:cNvSpPr>
                  <a:spLocks noEditPoints="1"/>
                </p:cNvSpPr>
                <p:nvPr/>
              </p:nvSpPr>
              <p:spPr bwMode="auto">
                <a:xfrm>
                  <a:off x="6302376" y="2992438"/>
                  <a:ext cx="139700" cy="139700"/>
                </a:xfrm>
                <a:custGeom>
                  <a:avLst/>
                  <a:gdLst>
                    <a:gd name="T0" fmla="*/ 43 w 88"/>
                    <a:gd name="T1" fmla="*/ 88 h 88"/>
                    <a:gd name="T2" fmla="*/ 0 w 88"/>
                    <a:gd name="T3" fmla="*/ 45 h 88"/>
                    <a:gd name="T4" fmla="*/ 43 w 88"/>
                    <a:gd name="T5" fmla="*/ 0 h 88"/>
                    <a:gd name="T6" fmla="*/ 88 w 88"/>
                    <a:gd name="T7" fmla="*/ 45 h 88"/>
                    <a:gd name="T8" fmla="*/ 43 w 88"/>
                    <a:gd name="T9" fmla="*/ 88 h 88"/>
                    <a:gd name="T10" fmla="*/ 17 w 88"/>
                    <a:gd name="T11" fmla="*/ 45 h 88"/>
                    <a:gd name="T12" fmla="*/ 43 w 88"/>
                    <a:gd name="T13" fmla="*/ 71 h 88"/>
                    <a:gd name="T14" fmla="*/ 71 w 88"/>
                    <a:gd name="T15" fmla="*/ 45 h 88"/>
                    <a:gd name="T16" fmla="*/ 43 w 88"/>
                    <a:gd name="T17" fmla="*/ 17 h 88"/>
                    <a:gd name="T18" fmla="*/ 17 w 88"/>
                    <a:gd name="T19"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3" y="88"/>
                      </a:moveTo>
                      <a:lnTo>
                        <a:pt x="0" y="45"/>
                      </a:lnTo>
                      <a:lnTo>
                        <a:pt x="43" y="0"/>
                      </a:lnTo>
                      <a:lnTo>
                        <a:pt x="88" y="45"/>
                      </a:lnTo>
                      <a:lnTo>
                        <a:pt x="43" y="88"/>
                      </a:lnTo>
                      <a:close/>
                      <a:moveTo>
                        <a:pt x="17" y="45"/>
                      </a:moveTo>
                      <a:lnTo>
                        <a:pt x="43" y="71"/>
                      </a:lnTo>
                      <a:lnTo>
                        <a:pt x="71" y="45"/>
                      </a:lnTo>
                      <a:lnTo>
                        <a:pt x="43" y="17"/>
                      </a:lnTo>
                      <a:lnTo>
                        <a:pt x="17" y="45"/>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0">
                  <a:extLst>
                    <a:ext uri="{FF2B5EF4-FFF2-40B4-BE49-F238E27FC236}">
                      <a16:creationId xmlns:a16="http://schemas.microsoft.com/office/drawing/2014/main" id="{D3347DFC-7C3B-C44A-A0B8-38CEC8AD0BBB}"/>
                    </a:ext>
                  </a:extLst>
                </p:cNvPr>
                <p:cNvSpPr>
                  <a:spLocks noEditPoints="1"/>
                </p:cNvSpPr>
                <p:nvPr/>
              </p:nvSpPr>
              <p:spPr bwMode="auto">
                <a:xfrm>
                  <a:off x="6151563" y="2849563"/>
                  <a:ext cx="82550" cy="139700"/>
                </a:xfrm>
                <a:custGeom>
                  <a:avLst/>
                  <a:gdLst>
                    <a:gd name="T0" fmla="*/ 20 w 22"/>
                    <a:gd name="T1" fmla="*/ 23 h 37"/>
                    <a:gd name="T2" fmla="*/ 20 w 22"/>
                    <a:gd name="T3" fmla="*/ 13 h 37"/>
                    <a:gd name="T4" fmla="*/ 15 w 22"/>
                    <a:gd name="T5" fmla="*/ 1 h 37"/>
                    <a:gd name="T6" fmla="*/ 10 w 22"/>
                    <a:gd name="T7" fmla="*/ 1 h 37"/>
                    <a:gd name="T8" fmla="*/ 5 w 22"/>
                    <a:gd name="T9" fmla="*/ 3 h 37"/>
                    <a:gd name="T10" fmla="*/ 4 w 22"/>
                    <a:gd name="T11" fmla="*/ 20 h 37"/>
                    <a:gd name="T12" fmla="*/ 6 w 22"/>
                    <a:gd name="T13" fmla="*/ 25 h 37"/>
                    <a:gd name="T14" fmla="*/ 6 w 22"/>
                    <a:gd name="T15" fmla="*/ 29 h 37"/>
                    <a:gd name="T16" fmla="*/ 8 w 22"/>
                    <a:gd name="T17" fmla="*/ 34 h 37"/>
                    <a:gd name="T18" fmla="*/ 14 w 22"/>
                    <a:gd name="T19" fmla="*/ 37 h 37"/>
                    <a:gd name="T20" fmla="*/ 15 w 22"/>
                    <a:gd name="T21" fmla="*/ 37 h 37"/>
                    <a:gd name="T22" fmla="*/ 21 w 22"/>
                    <a:gd name="T23" fmla="*/ 32 h 37"/>
                    <a:gd name="T24" fmla="*/ 21 w 22"/>
                    <a:gd name="T25" fmla="*/ 26 h 37"/>
                    <a:gd name="T26" fmla="*/ 20 w 22"/>
                    <a:gd name="T27" fmla="*/ 23 h 37"/>
                    <a:gd name="T28" fmla="*/ 9 w 22"/>
                    <a:gd name="T29" fmla="*/ 6 h 37"/>
                    <a:gd name="T30" fmla="*/ 11 w 22"/>
                    <a:gd name="T31" fmla="*/ 5 h 37"/>
                    <a:gd name="T32" fmla="*/ 13 w 22"/>
                    <a:gd name="T33" fmla="*/ 5 h 37"/>
                    <a:gd name="T34" fmla="*/ 15 w 22"/>
                    <a:gd name="T35" fmla="*/ 12 h 37"/>
                    <a:gd name="T36" fmla="*/ 15 w 22"/>
                    <a:gd name="T37" fmla="*/ 22 h 37"/>
                    <a:gd name="T38" fmla="*/ 13 w 22"/>
                    <a:gd name="T39" fmla="*/ 23 h 37"/>
                    <a:gd name="T40" fmla="*/ 10 w 22"/>
                    <a:gd name="T41" fmla="*/ 23 h 37"/>
                    <a:gd name="T42" fmla="*/ 8 w 22"/>
                    <a:gd name="T43" fmla="*/ 18 h 37"/>
                    <a:gd name="T44" fmla="*/ 9 w 22"/>
                    <a:gd name="T45" fmla="*/ 6 h 37"/>
                    <a:gd name="T46" fmla="*/ 17 w 22"/>
                    <a:gd name="T47" fmla="*/ 30 h 37"/>
                    <a:gd name="T48" fmla="*/ 14 w 22"/>
                    <a:gd name="T49" fmla="*/ 32 h 37"/>
                    <a:gd name="T50" fmla="*/ 11 w 22"/>
                    <a:gd name="T51" fmla="*/ 31 h 37"/>
                    <a:gd name="T52" fmla="*/ 10 w 22"/>
                    <a:gd name="T53" fmla="*/ 29 h 37"/>
                    <a:gd name="T54" fmla="*/ 10 w 22"/>
                    <a:gd name="T55" fmla="*/ 28 h 37"/>
                    <a:gd name="T56" fmla="*/ 14 w 22"/>
                    <a:gd name="T57" fmla="*/ 28 h 37"/>
                    <a:gd name="T58" fmla="*/ 17 w 22"/>
                    <a:gd name="T59" fmla="*/ 26 h 37"/>
                    <a:gd name="T60" fmla="*/ 17 w 22"/>
                    <a:gd name="T61" fmla="*/ 28 h 37"/>
                    <a:gd name="T62" fmla="*/ 17 w 22"/>
                    <a:gd name="T63"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37">
                      <a:moveTo>
                        <a:pt x="20" y="23"/>
                      </a:moveTo>
                      <a:cubicBezTo>
                        <a:pt x="19" y="19"/>
                        <a:pt x="19" y="16"/>
                        <a:pt x="20" y="13"/>
                      </a:cubicBezTo>
                      <a:cubicBezTo>
                        <a:pt x="21" y="9"/>
                        <a:pt x="18" y="3"/>
                        <a:pt x="15" y="1"/>
                      </a:cubicBezTo>
                      <a:cubicBezTo>
                        <a:pt x="14" y="0"/>
                        <a:pt x="12" y="0"/>
                        <a:pt x="10" y="1"/>
                      </a:cubicBezTo>
                      <a:cubicBezTo>
                        <a:pt x="8" y="1"/>
                        <a:pt x="6" y="2"/>
                        <a:pt x="5" y="3"/>
                      </a:cubicBezTo>
                      <a:cubicBezTo>
                        <a:pt x="0" y="11"/>
                        <a:pt x="2" y="16"/>
                        <a:pt x="4" y="20"/>
                      </a:cubicBezTo>
                      <a:cubicBezTo>
                        <a:pt x="5" y="22"/>
                        <a:pt x="6" y="23"/>
                        <a:pt x="6" y="25"/>
                      </a:cubicBezTo>
                      <a:cubicBezTo>
                        <a:pt x="6" y="26"/>
                        <a:pt x="6" y="27"/>
                        <a:pt x="6" y="29"/>
                      </a:cubicBezTo>
                      <a:cubicBezTo>
                        <a:pt x="5" y="31"/>
                        <a:pt x="6" y="33"/>
                        <a:pt x="8" y="34"/>
                      </a:cubicBezTo>
                      <a:cubicBezTo>
                        <a:pt x="9" y="36"/>
                        <a:pt x="12" y="37"/>
                        <a:pt x="14" y="37"/>
                      </a:cubicBezTo>
                      <a:cubicBezTo>
                        <a:pt x="14" y="37"/>
                        <a:pt x="15" y="37"/>
                        <a:pt x="15" y="37"/>
                      </a:cubicBezTo>
                      <a:cubicBezTo>
                        <a:pt x="18" y="36"/>
                        <a:pt x="20" y="35"/>
                        <a:pt x="21" y="32"/>
                      </a:cubicBezTo>
                      <a:cubicBezTo>
                        <a:pt x="22" y="30"/>
                        <a:pt x="22" y="28"/>
                        <a:pt x="21" y="26"/>
                      </a:cubicBezTo>
                      <a:cubicBezTo>
                        <a:pt x="21" y="24"/>
                        <a:pt x="20" y="23"/>
                        <a:pt x="20" y="23"/>
                      </a:cubicBezTo>
                      <a:close/>
                      <a:moveTo>
                        <a:pt x="9" y="6"/>
                      </a:moveTo>
                      <a:cubicBezTo>
                        <a:pt x="9" y="6"/>
                        <a:pt x="10" y="5"/>
                        <a:pt x="11" y="5"/>
                      </a:cubicBezTo>
                      <a:cubicBezTo>
                        <a:pt x="11" y="5"/>
                        <a:pt x="12" y="5"/>
                        <a:pt x="13" y="5"/>
                      </a:cubicBezTo>
                      <a:cubicBezTo>
                        <a:pt x="14" y="6"/>
                        <a:pt x="16" y="10"/>
                        <a:pt x="15" y="12"/>
                      </a:cubicBezTo>
                      <a:cubicBezTo>
                        <a:pt x="14" y="16"/>
                        <a:pt x="15" y="19"/>
                        <a:pt x="15" y="22"/>
                      </a:cubicBezTo>
                      <a:cubicBezTo>
                        <a:pt x="14" y="23"/>
                        <a:pt x="13" y="23"/>
                        <a:pt x="13" y="23"/>
                      </a:cubicBezTo>
                      <a:cubicBezTo>
                        <a:pt x="12" y="23"/>
                        <a:pt x="12" y="23"/>
                        <a:pt x="10" y="23"/>
                      </a:cubicBezTo>
                      <a:cubicBezTo>
                        <a:pt x="10" y="21"/>
                        <a:pt x="9" y="20"/>
                        <a:pt x="8" y="18"/>
                      </a:cubicBezTo>
                      <a:cubicBezTo>
                        <a:pt x="7" y="14"/>
                        <a:pt x="5" y="11"/>
                        <a:pt x="9" y="6"/>
                      </a:cubicBezTo>
                      <a:close/>
                      <a:moveTo>
                        <a:pt x="17" y="30"/>
                      </a:moveTo>
                      <a:cubicBezTo>
                        <a:pt x="17" y="31"/>
                        <a:pt x="15" y="32"/>
                        <a:pt x="14" y="32"/>
                      </a:cubicBezTo>
                      <a:cubicBezTo>
                        <a:pt x="13" y="33"/>
                        <a:pt x="12" y="32"/>
                        <a:pt x="11" y="31"/>
                      </a:cubicBezTo>
                      <a:cubicBezTo>
                        <a:pt x="10" y="31"/>
                        <a:pt x="10" y="30"/>
                        <a:pt x="10" y="29"/>
                      </a:cubicBezTo>
                      <a:cubicBezTo>
                        <a:pt x="10" y="29"/>
                        <a:pt x="10" y="28"/>
                        <a:pt x="10" y="28"/>
                      </a:cubicBezTo>
                      <a:cubicBezTo>
                        <a:pt x="12" y="28"/>
                        <a:pt x="13" y="28"/>
                        <a:pt x="14" y="28"/>
                      </a:cubicBezTo>
                      <a:cubicBezTo>
                        <a:pt x="14" y="27"/>
                        <a:pt x="16" y="27"/>
                        <a:pt x="17" y="26"/>
                      </a:cubicBezTo>
                      <a:cubicBezTo>
                        <a:pt x="17" y="27"/>
                        <a:pt x="17" y="27"/>
                        <a:pt x="17" y="28"/>
                      </a:cubicBezTo>
                      <a:cubicBezTo>
                        <a:pt x="18" y="29"/>
                        <a:pt x="17" y="30"/>
                        <a:pt x="17" y="3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1">
                  <a:extLst>
                    <a:ext uri="{FF2B5EF4-FFF2-40B4-BE49-F238E27FC236}">
                      <a16:creationId xmlns:a16="http://schemas.microsoft.com/office/drawing/2014/main" id="{61993B76-85C3-8845-9C69-693D2D6B1033}"/>
                    </a:ext>
                  </a:extLst>
                </p:cNvPr>
                <p:cNvSpPr>
                  <a:spLocks noEditPoints="1"/>
                </p:cNvSpPr>
                <p:nvPr/>
              </p:nvSpPr>
              <p:spPr bwMode="auto">
                <a:xfrm>
                  <a:off x="6253163" y="2882900"/>
                  <a:ext cx="82550" cy="136525"/>
                </a:xfrm>
                <a:custGeom>
                  <a:avLst/>
                  <a:gdLst>
                    <a:gd name="T0" fmla="*/ 17 w 22"/>
                    <a:gd name="T1" fmla="*/ 3 h 36"/>
                    <a:gd name="T2" fmla="*/ 13 w 22"/>
                    <a:gd name="T3" fmla="*/ 0 h 36"/>
                    <a:gd name="T4" fmla="*/ 7 w 22"/>
                    <a:gd name="T5" fmla="*/ 1 h 36"/>
                    <a:gd name="T6" fmla="*/ 3 w 22"/>
                    <a:gd name="T7" fmla="*/ 13 h 36"/>
                    <a:gd name="T8" fmla="*/ 2 w 22"/>
                    <a:gd name="T9" fmla="*/ 22 h 36"/>
                    <a:gd name="T10" fmla="*/ 1 w 22"/>
                    <a:gd name="T11" fmla="*/ 25 h 36"/>
                    <a:gd name="T12" fmla="*/ 1 w 22"/>
                    <a:gd name="T13" fmla="*/ 32 h 36"/>
                    <a:gd name="T14" fmla="*/ 7 w 22"/>
                    <a:gd name="T15" fmla="*/ 36 h 36"/>
                    <a:gd name="T16" fmla="*/ 9 w 22"/>
                    <a:gd name="T17" fmla="*/ 36 h 36"/>
                    <a:gd name="T18" fmla="*/ 15 w 22"/>
                    <a:gd name="T19" fmla="*/ 34 h 36"/>
                    <a:gd name="T20" fmla="*/ 17 w 22"/>
                    <a:gd name="T21" fmla="*/ 29 h 36"/>
                    <a:gd name="T22" fmla="*/ 17 w 22"/>
                    <a:gd name="T23" fmla="*/ 25 h 36"/>
                    <a:gd name="T24" fmla="*/ 18 w 22"/>
                    <a:gd name="T25" fmla="*/ 19 h 36"/>
                    <a:gd name="T26" fmla="*/ 17 w 22"/>
                    <a:gd name="T27" fmla="*/ 3 h 36"/>
                    <a:gd name="T28" fmla="*/ 10 w 22"/>
                    <a:gd name="T29" fmla="*/ 5 h 36"/>
                    <a:gd name="T30" fmla="*/ 12 w 22"/>
                    <a:gd name="T31" fmla="*/ 5 h 36"/>
                    <a:gd name="T32" fmla="*/ 13 w 22"/>
                    <a:gd name="T33" fmla="*/ 5 h 36"/>
                    <a:gd name="T34" fmla="*/ 14 w 22"/>
                    <a:gd name="T35" fmla="*/ 17 h 36"/>
                    <a:gd name="T36" fmla="*/ 12 w 22"/>
                    <a:gd name="T37" fmla="*/ 23 h 36"/>
                    <a:gd name="T38" fmla="*/ 10 w 22"/>
                    <a:gd name="T39" fmla="*/ 23 h 36"/>
                    <a:gd name="T40" fmla="*/ 7 w 22"/>
                    <a:gd name="T41" fmla="*/ 22 h 36"/>
                    <a:gd name="T42" fmla="*/ 7 w 22"/>
                    <a:gd name="T43" fmla="*/ 12 h 36"/>
                    <a:gd name="T44" fmla="*/ 10 w 22"/>
                    <a:gd name="T45" fmla="*/ 5 h 36"/>
                    <a:gd name="T46" fmla="*/ 12 w 22"/>
                    <a:gd name="T47" fmla="*/ 31 h 36"/>
                    <a:gd name="T48" fmla="*/ 8 w 22"/>
                    <a:gd name="T49" fmla="*/ 32 h 36"/>
                    <a:gd name="T50" fmla="*/ 5 w 22"/>
                    <a:gd name="T51" fmla="*/ 30 h 36"/>
                    <a:gd name="T52" fmla="*/ 5 w 22"/>
                    <a:gd name="T53" fmla="*/ 27 h 36"/>
                    <a:gd name="T54" fmla="*/ 6 w 22"/>
                    <a:gd name="T55" fmla="*/ 26 h 36"/>
                    <a:gd name="T56" fmla="*/ 9 w 22"/>
                    <a:gd name="T57" fmla="*/ 27 h 36"/>
                    <a:gd name="T58" fmla="*/ 12 w 22"/>
                    <a:gd name="T59" fmla="*/ 27 h 36"/>
                    <a:gd name="T60" fmla="*/ 12 w 22"/>
                    <a:gd name="T61" fmla="*/ 29 h 36"/>
                    <a:gd name="T62" fmla="*/ 12 w 22"/>
                    <a:gd name="T63"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36">
                      <a:moveTo>
                        <a:pt x="17" y="3"/>
                      </a:moveTo>
                      <a:cubicBezTo>
                        <a:pt x="16" y="2"/>
                        <a:pt x="15" y="1"/>
                        <a:pt x="13" y="0"/>
                      </a:cubicBezTo>
                      <a:cubicBezTo>
                        <a:pt x="11" y="0"/>
                        <a:pt x="9" y="0"/>
                        <a:pt x="7" y="1"/>
                      </a:cubicBezTo>
                      <a:cubicBezTo>
                        <a:pt x="5" y="3"/>
                        <a:pt x="2" y="8"/>
                        <a:pt x="3" y="13"/>
                      </a:cubicBezTo>
                      <a:cubicBezTo>
                        <a:pt x="4" y="16"/>
                        <a:pt x="3" y="19"/>
                        <a:pt x="2" y="22"/>
                      </a:cubicBezTo>
                      <a:cubicBezTo>
                        <a:pt x="2" y="23"/>
                        <a:pt x="2" y="24"/>
                        <a:pt x="1" y="25"/>
                      </a:cubicBezTo>
                      <a:cubicBezTo>
                        <a:pt x="0" y="27"/>
                        <a:pt x="0" y="30"/>
                        <a:pt x="1" y="32"/>
                      </a:cubicBezTo>
                      <a:cubicBezTo>
                        <a:pt x="3" y="34"/>
                        <a:pt x="5" y="36"/>
                        <a:pt x="7" y="36"/>
                      </a:cubicBezTo>
                      <a:cubicBezTo>
                        <a:pt x="8" y="36"/>
                        <a:pt x="8" y="36"/>
                        <a:pt x="9" y="36"/>
                      </a:cubicBezTo>
                      <a:cubicBezTo>
                        <a:pt x="11" y="36"/>
                        <a:pt x="13" y="35"/>
                        <a:pt x="15" y="34"/>
                      </a:cubicBezTo>
                      <a:cubicBezTo>
                        <a:pt x="16" y="32"/>
                        <a:pt x="17" y="30"/>
                        <a:pt x="17" y="29"/>
                      </a:cubicBezTo>
                      <a:cubicBezTo>
                        <a:pt x="17" y="27"/>
                        <a:pt x="17" y="25"/>
                        <a:pt x="17" y="25"/>
                      </a:cubicBezTo>
                      <a:cubicBezTo>
                        <a:pt x="17" y="23"/>
                        <a:pt x="17" y="21"/>
                        <a:pt x="18" y="19"/>
                      </a:cubicBezTo>
                      <a:cubicBezTo>
                        <a:pt x="20" y="15"/>
                        <a:pt x="22" y="10"/>
                        <a:pt x="17" y="3"/>
                      </a:cubicBezTo>
                      <a:close/>
                      <a:moveTo>
                        <a:pt x="10" y="5"/>
                      </a:moveTo>
                      <a:cubicBezTo>
                        <a:pt x="10" y="4"/>
                        <a:pt x="11" y="4"/>
                        <a:pt x="12" y="5"/>
                      </a:cubicBezTo>
                      <a:cubicBezTo>
                        <a:pt x="13" y="5"/>
                        <a:pt x="13" y="5"/>
                        <a:pt x="13" y="5"/>
                      </a:cubicBezTo>
                      <a:cubicBezTo>
                        <a:pt x="17" y="11"/>
                        <a:pt x="16" y="14"/>
                        <a:pt x="14" y="17"/>
                      </a:cubicBezTo>
                      <a:cubicBezTo>
                        <a:pt x="13" y="19"/>
                        <a:pt x="13" y="21"/>
                        <a:pt x="12" y="23"/>
                      </a:cubicBezTo>
                      <a:cubicBezTo>
                        <a:pt x="11" y="23"/>
                        <a:pt x="10" y="23"/>
                        <a:pt x="10" y="23"/>
                      </a:cubicBezTo>
                      <a:cubicBezTo>
                        <a:pt x="9" y="23"/>
                        <a:pt x="8" y="22"/>
                        <a:pt x="7" y="22"/>
                      </a:cubicBezTo>
                      <a:cubicBezTo>
                        <a:pt x="8" y="18"/>
                        <a:pt x="8" y="15"/>
                        <a:pt x="7" y="12"/>
                      </a:cubicBezTo>
                      <a:cubicBezTo>
                        <a:pt x="6" y="9"/>
                        <a:pt x="9" y="6"/>
                        <a:pt x="10" y="5"/>
                      </a:cubicBezTo>
                      <a:close/>
                      <a:moveTo>
                        <a:pt x="12" y="31"/>
                      </a:moveTo>
                      <a:cubicBezTo>
                        <a:pt x="11" y="32"/>
                        <a:pt x="9" y="32"/>
                        <a:pt x="8" y="32"/>
                      </a:cubicBezTo>
                      <a:cubicBezTo>
                        <a:pt x="7" y="32"/>
                        <a:pt x="6" y="31"/>
                        <a:pt x="5" y="30"/>
                      </a:cubicBezTo>
                      <a:cubicBezTo>
                        <a:pt x="5" y="29"/>
                        <a:pt x="5" y="28"/>
                        <a:pt x="5" y="27"/>
                      </a:cubicBezTo>
                      <a:cubicBezTo>
                        <a:pt x="5" y="27"/>
                        <a:pt x="5" y="26"/>
                        <a:pt x="6" y="26"/>
                      </a:cubicBezTo>
                      <a:cubicBezTo>
                        <a:pt x="7" y="26"/>
                        <a:pt x="8" y="27"/>
                        <a:pt x="9" y="27"/>
                      </a:cubicBezTo>
                      <a:cubicBezTo>
                        <a:pt x="10" y="27"/>
                        <a:pt x="11" y="27"/>
                        <a:pt x="12" y="27"/>
                      </a:cubicBezTo>
                      <a:cubicBezTo>
                        <a:pt x="12" y="28"/>
                        <a:pt x="12" y="28"/>
                        <a:pt x="12" y="29"/>
                      </a:cubicBezTo>
                      <a:cubicBezTo>
                        <a:pt x="12" y="29"/>
                        <a:pt x="12" y="30"/>
                        <a:pt x="12" y="3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Box 22">
                <a:extLst>
                  <a:ext uri="{FF2B5EF4-FFF2-40B4-BE49-F238E27FC236}">
                    <a16:creationId xmlns:a16="http://schemas.microsoft.com/office/drawing/2014/main" id="{C05CACE4-FC0B-8F44-9D63-77703DD6B736}"/>
                  </a:ext>
                </a:extLst>
              </p:cNvPr>
              <p:cNvSpPr txBox="1"/>
              <p:nvPr/>
            </p:nvSpPr>
            <p:spPr>
              <a:xfrm>
                <a:off x="1441865" y="4791067"/>
                <a:ext cx="6186239" cy="584775"/>
              </a:xfrm>
              <a:prstGeom prst="rect">
                <a:avLst/>
              </a:prstGeom>
              <a:noFill/>
            </p:spPr>
            <p:txBody>
              <a:bodyPr wrap="square" rtlCol="0">
                <a:spAutoFit/>
              </a:bodyPr>
              <a:lstStyle/>
              <a:p>
                <a:r>
                  <a:rPr lang="en-US" sz="1600" i="1" dirty="0">
                    <a:solidFill>
                      <a:srgbClr val="4D4F53"/>
                    </a:solidFill>
                  </a:rPr>
                  <a:t>Map to devices:</a:t>
                </a:r>
                <a:r>
                  <a:rPr lang="en-US" sz="1600" dirty="0">
                    <a:solidFill>
                      <a:srgbClr val="4D4F53"/>
                    </a:solidFill>
                  </a:rPr>
                  <a:t> MAC of device concerned by a session isn’t stored. We assume </a:t>
                </a:r>
                <a:r>
                  <a:rPr lang="en-US" sz="1600" b="1" dirty="0">
                    <a:solidFill>
                      <a:schemeClr val="bg2"/>
                    </a:solidFill>
                  </a:rPr>
                  <a:t>all customer’s CPEs</a:t>
                </a:r>
                <a:r>
                  <a:rPr lang="en-US" sz="1600" dirty="0">
                    <a:solidFill>
                      <a:srgbClr val="4D4F53"/>
                    </a:solidFill>
                  </a:rPr>
                  <a:t> are failing in case of call</a:t>
                </a:r>
              </a:p>
            </p:txBody>
          </p:sp>
        </p:grpSp>
        <p:grpSp>
          <p:nvGrpSpPr>
            <p:cNvPr id="48" name="Group 47">
              <a:extLst>
                <a:ext uri="{FF2B5EF4-FFF2-40B4-BE49-F238E27FC236}">
                  <a16:creationId xmlns:a16="http://schemas.microsoft.com/office/drawing/2014/main" id="{7330D8EE-6544-9346-8DB3-DB45E83E349D}"/>
                </a:ext>
              </a:extLst>
            </p:cNvPr>
            <p:cNvGrpSpPr/>
            <p:nvPr/>
          </p:nvGrpSpPr>
          <p:grpSpPr>
            <a:xfrm>
              <a:off x="4819067" y="5165876"/>
              <a:ext cx="6821619" cy="584775"/>
              <a:chOff x="4819067" y="5165876"/>
              <a:chExt cx="6821619" cy="584775"/>
            </a:xfrm>
          </p:grpSpPr>
          <p:sp>
            <p:nvSpPr>
              <p:cNvPr id="31" name="TextBox 30">
                <a:extLst>
                  <a:ext uri="{FF2B5EF4-FFF2-40B4-BE49-F238E27FC236}">
                    <a16:creationId xmlns:a16="http://schemas.microsoft.com/office/drawing/2014/main" id="{C0D49793-C101-3B4F-B6C3-5DBA12BE8E26}"/>
                  </a:ext>
                </a:extLst>
              </p:cNvPr>
              <p:cNvSpPr txBox="1"/>
              <p:nvPr/>
            </p:nvSpPr>
            <p:spPr>
              <a:xfrm>
                <a:off x="4819067" y="5165876"/>
                <a:ext cx="6361041" cy="584775"/>
              </a:xfrm>
              <a:prstGeom prst="rect">
                <a:avLst/>
              </a:prstGeom>
              <a:noFill/>
            </p:spPr>
            <p:txBody>
              <a:bodyPr wrap="square" rtlCol="0">
                <a:spAutoFit/>
              </a:bodyPr>
              <a:lstStyle/>
              <a:p>
                <a:pPr algn="r"/>
                <a:r>
                  <a:rPr lang="en-US" sz="1600" i="1" dirty="0">
                    <a:solidFill>
                      <a:srgbClr val="4D4F53"/>
                    </a:solidFill>
                  </a:rPr>
                  <a:t>Focus on internet problems</a:t>
                </a:r>
                <a:r>
                  <a:rPr lang="en-US" sz="1600" dirty="0"/>
                  <a:t>: to limit the </a:t>
                </a:r>
                <a:r>
                  <a:rPr lang="en-US" sz="1600" b="1" dirty="0">
                    <a:solidFill>
                      <a:schemeClr val="bg2"/>
                    </a:solidFill>
                  </a:rPr>
                  <a:t>scope</a:t>
                </a:r>
                <a:r>
                  <a:rPr lang="en-US" sz="1600" dirty="0"/>
                  <a:t> of our analysis and consider the </a:t>
                </a:r>
                <a:r>
                  <a:rPr lang="en-US" sz="1600" b="1" dirty="0">
                    <a:solidFill>
                      <a:schemeClr val="bg2"/>
                    </a:solidFill>
                  </a:rPr>
                  <a:t>most appropriate</a:t>
                </a:r>
                <a:r>
                  <a:rPr lang="en-US" sz="1600" dirty="0"/>
                  <a:t> type of problem</a:t>
                </a:r>
                <a:endParaRPr lang="en-US" sz="1600" dirty="0">
                  <a:solidFill>
                    <a:srgbClr val="4D4F53"/>
                  </a:solidFill>
                </a:endParaRPr>
              </a:p>
            </p:txBody>
          </p:sp>
          <p:grpSp>
            <p:nvGrpSpPr>
              <p:cNvPr id="32" name="Group 31">
                <a:extLst>
                  <a:ext uri="{FF2B5EF4-FFF2-40B4-BE49-F238E27FC236}">
                    <a16:creationId xmlns:a16="http://schemas.microsoft.com/office/drawing/2014/main" id="{9582A199-4F7E-DF46-844A-0AE33924B32E}"/>
                  </a:ext>
                </a:extLst>
              </p:cNvPr>
              <p:cNvGrpSpPr/>
              <p:nvPr/>
            </p:nvGrpSpPr>
            <p:grpSpPr>
              <a:xfrm>
                <a:off x="11294857" y="5285810"/>
                <a:ext cx="345829" cy="344906"/>
                <a:chOff x="4806950" y="1211263"/>
                <a:chExt cx="595313" cy="593725"/>
              </a:xfrm>
            </p:grpSpPr>
            <p:sp>
              <p:nvSpPr>
                <p:cNvPr id="33" name="Freeform 43">
                  <a:extLst>
                    <a:ext uri="{FF2B5EF4-FFF2-40B4-BE49-F238E27FC236}">
                      <a16:creationId xmlns:a16="http://schemas.microsoft.com/office/drawing/2014/main" id="{A29D3191-9D66-FF46-9C11-241C3C883A97}"/>
                    </a:ext>
                  </a:extLst>
                </p:cNvPr>
                <p:cNvSpPr>
                  <a:spLocks/>
                </p:cNvSpPr>
                <p:nvPr/>
              </p:nvSpPr>
              <p:spPr bwMode="auto">
                <a:xfrm>
                  <a:off x="4933950" y="1212850"/>
                  <a:ext cx="93663" cy="93662"/>
                </a:xfrm>
                <a:custGeom>
                  <a:avLst/>
                  <a:gdLst>
                    <a:gd name="T0" fmla="*/ 118 w 118"/>
                    <a:gd name="T1" fmla="*/ 59 h 119"/>
                    <a:gd name="T2" fmla="*/ 118 w 118"/>
                    <a:gd name="T3" fmla="*/ 59 h 119"/>
                    <a:gd name="T4" fmla="*/ 117 w 118"/>
                    <a:gd name="T5" fmla="*/ 47 h 119"/>
                    <a:gd name="T6" fmla="*/ 115 w 118"/>
                    <a:gd name="T7" fmla="*/ 37 h 119"/>
                    <a:gd name="T8" fmla="*/ 108 w 118"/>
                    <a:gd name="T9" fmla="*/ 26 h 119"/>
                    <a:gd name="T10" fmla="*/ 102 w 118"/>
                    <a:gd name="T11" fmla="*/ 17 h 119"/>
                    <a:gd name="T12" fmla="*/ 92 w 118"/>
                    <a:gd name="T13" fmla="*/ 9 h 119"/>
                    <a:gd name="T14" fmla="*/ 82 w 118"/>
                    <a:gd name="T15" fmla="*/ 4 h 119"/>
                    <a:gd name="T16" fmla="*/ 72 w 118"/>
                    <a:gd name="T17" fmla="*/ 1 h 119"/>
                    <a:gd name="T18" fmla="*/ 60 w 118"/>
                    <a:gd name="T19" fmla="*/ 0 h 119"/>
                    <a:gd name="T20" fmla="*/ 60 w 118"/>
                    <a:gd name="T21" fmla="*/ 0 h 119"/>
                    <a:gd name="T22" fmla="*/ 47 w 118"/>
                    <a:gd name="T23" fmla="*/ 1 h 119"/>
                    <a:gd name="T24" fmla="*/ 36 w 118"/>
                    <a:gd name="T25" fmla="*/ 4 h 119"/>
                    <a:gd name="T26" fmla="*/ 26 w 118"/>
                    <a:gd name="T27" fmla="*/ 9 h 119"/>
                    <a:gd name="T28" fmla="*/ 17 w 118"/>
                    <a:gd name="T29" fmla="*/ 17 h 119"/>
                    <a:gd name="T30" fmla="*/ 10 w 118"/>
                    <a:gd name="T31" fmla="*/ 26 h 119"/>
                    <a:gd name="T32" fmla="*/ 4 w 118"/>
                    <a:gd name="T33" fmla="*/ 37 h 119"/>
                    <a:gd name="T34" fmla="*/ 1 w 118"/>
                    <a:gd name="T35" fmla="*/ 47 h 119"/>
                    <a:gd name="T36" fmla="*/ 0 w 118"/>
                    <a:gd name="T37" fmla="*/ 59 h 119"/>
                    <a:gd name="T38" fmla="*/ 0 w 118"/>
                    <a:gd name="T39" fmla="*/ 59 h 119"/>
                    <a:gd name="T40" fmla="*/ 1 w 118"/>
                    <a:gd name="T41" fmla="*/ 72 h 119"/>
                    <a:gd name="T42" fmla="*/ 4 w 118"/>
                    <a:gd name="T43" fmla="*/ 82 h 119"/>
                    <a:gd name="T44" fmla="*/ 10 w 118"/>
                    <a:gd name="T45" fmla="*/ 93 h 119"/>
                    <a:gd name="T46" fmla="*/ 17 w 118"/>
                    <a:gd name="T47" fmla="*/ 102 h 119"/>
                    <a:gd name="T48" fmla="*/ 26 w 118"/>
                    <a:gd name="T49" fmla="*/ 108 h 119"/>
                    <a:gd name="T50" fmla="*/ 36 w 118"/>
                    <a:gd name="T51" fmla="*/ 115 h 119"/>
                    <a:gd name="T52" fmla="*/ 47 w 118"/>
                    <a:gd name="T53" fmla="*/ 117 h 119"/>
                    <a:gd name="T54" fmla="*/ 60 w 118"/>
                    <a:gd name="T55" fmla="*/ 119 h 119"/>
                    <a:gd name="T56" fmla="*/ 60 w 118"/>
                    <a:gd name="T57" fmla="*/ 119 h 119"/>
                    <a:gd name="T58" fmla="*/ 72 w 118"/>
                    <a:gd name="T59" fmla="*/ 117 h 119"/>
                    <a:gd name="T60" fmla="*/ 82 w 118"/>
                    <a:gd name="T61" fmla="*/ 115 h 119"/>
                    <a:gd name="T62" fmla="*/ 92 w 118"/>
                    <a:gd name="T63" fmla="*/ 108 h 119"/>
                    <a:gd name="T64" fmla="*/ 102 w 118"/>
                    <a:gd name="T65" fmla="*/ 102 h 119"/>
                    <a:gd name="T66" fmla="*/ 108 w 118"/>
                    <a:gd name="T67" fmla="*/ 93 h 119"/>
                    <a:gd name="T68" fmla="*/ 115 w 118"/>
                    <a:gd name="T69" fmla="*/ 82 h 119"/>
                    <a:gd name="T70" fmla="*/ 117 w 118"/>
                    <a:gd name="T71" fmla="*/ 72 h 119"/>
                    <a:gd name="T72" fmla="*/ 118 w 118"/>
                    <a:gd name="T73" fmla="*/ 59 h 119"/>
                    <a:gd name="T74" fmla="*/ 118 w 118"/>
                    <a:gd name="T75"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19">
                      <a:moveTo>
                        <a:pt x="118" y="59"/>
                      </a:moveTo>
                      <a:lnTo>
                        <a:pt x="118" y="59"/>
                      </a:lnTo>
                      <a:lnTo>
                        <a:pt x="117" y="47"/>
                      </a:lnTo>
                      <a:lnTo>
                        <a:pt x="115" y="37"/>
                      </a:lnTo>
                      <a:lnTo>
                        <a:pt x="108" y="26"/>
                      </a:lnTo>
                      <a:lnTo>
                        <a:pt x="102" y="17"/>
                      </a:lnTo>
                      <a:lnTo>
                        <a:pt x="92" y="9"/>
                      </a:lnTo>
                      <a:lnTo>
                        <a:pt x="82" y="4"/>
                      </a:lnTo>
                      <a:lnTo>
                        <a:pt x="72" y="1"/>
                      </a:lnTo>
                      <a:lnTo>
                        <a:pt x="60" y="0"/>
                      </a:lnTo>
                      <a:lnTo>
                        <a:pt x="60" y="0"/>
                      </a:lnTo>
                      <a:lnTo>
                        <a:pt x="47" y="1"/>
                      </a:lnTo>
                      <a:lnTo>
                        <a:pt x="36" y="4"/>
                      </a:lnTo>
                      <a:lnTo>
                        <a:pt x="26" y="9"/>
                      </a:lnTo>
                      <a:lnTo>
                        <a:pt x="17" y="17"/>
                      </a:lnTo>
                      <a:lnTo>
                        <a:pt x="10" y="26"/>
                      </a:lnTo>
                      <a:lnTo>
                        <a:pt x="4" y="37"/>
                      </a:lnTo>
                      <a:lnTo>
                        <a:pt x="1" y="47"/>
                      </a:lnTo>
                      <a:lnTo>
                        <a:pt x="0" y="59"/>
                      </a:lnTo>
                      <a:lnTo>
                        <a:pt x="0" y="59"/>
                      </a:lnTo>
                      <a:lnTo>
                        <a:pt x="1" y="72"/>
                      </a:lnTo>
                      <a:lnTo>
                        <a:pt x="4" y="82"/>
                      </a:lnTo>
                      <a:lnTo>
                        <a:pt x="10" y="93"/>
                      </a:lnTo>
                      <a:lnTo>
                        <a:pt x="17" y="102"/>
                      </a:lnTo>
                      <a:lnTo>
                        <a:pt x="26" y="108"/>
                      </a:lnTo>
                      <a:lnTo>
                        <a:pt x="36" y="115"/>
                      </a:lnTo>
                      <a:lnTo>
                        <a:pt x="47" y="117"/>
                      </a:lnTo>
                      <a:lnTo>
                        <a:pt x="60" y="119"/>
                      </a:lnTo>
                      <a:lnTo>
                        <a:pt x="60" y="119"/>
                      </a:lnTo>
                      <a:lnTo>
                        <a:pt x="72" y="117"/>
                      </a:lnTo>
                      <a:lnTo>
                        <a:pt x="82" y="115"/>
                      </a:lnTo>
                      <a:lnTo>
                        <a:pt x="92" y="108"/>
                      </a:lnTo>
                      <a:lnTo>
                        <a:pt x="102" y="102"/>
                      </a:lnTo>
                      <a:lnTo>
                        <a:pt x="108" y="93"/>
                      </a:lnTo>
                      <a:lnTo>
                        <a:pt x="115" y="82"/>
                      </a:lnTo>
                      <a:lnTo>
                        <a:pt x="117" y="72"/>
                      </a:lnTo>
                      <a:lnTo>
                        <a:pt x="118" y="59"/>
                      </a:lnTo>
                      <a:lnTo>
                        <a:pt x="118" y="5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4">
                  <a:extLst>
                    <a:ext uri="{FF2B5EF4-FFF2-40B4-BE49-F238E27FC236}">
                      <a16:creationId xmlns:a16="http://schemas.microsoft.com/office/drawing/2014/main" id="{034B3F28-C82D-704A-95FF-A70127A97FF1}"/>
                    </a:ext>
                  </a:extLst>
                </p:cNvPr>
                <p:cNvSpPr>
                  <a:spLocks/>
                </p:cNvSpPr>
                <p:nvPr/>
              </p:nvSpPr>
              <p:spPr bwMode="auto">
                <a:xfrm>
                  <a:off x="4933950" y="1335088"/>
                  <a:ext cx="93663" cy="95250"/>
                </a:xfrm>
                <a:custGeom>
                  <a:avLst/>
                  <a:gdLst>
                    <a:gd name="T0" fmla="*/ 118 w 118"/>
                    <a:gd name="T1" fmla="*/ 60 h 120"/>
                    <a:gd name="T2" fmla="*/ 118 w 118"/>
                    <a:gd name="T3" fmla="*/ 60 h 120"/>
                    <a:gd name="T4" fmla="*/ 117 w 118"/>
                    <a:gd name="T5" fmla="*/ 48 h 120"/>
                    <a:gd name="T6" fmla="*/ 115 w 118"/>
                    <a:gd name="T7" fmla="*/ 37 h 120"/>
                    <a:gd name="T8" fmla="*/ 108 w 118"/>
                    <a:gd name="T9" fmla="*/ 26 h 120"/>
                    <a:gd name="T10" fmla="*/ 102 w 118"/>
                    <a:gd name="T11" fmla="*/ 18 h 120"/>
                    <a:gd name="T12" fmla="*/ 92 w 118"/>
                    <a:gd name="T13" fmla="*/ 11 h 120"/>
                    <a:gd name="T14" fmla="*/ 82 w 118"/>
                    <a:gd name="T15" fmla="*/ 5 h 120"/>
                    <a:gd name="T16" fmla="*/ 72 w 118"/>
                    <a:gd name="T17" fmla="*/ 1 h 120"/>
                    <a:gd name="T18" fmla="*/ 60 w 118"/>
                    <a:gd name="T19" fmla="*/ 0 h 120"/>
                    <a:gd name="T20" fmla="*/ 60 w 118"/>
                    <a:gd name="T21" fmla="*/ 0 h 120"/>
                    <a:gd name="T22" fmla="*/ 47 w 118"/>
                    <a:gd name="T23" fmla="*/ 1 h 120"/>
                    <a:gd name="T24" fmla="*/ 36 w 118"/>
                    <a:gd name="T25" fmla="*/ 5 h 120"/>
                    <a:gd name="T26" fmla="*/ 26 w 118"/>
                    <a:gd name="T27" fmla="*/ 11 h 120"/>
                    <a:gd name="T28" fmla="*/ 17 w 118"/>
                    <a:gd name="T29" fmla="*/ 18 h 120"/>
                    <a:gd name="T30" fmla="*/ 10 w 118"/>
                    <a:gd name="T31" fmla="*/ 26 h 120"/>
                    <a:gd name="T32" fmla="*/ 4 w 118"/>
                    <a:gd name="T33" fmla="*/ 37 h 120"/>
                    <a:gd name="T34" fmla="*/ 1 w 118"/>
                    <a:gd name="T35" fmla="*/ 48 h 120"/>
                    <a:gd name="T36" fmla="*/ 0 w 118"/>
                    <a:gd name="T37" fmla="*/ 60 h 120"/>
                    <a:gd name="T38" fmla="*/ 0 w 118"/>
                    <a:gd name="T39" fmla="*/ 60 h 120"/>
                    <a:gd name="T40" fmla="*/ 1 w 118"/>
                    <a:gd name="T41" fmla="*/ 72 h 120"/>
                    <a:gd name="T42" fmla="*/ 4 w 118"/>
                    <a:gd name="T43" fmla="*/ 84 h 120"/>
                    <a:gd name="T44" fmla="*/ 10 w 118"/>
                    <a:gd name="T45" fmla="*/ 94 h 120"/>
                    <a:gd name="T46" fmla="*/ 17 w 118"/>
                    <a:gd name="T47" fmla="*/ 102 h 120"/>
                    <a:gd name="T48" fmla="*/ 26 w 118"/>
                    <a:gd name="T49" fmla="*/ 110 h 120"/>
                    <a:gd name="T50" fmla="*/ 36 w 118"/>
                    <a:gd name="T51" fmla="*/ 115 h 120"/>
                    <a:gd name="T52" fmla="*/ 47 w 118"/>
                    <a:gd name="T53" fmla="*/ 119 h 120"/>
                    <a:gd name="T54" fmla="*/ 60 w 118"/>
                    <a:gd name="T55" fmla="*/ 120 h 120"/>
                    <a:gd name="T56" fmla="*/ 60 w 118"/>
                    <a:gd name="T57" fmla="*/ 120 h 120"/>
                    <a:gd name="T58" fmla="*/ 72 w 118"/>
                    <a:gd name="T59" fmla="*/ 119 h 120"/>
                    <a:gd name="T60" fmla="*/ 82 w 118"/>
                    <a:gd name="T61" fmla="*/ 115 h 120"/>
                    <a:gd name="T62" fmla="*/ 92 w 118"/>
                    <a:gd name="T63" fmla="*/ 110 h 120"/>
                    <a:gd name="T64" fmla="*/ 102 w 118"/>
                    <a:gd name="T65" fmla="*/ 102 h 120"/>
                    <a:gd name="T66" fmla="*/ 108 w 118"/>
                    <a:gd name="T67" fmla="*/ 94 h 120"/>
                    <a:gd name="T68" fmla="*/ 115 w 118"/>
                    <a:gd name="T69" fmla="*/ 84 h 120"/>
                    <a:gd name="T70" fmla="*/ 117 w 118"/>
                    <a:gd name="T71" fmla="*/ 72 h 120"/>
                    <a:gd name="T72" fmla="*/ 118 w 118"/>
                    <a:gd name="T73" fmla="*/ 60 h 120"/>
                    <a:gd name="T74" fmla="*/ 118 w 118"/>
                    <a:gd name="T75"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20">
                      <a:moveTo>
                        <a:pt x="118" y="60"/>
                      </a:moveTo>
                      <a:lnTo>
                        <a:pt x="118" y="60"/>
                      </a:lnTo>
                      <a:lnTo>
                        <a:pt x="117" y="48"/>
                      </a:lnTo>
                      <a:lnTo>
                        <a:pt x="115" y="37"/>
                      </a:lnTo>
                      <a:lnTo>
                        <a:pt x="108" y="26"/>
                      </a:lnTo>
                      <a:lnTo>
                        <a:pt x="102" y="18"/>
                      </a:lnTo>
                      <a:lnTo>
                        <a:pt x="92" y="11"/>
                      </a:lnTo>
                      <a:lnTo>
                        <a:pt x="82" y="5"/>
                      </a:lnTo>
                      <a:lnTo>
                        <a:pt x="72" y="1"/>
                      </a:lnTo>
                      <a:lnTo>
                        <a:pt x="60" y="0"/>
                      </a:lnTo>
                      <a:lnTo>
                        <a:pt x="60" y="0"/>
                      </a:lnTo>
                      <a:lnTo>
                        <a:pt x="47" y="1"/>
                      </a:lnTo>
                      <a:lnTo>
                        <a:pt x="36" y="5"/>
                      </a:lnTo>
                      <a:lnTo>
                        <a:pt x="26" y="11"/>
                      </a:lnTo>
                      <a:lnTo>
                        <a:pt x="17" y="18"/>
                      </a:lnTo>
                      <a:lnTo>
                        <a:pt x="10" y="26"/>
                      </a:lnTo>
                      <a:lnTo>
                        <a:pt x="4" y="37"/>
                      </a:lnTo>
                      <a:lnTo>
                        <a:pt x="1" y="48"/>
                      </a:lnTo>
                      <a:lnTo>
                        <a:pt x="0" y="60"/>
                      </a:lnTo>
                      <a:lnTo>
                        <a:pt x="0" y="60"/>
                      </a:lnTo>
                      <a:lnTo>
                        <a:pt x="1" y="72"/>
                      </a:lnTo>
                      <a:lnTo>
                        <a:pt x="4" y="84"/>
                      </a:lnTo>
                      <a:lnTo>
                        <a:pt x="10" y="94"/>
                      </a:lnTo>
                      <a:lnTo>
                        <a:pt x="17" y="102"/>
                      </a:lnTo>
                      <a:lnTo>
                        <a:pt x="26" y="110"/>
                      </a:lnTo>
                      <a:lnTo>
                        <a:pt x="36" y="115"/>
                      </a:lnTo>
                      <a:lnTo>
                        <a:pt x="47" y="119"/>
                      </a:lnTo>
                      <a:lnTo>
                        <a:pt x="60" y="120"/>
                      </a:lnTo>
                      <a:lnTo>
                        <a:pt x="60" y="120"/>
                      </a:lnTo>
                      <a:lnTo>
                        <a:pt x="72" y="119"/>
                      </a:lnTo>
                      <a:lnTo>
                        <a:pt x="82" y="115"/>
                      </a:lnTo>
                      <a:lnTo>
                        <a:pt x="92" y="110"/>
                      </a:lnTo>
                      <a:lnTo>
                        <a:pt x="102" y="102"/>
                      </a:lnTo>
                      <a:lnTo>
                        <a:pt x="108" y="94"/>
                      </a:lnTo>
                      <a:lnTo>
                        <a:pt x="115" y="84"/>
                      </a:lnTo>
                      <a:lnTo>
                        <a:pt x="117" y="72"/>
                      </a:lnTo>
                      <a:lnTo>
                        <a:pt x="118" y="60"/>
                      </a:lnTo>
                      <a:lnTo>
                        <a:pt x="118" y="60"/>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5">
                  <a:extLst>
                    <a:ext uri="{FF2B5EF4-FFF2-40B4-BE49-F238E27FC236}">
                      <a16:creationId xmlns:a16="http://schemas.microsoft.com/office/drawing/2014/main" id="{94E45FD1-66FB-664D-AD91-6436AA89FE44}"/>
                    </a:ext>
                  </a:extLst>
                </p:cNvPr>
                <p:cNvSpPr>
                  <a:spLocks/>
                </p:cNvSpPr>
                <p:nvPr/>
              </p:nvSpPr>
              <p:spPr bwMode="auto">
                <a:xfrm>
                  <a:off x="4933950" y="1585913"/>
                  <a:ext cx="93663" cy="95250"/>
                </a:xfrm>
                <a:custGeom>
                  <a:avLst/>
                  <a:gdLst>
                    <a:gd name="T0" fmla="*/ 119 w 119"/>
                    <a:gd name="T1" fmla="*/ 60 h 120"/>
                    <a:gd name="T2" fmla="*/ 119 w 119"/>
                    <a:gd name="T3" fmla="*/ 60 h 120"/>
                    <a:gd name="T4" fmla="*/ 117 w 119"/>
                    <a:gd name="T5" fmla="*/ 49 h 120"/>
                    <a:gd name="T6" fmla="*/ 115 w 119"/>
                    <a:gd name="T7" fmla="*/ 37 h 120"/>
                    <a:gd name="T8" fmla="*/ 110 w 119"/>
                    <a:gd name="T9" fmla="*/ 28 h 120"/>
                    <a:gd name="T10" fmla="*/ 102 w 119"/>
                    <a:gd name="T11" fmla="*/ 19 h 120"/>
                    <a:gd name="T12" fmla="*/ 93 w 119"/>
                    <a:gd name="T13" fmla="*/ 11 h 120"/>
                    <a:gd name="T14" fmla="*/ 82 w 119"/>
                    <a:gd name="T15" fmla="*/ 6 h 120"/>
                    <a:gd name="T16" fmla="*/ 72 w 119"/>
                    <a:gd name="T17" fmla="*/ 2 h 120"/>
                    <a:gd name="T18" fmla="*/ 60 w 119"/>
                    <a:gd name="T19" fmla="*/ 0 h 120"/>
                    <a:gd name="T20" fmla="*/ 60 w 119"/>
                    <a:gd name="T21" fmla="*/ 0 h 120"/>
                    <a:gd name="T22" fmla="*/ 47 w 119"/>
                    <a:gd name="T23" fmla="*/ 2 h 120"/>
                    <a:gd name="T24" fmla="*/ 37 w 119"/>
                    <a:gd name="T25" fmla="*/ 6 h 120"/>
                    <a:gd name="T26" fmla="*/ 26 w 119"/>
                    <a:gd name="T27" fmla="*/ 11 h 120"/>
                    <a:gd name="T28" fmla="*/ 17 w 119"/>
                    <a:gd name="T29" fmla="*/ 19 h 120"/>
                    <a:gd name="T30" fmla="*/ 11 w 119"/>
                    <a:gd name="T31" fmla="*/ 28 h 120"/>
                    <a:gd name="T32" fmla="*/ 4 w 119"/>
                    <a:gd name="T33" fmla="*/ 37 h 120"/>
                    <a:gd name="T34" fmla="*/ 2 w 119"/>
                    <a:gd name="T35" fmla="*/ 49 h 120"/>
                    <a:gd name="T36" fmla="*/ 0 w 119"/>
                    <a:gd name="T37" fmla="*/ 60 h 120"/>
                    <a:gd name="T38" fmla="*/ 0 w 119"/>
                    <a:gd name="T39" fmla="*/ 60 h 120"/>
                    <a:gd name="T40" fmla="*/ 2 w 119"/>
                    <a:gd name="T41" fmla="*/ 72 h 120"/>
                    <a:gd name="T42" fmla="*/ 4 w 119"/>
                    <a:gd name="T43" fmla="*/ 84 h 120"/>
                    <a:gd name="T44" fmla="*/ 11 w 119"/>
                    <a:gd name="T45" fmla="*/ 94 h 120"/>
                    <a:gd name="T46" fmla="*/ 17 w 119"/>
                    <a:gd name="T47" fmla="*/ 102 h 120"/>
                    <a:gd name="T48" fmla="*/ 26 w 119"/>
                    <a:gd name="T49" fmla="*/ 110 h 120"/>
                    <a:gd name="T50" fmla="*/ 37 w 119"/>
                    <a:gd name="T51" fmla="*/ 115 h 120"/>
                    <a:gd name="T52" fmla="*/ 47 w 119"/>
                    <a:gd name="T53" fmla="*/ 119 h 120"/>
                    <a:gd name="T54" fmla="*/ 60 w 119"/>
                    <a:gd name="T55" fmla="*/ 120 h 120"/>
                    <a:gd name="T56" fmla="*/ 60 w 119"/>
                    <a:gd name="T57" fmla="*/ 120 h 120"/>
                    <a:gd name="T58" fmla="*/ 72 w 119"/>
                    <a:gd name="T59" fmla="*/ 119 h 120"/>
                    <a:gd name="T60" fmla="*/ 82 w 119"/>
                    <a:gd name="T61" fmla="*/ 115 h 120"/>
                    <a:gd name="T62" fmla="*/ 93 w 119"/>
                    <a:gd name="T63" fmla="*/ 110 h 120"/>
                    <a:gd name="T64" fmla="*/ 102 w 119"/>
                    <a:gd name="T65" fmla="*/ 102 h 120"/>
                    <a:gd name="T66" fmla="*/ 110 w 119"/>
                    <a:gd name="T67" fmla="*/ 94 h 120"/>
                    <a:gd name="T68" fmla="*/ 115 w 119"/>
                    <a:gd name="T69" fmla="*/ 84 h 120"/>
                    <a:gd name="T70" fmla="*/ 117 w 119"/>
                    <a:gd name="T71" fmla="*/ 72 h 120"/>
                    <a:gd name="T72" fmla="*/ 119 w 119"/>
                    <a:gd name="T73" fmla="*/ 60 h 120"/>
                    <a:gd name="T74" fmla="*/ 119 w 119"/>
                    <a:gd name="T75"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20">
                      <a:moveTo>
                        <a:pt x="119" y="60"/>
                      </a:moveTo>
                      <a:lnTo>
                        <a:pt x="119" y="60"/>
                      </a:lnTo>
                      <a:lnTo>
                        <a:pt x="117" y="49"/>
                      </a:lnTo>
                      <a:lnTo>
                        <a:pt x="115" y="37"/>
                      </a:lnTo>
                      <a:lnTo>
                        <a:pt x="110" y="28"/>
                      </a:lnTo>
                      <a:lnTo>
                        <a:pt x="102" y="19"/>
                      </a:lnTo>
                      <a:lnTo>
                        <a:pt x="93" y="11"/>
                      </a:lnTo>
                      <a:lnTo>
                        <a:pt x="82" y="6"/>
                      </a:lnTo>
                      <a:lnTo>
                        <a:pt x="72" y="2"/>
                      </a:lnTo>
                      <a:lnTo>
                        <a:pt x="60" y="0"/>
                      </a:lnTo>
                      <a:lnTo>
                        <a:pt x="60" y="0"/>
                      </a:lnTo>
                      <a:lnTo>
                        <a:pt x="47" y="2"/>
                      </a:lnTo>
                      <a:lnTo>
                        <a:pt x="37" y="6"/>
                      </a:lnTo>
                      <a:lnTo>
                        <a:pt x="26" y="11"/>
                      </a:lnTo>
                      <a:lnTo>
                        <a:pt x="17" y="19"/>
                      </a:lnTo>
                      <a:lnTo>
                        <a:pt x="11" y="28"/>
                      </a:lnTo>
                      <a:lnTo>
                        <a:pt x="4" y="37"/>
                      </a:lnTo>
                      <a:lnTo>
                        <a:pt x="2" y="49"/>
                      </a:lnTo>
                      <a:lnTo>
                        <a:pt x="0" y="60"/>
                      </a:lnTo>
                      <a:lnTo>
                        <a:pt x="0" y="60"/>
                      </a:lnTo>
                      <a:lnTo>
                        <a:pt x="2" y="72"/>
                      </a:lnTo>
                      <a:lnTo>
                        <a:pt x="4" y="84"/>
                      </a:lnTo>
                      <a:lnTo>
                        <a:pt x="11" y="94"/>
                      </a:lnTo>
                      <a:lnTo>
                        <a:pt x="17" y="102"/>
                      </a:lnTo>
                      <a:lnTo>
                        <a:pt x="26" y="110"/>
                      </a:lnTo>
                      <a:lnTo>
                        <a:pt x="37" y="115"/>
                      </a:lnTo>
                      <a:lnTo>
                        <a:pt x="47" y="119"/>
                      </a:lnTo>
                      <a:lnTo>
                        <a:pt x="60" y="120"/>
                      </a:lnTo>
                      <a:lnTo>
                        <a:pt x="60" y="120"/>
                      </a:lnTo>
                      <a:lnTo>
                        <a:pt x="72" y="119"/>
                      </a:lnTo>
                      <a:lnTo>
                        <a:pt x="82" y="115"/>
                      </a:lnTo>
                      <a:lnTo>
                        <a:pt x="93" y="110"/>
                      </a:lnTo>
                      <a:lnTo>
                        <a:pt x="102" y="102"/>
                      </a:lnTo>
                      <a:lnTo>
                        <a:pt x="110" y="94"/>
                      </a:lnTo>
                      <a:lnTo>
                        <a:pt x="115" y="84"/>
                      </a:lnTo>
                      <a:lnTo>
                        <a:pt x="117" y="72"/>
                      </a:lnTo>
                      <a:lnTo>
                        <a:pt x="119" y="60"/>
                      </a:lnTo>
                      <a:lnTo>
                        <a:pt x="119"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6">
                  <a:extLst>
                    <a:ext uri="{FF2B5EF4-FFF2-40B4-BE49-F238E27FC236}">
                      <a16:creationId xmlns:a16="http://schemas.microsoft.com/office/drawing/2014/main" id="{0596D5D1-CF03-884A-964E-C3596730A5D4}"/>
                    </a:ext>
                  </a:extLst>
                </p:cNvPr>
                <p:cNvSpPr>
                  <a:spLocks/>
                </p:cNvSpPr>
                <p:nvPr/>
              </p:nvSpPr>
              <p:spPr bwMode="auto">
                <a:xfrm>
                  <a:off x="4933950" y="1709738"/>
                  <a:ext cx="93663" cy="95250"/>
                </a:xfrm>
                <a:custGeom>
                  <a:avLst/>
                  <a:gdLst>
                    <a:gd name="T0" fmla="*/ 119 w 119"/>
                    <a:gd name="T1" fmla="*/ 60 h 119"/>
                    <a:gd name="T2" fmla="*/ 119 w 119"/>
                    <a:gd name="T3" fmla="*/ 60 h 119"/>
                    <a:gd name="T4" fmla="*/ 117 w 119"/>
                    <a:gd name="T5" fmla="*/ 48 h 119"/>
                    <a:gd name="T6" fmla="*/ 115 w 119"/>
                    <a:gd name="T7" fmla="*/ 36 h 119"/>
                    <a:gd name="T8" fmla="*/ 110 w 119"/>
                    <a:gd name="T9" fmla="*/ 26 h 119"/>
                    <a:gd name="T10" fmla="*/ 102 w 119"/>
                    <a:gd name="T11" fmla="*/ 17 h 119"/>
                    <a:gd name="T12" fmla="*/ 93 w 119"/>
                    <a:gd name="T13" fmla="*/ 10 h 119"/>
                    <a:gd name="T14" fmla="*/ 82 w 119"/>
                    <a:gd name="T15" fmla="*/ 5 h 119"/>
                    <a:gd name="T16" fmla="*/ 72 w 119"/>
                    <a:gd name="T17" fmla="*/ 1 h 119"/>
                    <a:gd name="T18" fmla="*/ 60 w 119"/>
                    <a:gd name="T19" fmla="*/ 0 h 119"/>
                    <a:gd name="T20" fmla="*/ 60 w 119"/>
                    <a:gd name="T21" fmla="*/ 0 h 119"/>
                    <a:gd name="T22" fmla="*/ 47 w 119"/>
                    <a:gd name="T23" fmla="*/ 1 h 119"/>
                    <a:gd name="T24" fmla="*/ 37 w 119"/>
                    <a:gd name="T25" fmla="*/ 5 h 119"/>
                    <a:gd name="T26" fmla="*/ 26 w 119"/>
                    <a:gd name="T27" fmla="*/ 10 h 119"/>
                    <a:gd name="T28" fmla="*/ 17 w 119"/>
                    <a:gd name="T29" fmla="*/ 17 h 119"/>
                    <a:gd name="T30" fmla="*/ 11 w 119"/>
                    <a:gd name="T31" fmla="*/ 26 h 119"/>
                    <a:gd name="T32" fmla="*/ 4 w 119"/>
                    <a:gd name="T33" fmla="*/ 36 h 119"/>
                    <a:gd name="T34" fmla="*/ 2 w 119"/>
                    <a:gd name="T35" fmla="*/ 48 h 119"/>
                    <a:gd name="T36" fmla="*/ 0 w 119"/>
                    <a:gd name="T37" fmla="*/ 60 h 119"/>
                    <a:gd name="T38" fmla="*/ 0 w 119"/>
                    <a:gd name="T39" fmla="*/ 60 h 119"/>
                    <a:gd name="T40" fmla="*/ 2 w 119"/>
                    <a:gd name="T41" fmla="*/ 72 h 119"/>
                    <a:gd name="T42" fmla="*/ 4 w 119"/>
                    <a:gd name="T43" fmla="*/ 83 h 119"/>
                    <a:gd name="T44" fmla="*/ 11 w 119"/>
                    <a:gd name="T45" fmla="*/ 92 h 119"/>
                    <a:gd name="T46" fmla="*/ 17 w 119"/>
                    <a:gd name="T47" fmla="*/ 102 h 119"/>
                    <a:gd name="T48" fmla="*/ 26 w 119"/>
                    <a:gd name="T49" fmla="*/ 109 h 119"/>
                    <a:gd name="T50" fmla="*/ 37 w 119"/>
                    <a:gd name="T51" fmla="*/ 115 h 119"/>
                    <a:gd name="T52" fmla="*/ 47 w 119"/>
                    <a:gd name="T53" fmla="*/ 119 h 119"/>
                    <a:gd name="T54" fmla="*/ 60 w 119"/>
                    <a:gd name="T55" fmla="*/ 119 h 119"/>
                    <a:gd name="T56" fmla="*/ 60 w 119"/>
                    <a:gd name="T57" fmla="*/ 119 h 119"/>
                    <a:gd name="T58" fmla="*/ 72 w 119"/>
                    <a:gd name="T59" fmla="*/ 119 h 119"/>
                    <a:gd name="T60" fmla="*/ 82 w 119"/>
                    <a:gd name="T61" fmla="*/ 115 h 119"/>
                    <a:gd name="T62" fmla="*/ 93 w 119"/>
                    <a:gd name="T63" fmla="*/ 109 h 119"/>
                    <a:gd name="T64" fmla="*/ 102 w 119"/>
                    <a:gd name="T65" fmla="*/ 102 h 119"/>
                    <a:gd name="T66" fmla="*/ 110 w 119"/>
                    <a:gd name="T67" fmla="*/ 92 h 119"/>
                    <a:gd name="T68" fmla="*/ 115 w 119"/>
                    <a:gd name="T69" fmla="*/ 83 h 119"/>
                    <a:gd name="T70" fmla="*/ 117 w 119"/>
                    <a:gd name="T71" fmla="*/ 72 h 119"/>
                    <a:gd name="T72" fmla="*/ 119 w 119"/>
                    <a:gd name="T73" fmla="*/ 60 h 119"/>
                    <a:gd name="T74" fmla="*/ 119 w 119"/>
                    <a:gd name="T75"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19">
                      <a:moveTo>
                        <a:pt x="119" y="60"/>
                      </a:moveTo>
                      <a:lnTo>
                        <a:pt x="119" y="60"/>
                      </a:lnTo>
                      <a:lnTo>
                        <a:pt x="117" y="48"/>
                      </a:lnTo>
                      <a:lnTo>
                        <a:pt x="115" y="36"/>
                      </a:lnTo>
                      <a:lnTo>
                        <a:pt x="110" y="26"/>
                      </a:lnTo>
                      <a:lnTo>
                        <a:pt x="102" y="17"/>
                      </a:lnTo>
                      <a:lnTo>
                        <a:pt x="93" y="10"/>
                      </a:lnTo>
                      <a:lnTo>
                        <a:pt x="82" y="5"/>
                      </a:lnTo>
                      <a:lnTo>
                        <a:pt x="72" y="1"/>
                      </a:lnTo>
                      <a:lnTo>
                        <a:pt x="60" y="0"/>
                      </a:lnTo>
                      <a:lnTo>
                        <a:pt x="60" y="0"/>
                      </a:lnTo>
                      <a:lnTo>
                        <a:pt x="47" y="1"/>
                      </a:lnTo>
                      <a:lnTo>
                        <a:pt x="37" y="5"/>
                      </a:lnTo>
                      <a:lnTo>
                        <a:pt x="26" y="10"/>
                      </a:lnTo>
                      <a:lnTo>
                        <a:pt x="17" y="17"/>
                      </a:lnTo>
                      <a:lnTo>
                        <a:pt x="11" y="26"/>
                      </a:lnTo>
                      <a:lnTo>
                        <a:pt x="4" y="36"/>
                      </a:lnTo>
                      <a:lnTo>
                        <a:pt x="2" y="48"/>
                      </a:lnTo>
                      <a:lnTo>
                        <a:pt x="0" y="60"/>
                      </a:lnTo>
                      <a:lnTo>
                        <a:pt x="0" y="60"/>
                      </a:lnTo>
                      <a:lnTo>
                        <a:pt x="2" y="72"/>
                      </a:lnTo>
                      <a:lnTo>
                        <a:pt x="4" y="83"/>
                      </a:lnTo>
                      <a:lnTo>
                        <a:pt x="11" y="92"/>
                      </a:lnTo>
                      <a:lnTo>
                        <a:pt x="17" y="102"/>
                      </a:lnTo>
                      <a:lnTo>
                        <a:pt x="26" y="109"/>
                      </a:lnTo>
                      <a:lnTo>
                        <a:pt x="37" y="115"/>
                      </a:lnTo>
                      <a:lnTo>
                        <a:pt x="47" y="119"/>
                      </a:lnTo>
                      <a:lnTo>
                        <a:pt x="60" y="119"/>
                      </a:lnTo>
                      <a:lnTo>
                        <a:pt x="60" y="119"/>
                      </a:lnTo>
                      <a:lnTo>
                        <a:pt x="72" y="119"/>
                      </a:lnTo>
                      <a:lnTo>
                        <a:pt x="82" y="115"/>
                      </a:lnTo>
                      <a:lnTo>
                        <a:pt x="93" y="109"/>
                      </a:lnTo>
                      <a:lnTo>
                        <a:pt x="102" y="102"/>
                      </a:lnTo>
                      <a:lnTo>
                        <a:pt x="110" y="92"/>
                      </a:lnTo>
                      <a:lnTo>
                        <a:pt x="115" y="83"/>
                      </a:lnTo>
                      <a:lnTo>
                        <a:pt x="117" y="72"/>
                      </a:lnTo>
                      <a:lnTo>
                        <a:pt x="119" y="60"/>
                      </a:lnTo>
                      <a:lnTo>
                        <a:pt x="119"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7">
                  <a:extLst>
                    <a:ext uri="{FF2B5EF4-FFF2-40B4-BE49-F238E27FC236}">
                      <a16:creationId xmlns:a16="http://schemas.microsoft.com/office/drawing/2014/main" id="{8AD17A1E-3A14-0742-966C-609679DE9562}"/>
                    </a:ext>
                  </a:extLst>
                </p:cNvPr>
                <p:cNvSpPr>
                  <a:spLocks/>
                </p:cNvSpPr>
                <p:nvPr/>
              </p:nvSpPr>
              <p:spPr bwMode="auto">
                <a:xfrm>
                  <a:off x="4806950" y="1212850"/>
                  <a:ext cx="95250" cy="93662"/>
                </a:xfrm>
                <a:custGeom>
                  <a:avLst/>
                  <a:gdLst>
                    <a:gd name="T0" fmla="*/ 120 w 120"/>
                    <a:gd name="T1" fmla="*/ 59 h 119"/>
                    <a:gd name="T2" fmla="*/ 120 w 120"/>
                    <a:gd name="T3" fmla="*/ 59 h 119"/>
                    <a:gd name="T4" fmla="*/ 119 w 120"/>
                    <a:gd name="T5" fmla="*/ 47 h 119"/>
                    <a:gd name="T6" fmla="*/ 115 w 120"/>
                    <a:gd name="T7" fmla="*/ 37 h 119"/>
                    <a:gd name="T8" fmla="*/ 110 w 120"/>
                    <a:gd name="T9" fmla="*/ 26 h 119"/>
                    <a:gd name="T10" fmla="*/ 102 w 120"/>
                    <a:gd name="T11" fmla="*/ 17 h 119"/>
                    <a:gd name="T12" fmla="*/ 94 w 120"/>
                    <a:gd name="T13" fmla="*/ 9 h 119"/>
                    <a:gd name="T14" fmla="*/ 83 w 120"/>
                    <a:gd name="T15" fmla="*/ 4 h 119"/>
                    <a:gd name="T16" fmla="*/ 72 w 120"/>
                    <a:gd name="T17" fmla="*/ 1 h 119"/>
                    <a:gd name="T18" fmla="*/ 60 w 120"/>
                    <a:gd name="T19" fmla="*/ 0 h 119"/>
                    <a:gd name="T20" fmla="*/ 60 w 120"/>
                    <a:gd name="T21" fmla="*/ 0 h 119"/>
                    <a:gd name="T22" fmla="*/ 48 w 120"/>
                    <a:gd name="T23" fmla="*/ 1 h 119"/>
                    <a:gd name="T24" fmla="*/ 37 w 120"/>
                    <a:gd name="T25" fmla="*/ 4 h 119"/>
                    <a:gd name="T26" fmla="*/ 26 w 120"/>
                    <a:gd name="T27" fmla="*/ 9 h 119"/>
                    <a:gd name="T28" fmla="*/ 18 w 120"/>
                    <a:gd name="T29" fmla="*/ 17 h 119"/>
                    <a:gd name="T30" fmla="*/ 11 w 120"/>
                    <a:gd name="T31" fmla="*/ 26 h 119"/>
                    <a:gd name="T32" fmla="*/ 5 w 120"/>
                    <a:gd name="T33" fmla="*/ 37 h 119"/>
                    <a:gd name="T34" fmla="*/ 1 w 120"/>
                    <a:gd name="T35" fmla="*/ 47 h 119"/>
                    <a:gd name="T36" fmla="*/ 0 w 120"/>
                    <a:gd name="T37" fmla="*/ 59 h 119"/>
                    <a:gd name="T38" fmla="*/ 0 w 120"/>
                    <a:gd name="T39" fmla="*/ 59 h 119"/>
                    <a:gd name="T40" fmla="*/ 1 w 120"/>
                    <a:gd name="T41" fmla="*/ 72 h 119"/>
                    <a:gd name="T42" fmla="*/ 5 w 120"/>
                    <a:gd name="T43" fmla="*/ 82 h 119"/>
                    <a:gd name="T44" fmla="*/ 11 w 120"/>
                    <a:gd name="T45" fmla="*/ 93 h 119"/>
                    <a:gd name="T46" fmla="*/ 18 w 120"/>
                    <a:gd name="T47" fmla="*/ 102 h 119"/>
                    <a:gd name="T48" fmla="*/ 26 w 120"/>
                    <a:gd name="T49" fmla="*/ 108 h 119"/>
                    <a:gd name="T50" fmla="*/ 37 w 120"/>
                    <a:gd name="T51" fmla="*/ 115 h 119"/>
                    <a:gd name="T52" fmla="*/ 48 w 120"/>
                    <a:gd name="T53" fmla="*/ 117 h 119"/>
                    <a:gd name="T54" fmla="*/ 60 w 120"/>
                    <a:gd name="T55" fmla="*/ 119 h 119"/>
                    <a:gd name="T56" fmla="*/ 60 w 120"/>
                    <a:gd name="T57" fmla="*/ 119 h 119"/>
                    <a:gd name="T58" fmla="*/ 72 w 120"/>
                    <a:gd name="T59" fmla="*/ 117 h 119"/>
                    <a:gd name="T60" fmla="*/ 83 w 120"/>
                    <a:gd name="T61" fmla="*/ 115 h 119"/>
                    <a:gd name="T62" fmla="*/ 94 w 120"/>
                    <a:gd name="T63" fmla="*/ 108 h 119"/>
                    <a:gd name="T64" fmla="*/ 102 w 120"/>
                    <a:gd name="T65" fmla="*/ 102 h 119"/>
                    <a:gd name="T66" fmla="*/ 110 w 120"/>
                    <a:gd name="T67" fmla="*/ 93 h 119"/>
                    <a:gd name="T68" fmla="*/ 115 w 120"/>
                    <a:gd name="T69" fmla="*/ 82 h 119"/>
                    <a:gd name="T70" fmla="*/ 119 w 120"/>
                    <a:gd name="T71" fmla="*/ 72 h 119"/>
                    <a:gd name="T72" fmla="*/ 120 w 120"/>
                    <a:gd name="T73" fmla="*/ 59 h 119"/>
                    <a:gd name="T74" fmla="*/ 120 w 120"/>
                    <a:gd name="T75"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19">
                      <a:moveTo>
                        <a:pt x="120" y="59"/>
                      </a:moveTo>
                      <a:lnTo>
                        <a:pt x="120" y="59"/>
                      </a:lnTo>
                      <a:lnTo>
                        <a:pt x="119" y="47"/>
                      </a:lnTo>
                      <a:lnTo>
                        <a:pt x="115" y="37"/>
                      </a:lnTo>
                      <a:lnTo>
                        <a:pt x="110" y="26"/>
                      </a:lnTo>
                      <a:lnTo>
                        <a:pt x="102" y="17"/>
                      </a:lnTo>
                      <a:lnTo>
                        <a:pt x="94" y="9"/>
                      </a:lnTo>
                      <a:lnTo>
                        <a:pt x="83" y="4"/>
                      </a:lnTo>
                      <a:lnTo>
                        <a:pt x="72" y="1"/>
                      </a:lnTo>
                      <a:lnTo>
                        <a:pt x="60" y="0"/>
                      </a:lnTo>
                      <a:lnTo>
                        <a:pt x="60" y="0"/>
                      </a:lnTo>
                      <a:lnTo>
                        <a:pt x="48" y="1"/>
                      </a:lnTo>
                      <a:lnTo>
                        <a:pt x="37" y="4"/>
                      </a:lnTo>
                      <a:lnTo>
                        <a:pt x="26" y="9"/>
                      </a:lnTo>
                      <a:lnTo>
                        <a:pt x="18" y="17"/>
                      </a:lnTo>
                      <a:lnTo>
                        <a:pt x="11" y="26"/>
                      </a:lnTo>
                      <a:lnTo>
                        <a:pt x="5" y="37"/>
                      </a:lnTo>
                      <a:lnTo>
                        <a:pt x="1" y="47"/>
                      </a:lnTo>
                      <a:lnTo>
                        <a:pt x="0" y="59"/>
                      </a:lnTo>
                      <a:lnTo>
                        <a:pt x="0" y="59"/>
                      </a:lnTo>
                      <a:lnTo>
                        <a:pt x="1" y="72"/>
                      </a:lnTo>
                      <a:lnTo>
                        <a:pt x="5" y="82"/>
                      </a:lnTo>
                      <a:lnTo>
                        <a:pt x="11" y="93"/>
                      </a:lnTo>
                      <a:lnTo>
                        <a:pt x="18" y="102"/>
                      </a:lnTo>
                      <a:lnTo>
                        <a:pt x="26" y="108"/>
                      </a:lnTo>
                      <a:lnTo>
                        <a:pt x="37" y="115"/>
                      </a:lnTo>
                      <a:lnTo>
                        <a:pt x="48" y="117"/>
                      </a:lnTo>
                      <a:lnTo>
                        <a:pt x="60" y="119"/>
                      </a:lnTo>
                      <a:lnTo>
                        <a:pt x="60" y="119"/>
                      </a:lnTo>
                      <a:lnTo>
                        <a:pt x="72" y="117"/>
                      </a:lnTo>
                      <a:lnTo>
                        <a:pt x="83" y="115"/>
                      </a:lnTo>
                      <a:lnTo>
                        <a:pt x="94" y="108"/>
                      </a:lnTo>
                      <a:lnTo>
                        <a:pt x="102" y="102"/>
                      </a:lnTo>
                      <a:lnTo>
                        <a:pt x="110" y="93"/>
                      </a:lnTo>
                      <a:lnTo>
                        <a:pt x="115" y="82"/>
                      </a:lnTo>
                      <a:lnTo>
                        <a:pt x="119" y="72"/>
                      </a:lnTo>
                      <a:lnTo>
                        <a:pt x="120" y="59"/>
                      </a:lnTo>
                      <a:lnTo>
                        <a:pt x="120" y="59"/>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8">
                  <a:extLst>
                    <a:ext uri="{FF2B5EF4-FFF2-40B4-BE49-F238E27FC236}">
                      <a16:creationId xmlns:a16="http://schemas.microsoft.com/office/drawing/2014/main" id="{67529A76-4EB3-B044-B398-A6137FD6AB36}"/>
                    </a:ext>
                  </a:extLst>
                </p:cNvPr>
                <p:cNvSpPr>
                  <a:spLocks/>
                </p:cNvSpPr>
                <p:nvPr/>
              </p:nvSpPr>
              <p:spPr bwMode="auto">
                <a:xfrm>
                  <a:off x="4808538" y="1709738"/>
                  <a:ext cx="95250" cy="95250"/>
                </a:xfrm>
                <a:custGeom>
                  <a:avLst/>
                  <a:gdLst>
                    <a:gd name="T0" fmla="*/ 120 w 120"/>
                    <a:gd name="T1" fmla="*/ 60 h 119"/>
                    <a:gd name="T2" fmla="*/ 120 w 120"/>
                    <a:gd name="T3" fmla="*/ 60 h 119"/>
                    <a:gd name="T4" fmla="*/ 119 w 120"/>
                    <a:gd name="T5" fmla="*/ 48 h 119"/>
                    <a:gd name="T6" fmla="*/ 115 w 120"/>
                    <a:gd name="T7" fmla="*/ 36 h 119"/>
                    <a:gd name="T8" fmla="*/ 110 w 120"/>
                    <a:gd name="T9" fmla="*/ 26 h 119"/>
                    <a:gd name="T10" fmla="*/ 102 w 120"/>
                    <a:gd name="T11" fmla="*/ 17 h 119"/>
                    <a:gd name="T12" fmla="*/ 94 w 120"/>
                    <a:gd name="T13" fmla="*/ 10 h 119"/>
                    <a:gd name="T14" fmla="*/ 84 w 120"/>
                    <a:gd name="T15" fmla="*/ 5 h 119"/>
                    <a:gd name="T16" fmla="*/ 72 w 120"/>
                    <a:gd name="T17" fmla="*/ 1 h 119"/>
                    <a:gd name="T18" fmla="*/ 60 w 120"/>
                    <a:gd name="T19" fmla="*/ 0 h 119"/>
                    <a:gd name="T20" fmla="*/ 60 w 120"/>
                    <a:gd name="T21" fmla="*/ 0 h 119"/>
                    <a:gd name="T22" fmla="*/ 49 w 120"/>
                    <a:gd name="T23" fmla="*/ 1 h 119"/>
                    <a:gd name="T24" fmla="*/ 37 w 120"/>
                    <a:gd name="T25" fmla="*/ 5 h 119"/>
                    <a:gd name="T26" fmla="*/ 27 w 120"/>
                    <a:gd name="T27" fmla="*/ 10 h 119"/>
                    <a:gd name="T28" fmla="*/ 19 w 120"/>
                    <a:gd name="T29" fmla="*/ 17 h 119"/>
                    <a:gd name="T30" fmla="*/ 11 w 120"/>
                    <a:gd name="T31" fmla="*/ 26 h 119"/>
                    <a:gd name="T32" fmla="*/ 6 w 120"/>
                    <a:gd name="T33" fmla="*/ 36 h 119"/>
                    <a:gd name="T34" fmla="*/ 2 w 120"/>
                    <a:gd name="T35" fmla="*/ 48 h 119"/>
                    <a:gd name="T36" fmla="*/ 0 w 120"/>
                    <a:gd name="T37" fmla="*/ 60 h 119"/>
                    <a:gd name="T38" fmla="*/ 0 w 120"/>
                    <a:gd name="T39" fmla="*/ 60 h 119"/>
                    <a:gd name="T40" fmla="*/ 2 w 120"/>
                    <a:gd name="T41" fmla="*/ 72 h 119"/>
                    <a:gd name="T42" fmla="*/ 6 w 120"/>
                    <a:gd name="T43" fmla="*/ 83 h 119"/>
                    <a:gd name="T44" fmla="*/ 11 w 120"/>
                    <a:gd name="T45" fmla="*/ 92 h 119"/>
                    <a:gd name="T46" fmla="*/ 19 w 120"/>
                    <a:gd name="T47" fmla="*/ 102 h 119"/>
                    <a:gd name="T48" fmla="*/ 27 w 120"/>
                    <a:gd name="T49" fmla="*/ 109 h 119"/>
                    <a:gd name="T50" fmla="*/ 37 w 120"/>
                    <a:gd name="T51" fmla="*/ 115 h 119"/>
                    <a:gd name="T52" fmla="*/ 49 w 120"/>
                    <a:gd name="T53" fmla="*/ 119 h 119"/>
                    <a:gd name="T54" fmla="*/ 60 w 120"/>
                    <a:gd name="T55" fmla="*/ 119 h 119"/>
                    <a:gd name="T56" fmla="*/ 60 w 120"/>
                    <a:gd name="T57" fmla="*/ 119 h 119"/>
                    <a:gd name="T58" fmla="*/ 72 w 120"/>
                    <a:gd name="T59" fmla="*/ 119 h 119"/>
                    <a:gd name="T60" fmla="*/ 84 w 120"/>
                    <a:gd name="T61" fmla="*/ 115 h 119"/>
                    <a:gd name="T62" fmla="*/ 94 w 120"/>
                    <a:gd name="T63" fmla="*/ 109 h 119"/>
                    <a:gd name="T64" fmla="*/ 102 w 120"/>
                    <a:gd name="T65" fmla="*/ 102 h 119"/>
                    <a:gd name="T66" fmla="*/ 110 w 120"/>
                    <a:gd name="T67" fmla="*/ 92 h 119"/>
                    <a:gd name="T68" fmla="*/ 115 w 120"/>
                    <a:gd name="T69" fmla="*/ 83 h 119"/>
                    <a:gd name="T70" fmla="*/ 119 w 120"/>
                    <a:gd name="T71" fmla="*/ 72 h 119"/>
                    <a:gd name="T72" fmla="*/ 120 w 120"/>
                    <a:gd name="T73" fmla="*/ 60 h 119"/>
                    <a:gd name="T74" fmla="*/ 120 w 120"/>
                    <a:gd name="T75"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19">
                      <a:moveTo>
                        <a:pt x="120" y="60"/>
                      </a:moveTo>
                      <a:lnTo>
                        <a:pt x="120" y="60"/>
                      </a:lnTo>
                      <a:lnTo>
                        <a:pt x="119" y="48"/>
                      </a:lnTo>
                      <a:lnTo>
                        <a:pt x="115" y="36"/>
                      </a:lnTo>
                      <a:lnTo>
                        <a:pt x="110" y="26"/>
                      </a:lnTo>
                      <a:lnTo>
                        <a:pt x="102" y="17"/>
                      </a:lnTo>
                      <a:lnTo>
                        <a:pt x="94" y="10"/>
                      </a:lnTo>
                      <a:lnTo>
                        <a:pt x="84" y="5"/>
                      </a:lnTo>
                      <a:lnTo>
                        <a:pt x="72" y="1"/>
                      </a:lnTo>
                      <a:lnTo>
                        <a:pt x="60" y="0"/>
                      </a:lnTo>
                      <a:lnTo>
                        <a:pt x="60" y="0"/>
                      </a:lnTo>
                      <a:lnTo>
                        <a:pt x="49" y="1"/>
                      </a:lnTo>
                      <a:lnTo>
                        <a:pt x="37" y="5"/>
                      </a:lnTo>
                      <a:lnTo>
                        <a:pt x="27" y="10"/>
                      </a:lnTo>
                      <a:lnTo>
                        <a:pt x="19" y="17"/>
                      </a:lnTo>
                      <a:lnTo>
                        <a:pt x="11" y="26"/>
                      </a:lnTo>
                      <a:lnTo>
                        <a:pt x="6" y="36"/>
                      </a:lnTo>
                      <a:lnTo>
                        <a:pt x="2" y="48"/>
                      </a:lnTo>
                      <a:lnTo>
                        <a:pt x="0" y="60"/>
                      </a:lnTo>
                      <a:lnTo>
                        <a:pt x="0" y="60"/>
                      </a:lnTo>
                      <a:lnTo>
                        <a:pt x="2" y="72"/>
                      </a:lnTo>
                      <a:lnTo>
                        <a:pt x="6" y="83"/>
                      </a:lnTo>
                      <a:lnTo>
                        <a:pt x="11" y="92"/>
                      </a:lnTo>
                      <a:lnTo>
                        <a:pt x="19" y="102"/>
                      </a:lnTo>
                      <a:lnTo>
                        <a:pt x="27" y="109"/>
                      </a:lnTo>
                      <a:lnTo>
                        <a:pt x="37" y="115"/>
                      </a:lnTo>
                      <a:lnTo>
                        <a:pt x="49" y="119"/>
                      </a:lnTo>
                      <a:lnTo>
                        <a:pt x="60" y="119"/>
                      </a:lnTo>
                      <a:lnTo>
                        <a:pt x="60" y="119"/>
                      </a:lnTo>
                      <a:lnTo>
                        <a:pt x="72" y="119"/>
                      </a:lnTo>
                      <a:lnTo>
                        <a:pt x="84" y="115"/>
                      </a:lnTo>
                      <a:lnTo>
                        <a:pt x="94" y="109"/>
                      </a:lnTo>
                      <a:lnTo>
                        <a:pt x="102" y="102"/>
                      </a:lnTo>
                      <a:lnTo>
                        <a:pt x="110" y="92"/>
                      </a:lnTo>
                      <a:lnTo>
                        <a:pt x="115" y="83"/>
                      </a:lnTo>
                      <a:lnTo>
                        <a:pt x="119" y="72"/>
                      </a:lnTo>
                      <a:lnTo>
                        <a:pt x="120" y="60"/>
                      </a:lnTo>
                      <a:lnTo>
                        <a:pt x="120" y="60"/>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a:extLst>
                    <a:ext uri="{FF2B5EF4-FFF2-40B4-BE49-F238E27FC236}">
                      <a16:creationId xmlns:a16="http://schemas.microsoft.com/office/drawing/2014/main" id="{020B9C09-09A0-5246-B07F-44BD574493CB}"/>
                    </a:ext>
                  </a:extLst>
                </p:cNvPr>
                <p:cNvSpPr>
                  <a:spLocks/>
                </p:cNvSpPr>
                <p:nvPr/>
              </p:nvSpPr>
              <p:spPr bwMode="auto">
                <a:xfrm>
                  <a:off x="5057775" y="1211263"/>
                  <a:ext cx="95250" cy="93662"/>
                </a:xfrm>
                <a:custGeom>
                  <a:avLst/>
                  <a:gdLst>
                    <a:gd name="T0" fmla="*/ 119 w 119"/>
                    <a:gd name="T1" fmla="*/ 58 h 118"/>
                    <a:gd name="T2" fmla="*/ 119 w 119"/>
                    <a:gd name="T3" fmla="*/ 58 h 118"/>
                    <a:gd name="T4" fmla="*/ 118 w 119"/>
                    <a:gd name="T5" fmla="*/ 47 h 118"/>
                    <a:gd name="T6" fmla="*/ 114 w 119"/>
                    <a:gd name="T7" fmla="*/ 36 h 118"/>
                    <a:gd name="T8" fmla="*/ 109 w 119"/>
                    <a:gd name="T9" fmla="*/ 26 h 118"/>
                    <a:gd name="T10" fmla="*/ 102 w 119"/>
                    <a:gd name="T11" fmla="*/ 17 h 118"/>
                    <a:gd name="T12" fmla="*/ 93 w 119"/>
                    <a:gd name="T13" fmla="*/ 9 h 118"/>
                    <a:gd name="T14" fmla="*/ 83 w 119"/>
                    <a:gd name="T15" fmla="*/ 4 h 118"/>
                    <a:gd name="T16" fmla="*/ 71 w 119"/>
                    <a:gd name="T17" fmla="*/ 1 h 118"/>
                    <a:gd name="T18" fmla="*/ 59 w 119"/>
                    <a:gd name="T19" fmla="*/ 0 h 118"/>
                    <a:gd name="T20" fmla="*/ 59 w 119"/>
                    <a:gd name="T21" fmla="*/ 0 h 118"/>
                    <a:gd name="T22" fmla="*/ 48 w 119"/>
                    <a:gd name="T23" fmla="*/ 1 h 118"/>
                    <a:gd name="T24" fmla="*/ 36 w 119"/>
                    <a:gd name="T25" fmla="*/ 4 h 118"/>
                    <a:gd name="T26" fmla="*/ 27 w 119"/>
                    <a:gd name="T27" fmla="*/ 9 h 118"/>
                    <a:gd name="T28" fmla="*/ 18 w 119"/>
                    <a:gd name="T29" fmla="*/ 17 h 118"/>
                    <a:gd name="T30" fmla="*/ 10 w 119"/>
                    <a:gd name="T31" fmla="*/ 26 h 118"/>
                    <a:gd name="T32" fmla="*/ 5 w 119"/>
                    <a:gd name="T33" fmla="*/ 36 h 118"/>
                    <a:gd name="T34" fmla="*/ 1 w 119"/>
                    <a:gd name="T35" fmla="*/ 47 h 118"/>
                    <a:gd name="T36" fmla="*/ 0 w 119"/>
                    <a:gd name="T37" fmla="*/ 58 h 118"/>
                    <a:gd name="T38" fmla="*/ 0 w 119"/>
                    <a:gd name="T39" fmla="*/ 58 h 118"/>
                    <a:gd name="T40" fmla="*/ 1 w 119"/>
                    <a:gd name="T41" fmla="*/ 72 h 118"/>
                    <a:gd name="T42" fmla="*/ 5 w 119"/>
                    <a:gd name="T43" fmla="*/ 82 h 118"/>
                    <a:gd name="T44" fmla="*/ 10 w 119"/>
                    <a:gd name="T45" fmla="*/ 92 h 118"/>
                    <a:gd name="T46" fmla="*/ 18 w 119"/>
                    <a:gd name="T47" fmla="*/ 101 h 118"/>
                    <a:gd name="T48" fmla="*/ 27 w 119"/>
                    <a:gd name="T49" fmla="*/ 108 h 118"/>
                    <a:gd name="T50" fmla="*/ 36 w 119"/>
                    <a:gd name="T51" fmla="*/ 113 h 118"/>
                    <a:gd name="T52" fmla="*/ 48 w 119"/>
                    <a:gd name="T53" fmla="*/ 117 h 118"/>
                    <a:gd name="T54" fmla="*/ 59 w 119"/>
                    <a:gd name="T55" fmla="*/ 118 h 118"/>
                    <a:gd name="T56" fmla="*/ 59 w 119"/>
                    <a:gd name="T57" fmla="*/ 118 h 118"/>
                    <a:gd name="T58" fmla="*/ 71 w 119"/>
                    <a:gd name="T59" fmla="*/ 117 h 118"/>
                    <a:gd name="T60" fmla="*/ 83 w 119"/>
                    <a:gd name="T61" fmla="*/ 113 h 118"/>
                    <a:gd name="T62" fmla="*/ 93 w 119"/>
                    <a:gd name="T63" fmla="*/ 108 h 118"/>
                    <a:gd name="T64" fmla="*/ 102 w 119"/>
                    <a:gd name="T65" fmla="*/ 101 h 118"/>
                    <a:gd name="T66" fmla="*/ 109 w 119"/>
                    <a:gd name="T67" fmla="*/ 92 h 118"/>
                    <a:gd name="T68" fmla="*/ 114 w 119"/>
                    <a:gd name="T69" fmla="*/ 82 h 118"/>
                    <a:gd name="T70" fmla="*/ 118 w 119"/>
                    <a:gd name="T71" fmla="*/ 72 h 118"/>
                    <a:gd name="T72" fmla="*/ 119 w 119"/>
                    <a:gd name="T73" fmla="*/ 58 h 118"/>
                    <a:gd name="T74" fmla="*/ 119 w 119"/>
                    <a:gd name="T75" fmla="*/ 5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18">
                      <a:moveTo>
                        <a:pt x="119" y="58"/>
                      </a:moveTo>
                      <a:lnTo>
                        <a:pt x="119" y="58"/>
                      </a:lnTo>
                      <a:lnTo>
                        <a:pt x="118" y="47"/>
                      </a:lnTo>
                      <a:lnTo>
                        <a:pt x="114" y="36"/>
                      </a:lnTo>
                      <a:lnTo>
                        <a:pt x="109" y="26"/>
                      </a:lnTo>
                      <a:lnTo>
                        <a:pt x="102" y="17"/>
                      </a:lnTo>
                      <a:lnTo>
                        <a:pt x="93" y="9"/>
                      </a:lnTo>
                      <a:lnTo>
                        <a:pt x="83" y="4"/>
                      </a:lnTo>
                      <a:lnTo>
                        <a:pt x="71" y="1"/>
                      </a:lnTo>
                      <a:lnTo>
                        <a:pt x="59" y="0"/>
                      </a:lnTo>
                      <a:lnTo>
                        <a:pt x="59" y="0"/>
                      </a:lnTo>
                      <a:lnTo>
                        <a:pt x="48" y="1"/>
                      </a:lnTo>
                      <a:lnTo>
                        <a:pt x="36" y="4"/>
                      </a:lnTo>
                      <a:lnTo>
                        <a:pt x="27" y="9"/>
                      </a:lnTo>
                      <a:lnTo>
                        <a:pt x="18" y="17"/>
                      </a:lnTo>
                      <a:lnTo>
                        <a:pt x="10" y="26"/>
                      </a:lnTo>
                      <a:lnTo>
                        <a:pt x="5" y="36"/>
                      </a:lnTo>
                      <a:lnTo>
                        <a:pt x="1" y="47"/>
                      </a:lnTo>
                      <a:lnTo>
                        <a:pt x="0" y="58"/>
                      </a:lnTo>
                      <a:lnTo>
                        <a:pt x="0" y="58"/>
                      </a:lnTo>
                      <a:lnTo>
                        <a:pt x="1" y="72"/>
                      </a:lnTo>
                      <a:lnTo>
                        <a:pt x="5" y="82"/>
                      </a:lnTo>
                      <a:lnTo>
                        <a:pt x="10" y="92"/>
                      </a:lnTo>
                      <a:lnTo>
                        <a:pt x="18" y="101"/>
                      </a:lnTo>
                      <a:lnTo>
                        <a:pt x="27" y="108"/>
                      </a:lnTo>
                      <a:lnTo>
                        <a:pt x="36" y="113"/>
                      </a:lnTo>
                      <a:lnTo>
                        <a:pt x="48" y="117"/>
                      </a:lnTo>
                      <a:lnTo>
                        <a:pt x="59" y="118"/>
                      </a:lnTo>
                      <a:lnTo>
                        <a:pt x="59" y="118"/>
                      </a:lnTo>
                      <a:lnTo>
                        <a:pt x="71" y="117"/>
                      </a:lnTo>
                      <a:lnTo>
                        <a:pt x="83" y="113"/>
                      </a:lnTo>
                      <a:lnTo>
                        <a:pt x="93" y="108"/>
                      </a:lnTo>
                      <a:lnTo>
                        <a:pt x="102" y="101"/>
                      </a:lnTo>
                      <a:lnTo>
                        <a:pt x="109" y="92"/>
                      </a:lnTo>
                      <a:lnTo>
                        <a:pt x="114" y="82"/>
                      </a:lnTo>
                      <a:lnTo>
                        <a:pt x="118" y="72"/>
                      </a:lnTo>
                      <a:lnTo>
                        <a:pt x="119" y="58"/>
                      </a:lnTo>
                      <a:lnTo>
                        <a:pt x="119" y="58"/>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0">
                  <a:extLst>
                    <a:ext uri="{FF2B5EF4-FFF2-40B4-BE49-F238E27FC236}">
                      <a16:creationId xmlns:a16="http://schemas.microsoft.com/office/drawing/2014/main" id="{9BA1905C-E4DC-3748-B3A1-E1588313FFEC}"/>
                    </a:ext>
                  </a:extLst>
                </p:cNvPr>
                <p:cNvSpPr>
                  <a:spLocks/>
                </p:cNvSpPr>
                <p:nvPr/>
              </p:nvSpPr>
              <p:spPr bwMode="auto">
                <a:xfrm>
                  <a:off x="5057775" y="1333500"/>
                  <a:ext cx="95250" cy="95250"/>
                </a:xfrm>
                <a:custGeom>
                  <a:avLst/>
                  <a:gdLst>
                    <a:gd name="T0" fmla="*/ 119 w 119"/>
                    <a:gd name="T1" fmla="*/ 60 h 120"/>
                    <a:gd name="T2" fmla="*/ 119 w 119"/>
                    <a:gd name="T3" fmla="*/ 60 h 120"/>
                    <a:gd name="T4" fmla="*/ 118 w 119"/>
                    <a:gd name="T5" fmla="*/ 48 h 120"/>
                    <a:gd name="T6" fmla="*/ 114 w 119"/>
                    <a:gd name="T7" fmla="*/ 36 h 120"/>
                    <a:gd name="T8" fmla="*/ 109 w 119"/>
                    <a:gd name="T9" fmla="*/ 26 h 120"/>
                    <a:gd name="T10" fmla="*/ 102 w 119"/>
                    <a:gd name="T11" fmla="*/ 18 h 120"/>
                    <a:gd name="T12" fmla="*/ 93 w 119"/>
                    <a:gd name="T13" fmla="*/ 10 h 120"/>
                    <a:gd name="T14" fmla="*/ 83 w 119"/>
                    <a:gd name="T15" fmla="*/ 5 h 120"/>
                    <a:gd name="T16" fmla="*/ 71 w 119"/>
                    <a:gd name="T17" fmla="*/ 1 h 120"/>
                    <a:gd name="T18" fmla="*/ 59 w 119"/>
                    <a:gd name="T19" fmla="*/ 0 h 120"/>
                    <a:gd name="T20" fmla="*/ 59 w 119"/>
                    <a:gd name="T21" fmla="*/ 0 h 120"/>
                    <a:gd name="T22" fmla="*/ 48 w 119"/>
                    <a:gd name="T23" fmla="*/ 1 h 120"/>
                    <a:gd name="T24" fmla="*/ 36 w 119"/>
                    <a:gd name="T25" fmla="*/ 5 h 120"/>
                    <a:gd name="T26" fmla="*/ 27 w 119"/>
                    <a:gd name="T27" fmla="*/ 10 h 120"/>
                    <a:gd name="T28" fmla="*/ 18 w 119"/>
                    <a:gd name="T29" fmla="*/ 18 h 120"/>
                    <a:gd name="T30" fmla="*/ 10 w 119"/>
                    <a:gd name="T31" fmla="*/ 26 h 120"/>
                    <a:gd name="T32" fmla="*/ 5 w 119"/>
                    <a:gd name="T33" fmla="*/ 36 h 120"/>
                    <a:gd name="T34" fmla="*/ 1 w 119"/>
                    <a:gd name="T35" fmla="*/ 48 h 120"/>
                    <a:gd name="T36" fmla="*/ 0 w 119"/>
                    <a:gd name="T37" fmla="*/ 60 h 120"/>
                    <a:gd name="T38" fmla="*/ 0 w 119"/>
                    <a:gd name="T39" fmla="*/ 60 h 120"/>
                    <a:gd name="T40" fmla="*/ 1 w 119"/>
                    <a:gd name="T41" fmla="*/ 72 h 120"/>
                    <a:gd name="T42" fmla="*/ 5 w 119"/>
                    <a:gd name="T43" fmla="*/ 83 h 120"/>
                    <a:gd name="T44" fmla="*/ 10 w 119"/>
                    <a:gd name="T45" fmla="*/ 92 h 120"/>
                    <a:gd name="T46" fmla="*/ 18 w 119"/>
                    <a:gd name="T47" fmla="*/ 101 h 120"/>
                    <a:gd name="T48" fmla="*/ 27 w 119"/>
                    <a:gd name="T49" fmla="*/ 109 h 120"/>
                    <a:gd name="T50" fmla="*/ 36 w 119"/>
                    <a:gd name="T51" fmla="*/ 114 h 120"/>
                    <a:gd name="T52" fmla="*/ 48 w 119"/>
                    <a:gd name="T53" fmla="*/ 118 h 120"/>
                    <a:gd name="T54" fmla="*/ 59 w 119"/>
                    <a:gd name="T55" fmla="*/ 120 h 120"/>
                    <a:gd name="T56" fmla="*/ 59 w 119"/>
                    <a:gd name="T57" fmla="*/ 120 h 120"/>
                    <a:gd name="T58" fmla="*/ 71 w 119"/>
                    <a:gd name="T59" fmla="*/ 118 h 120"/>
                    <a:gd name="T60" fmla="*/ 83 w 119"/>
                    <a:gd name="T61" fmla="*/ 114 h 120"/>
                    <a:gd name="T62" fmla="*/ 93 w 119"/>
                    <a:gd name="T63" fmla="*/ 109 h 120"/>
                    <a:gd name="T64" fmla="*/ 102 w 119"/>
                    <a:gd name="T65" fmla="*/ 101 h 120"/>
                    <a:gd name="T66" fmla="*/ 109 w 119"/>
                    <a:gd name="T67" fmla="*/ 92 h 120"/>
                    <a:gd name="T68" fmla="*/ 114 w 119"/>
                    <a:gd name="T69" fmla="*/ 83 h 120"/>
                    <a:gd name="T70" fmla="*/ 118 w 119"/>
                    <a:gd name="T71" fmla="*/ 72 h 120"/>
                    <a:gd name="T72" fmla="*/ 119 w 119"/>
                    <a:gd name="T73" fmla="*/ 60 h 120"/>
                    <a:gd name="T74" fmla="*/ 119 w 119"/>
                    <a:gd name="T75"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20">
                      <a:moveTo>
                        <a:pt x="119" y="60"/>
                      </a:moveTo>
                      <a:lnTo>
                        <a:pt x="119" y="60"/>
                      </a:lnTo>
                      <a:lnTo>
                        <a:pt x="118" y="48"/>
                      </a:lnTo>
                      <a:lnTo>
                        <a:pt x="114" y="36"/>
                      </a:lnTo>
                      <a:lnTo>
                        <a:pt x="109" y="26"/>
                      </a:lnTo>
                      <a:lnTo>
                        <a:pt x="102" y="18"/>
                      </a:lnTo>
                      <a:lnTo>
                        <a:pt x="93" y="10"/>
                      </a:lnTo>
                      <a:lnTo>
                        <a:pt x="83" y="5"/>
                      </a:lnTo>
                      <a:lnTo>
                        <a:pt x="71" y="1"/>
                      </a:lnTo>
                      <a:lnTo>
                        <a:pt x="59" y="0"/>
                      </a:lnTo>
                      <a:lnTo>
                        <a:pt x="59" y="0"/>
                      </a:lnTo>
                      <a:lnTo>
                        <a:pt x="48" y="1"/>
                      </a:lnTo>
                      <a:lnTo>
                        <a:pt x="36" y="5"/>
                      </a:lnTo>
                      <a:lnTo>
                        <a:pt x="27" y="10"/>
                      </a:lnTo>
                      <a:lnTo>
                        <a:pt x="18" y="18"/>
                      </a:lnTo>
                      <a:lnTo>
                        <a:pt x="10" y="26"/>
                      </a:lnTo>
                      <a:lnTo>
                        <a:pt x="5" y="36"/>
                      </a:lnTo>
                      <a:lnTo>
                        <a:pt x="1" y="48"/>
                      </a:lnTo>
                      <a:lnTo>
                        <a:pt x="0" y="60"/>
                      </a:lnTo>
                      <a:lnTo>
                        <a:pt x="0" y="60"/>
                      </a:lnTo>
                      <a:lnTo>
                        <a:pt x="1" y="72"/>
                      </a:lnTo>
                      <a:lnTo>
                        <a:pt x="5" y="83"/>
                      </a:lnTo>
                      <a:lnTo>
                        <a:pt x="10" y="92"/>
                      </a:lnTo>
                      <a:lnTo>
                        <a:pt x="18" y="101"/>
                      </a:lnTo>
                      <a:lnTo>
                        <a:pt x="27" y="109"/>
                      </a:lnTo>
                      <a:lnTo>
                        <a:pt x="36" y="114"/>
                      </a:lnTo>
                      <a:lnTo>
                        <a:pt x="48" y="118"/>
                      </a:lnTo>
                      <a:lnTo>
                        <a:pt x="59" y="120"/>
                      </a:lnTo>
                      <a:lnTo>
                        <a:pt x="59" y="120"/>
                      </a:lnTo>
                      <a:lnTo>
                        <a:pt x="71" y="118"/>
                      </a:lnTo>
                      <a:lnTo>
                        <a:pt x="83" y="114"/>
                      </a:lnTo>
                      <a:lnTo>
                        <a:pt x="93" y="109"/>
                      </a:lnTo>
                      <a:lnTo>
                        <a:pt x="102" y="101"/>
                      </a:lnTo>
                      <a:lnTo>
                        <a:pt x="109" y="92"/>
                      </a:lnTo>
                      <a:lnTo>
                        <a:pt x="114" y="83"/>
                      </a:lnTo>
                      <a:lnTo>
                        <a:pt x="118" y="72"/>
                      </a:lnTo>
                      <a:lnTo>
                        <a:pt x="119" y="60"/>
                      </a:lnTo>
                      <a:lnTo>
                        <a:pt x="119"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34A14FA5-297A-694E-8453-B2251706E99E}"/>
                    </a:ext>
                  </a:extLst>
                </p:cNvPr>
                <p:cNvSpPr>
                  <a:spLocks/>
                </p:cNvSpPr>
                <p:nvPr/>
              </p:nvSpPr>
              <p:spPr bwMode="auto">
                <a:xfrm>
                  <a:off x="5057775" y="1458913"/>
                  <a:ext cx="95250" cy="93662"/>
                </a:xfrm>
                <a:custGeom>
                  <a:avLst/>
                  <a:gdLst>
                    <a:gd name="T0" fmla="*/ 119 w 119"/>
                    <a:gd name="T1" fmla="*/ 59 h 119"/>
                    <a:gd name="T2" fmla="*/ 119 w 119"/>
                    <a:gd name="T3" fmla="*/ 59 h 119"/>
                    <a:gd name="T4" fmla="*/ 118 w 119"/>
                    <a:gd name="T5" fmla="*/ 47 h 119"/>
                    <a:gd name="T6" fmla="*/ 114 w 119"/>
                    <a:gd name="T7" fmla="*/ 37 h 119"/>
                    <a:gd name="T8" fmla="*/ 109 w 119"/>
                    <a:gd name="T9" fmla="*/ 27 h 119"/>
                    <a:gd name="T10" fmla="*/ 102 w 119"/>
                    <a:gd name="T11" fmla="*/ 17 h 119"/>
                    <a:gd name="T12" fmla="*/ 93 w 119"/>
                    <a:gd name="T13" fmla="*/ 11 h 119"/>
                    <a:gd name="T14" fmla="*/ 83 w 119"/>
                    <a:gd name="T15" fmla="*/ 4 h 119"/>
                    <a:gd name="T16" fmla="*/ 71 w 119"/>
                    <a:gd name="T17" fmla="*/ 2 h 119"/>
                    <a:gd name="T18" fmla="*/ 59 w 119"/>
                    <a:gd name="T19" fmla="*/ 0 h 119"/>
                    <a:gd name="T20" fmla="*/ 59 w 119"/>
                    <a:gd name="T21" fmla="*/ 0 h 119"/>
                    <a:gd name="T22" fmla="*/ 48 w 119"/>
                    <a:gd name="T23" fmla="*/ 2 h 119"/>
                    <a:gd name="T24" fmla="*/ 36 w 119"/>
                    <a:gd name="T25" fmla="*/ 4 h 119"/>
                    <a:gd name="T26" fmla="*/ 27 w 119"/>
                    <a:gd name="T27" fmla="*/ 11 h 119"/>
                    <a:gd name="T28" fmla="*/ 18 w 119"/>
                    <a:gd name="T29" fmla="*/ 17 h 119"/>
                    <a:gd name="T30" fmla="*/ 10 w 119"/>
                    <a:gd name="T31" fmla="*/ 27 h 119"/>
                    <a:gd name="T32" fmla="*/ 5 w 119"/>
                    <a:gd name="T33" fmla="*/ 37 h 119"/>
                    <a:gd name="T34" fmla="*/ 1 w 119"/>
                    <a:gd name="T35" fmla="*/ 47 h 119"/>
                    <a:gd name="T36" fmla="*/ 0 w 119"/>
                    <a:gd name="T37" fmla="*/ 59 h 119"/>
                    <a:gd name="T38" fmla="*/ 0 w 119"/>
                    <a:gd name="T39" fmla="*/ 59 h 119"/>
                    <a:gd name="T40" fmla="*/ 1 w 119"/>
                    <a:gd name="T41" fmla="*/ 72 h 119"/>
                    <a:gd name="T42" fmla="*/ 5 w 119"/>
                    <a:gd name="T43" fmla="*/ 83 h 119"/>
                    <a:gd name="T44" fmla="*/ 10 w 119"/>
                    <a:gd name="T45" fmla="*/ 93 h 119"/>
                    <a:gd name="T46" fmla="*/ 18 w 119"/>
                    <a:gd name="T47" fmla="*/ 102 h 119"/>
                    <a:gd name="T48" fmla="*/ 27 w 119"/>
                    <a:gd name="T49" fmla="*/ 109 h 119"/>
                    <a:gd name="T50" fmla="*/ 36 w 119"/>
                    <a:gd name="T51" fmla="*/ 115 h 119"/>
                    <a:gd name="T52" fmla="*/ 48 w 119"/>
                    <a:gd name="T53" fmla="*/ 118 h 119"/>
                    <a:gd name="T54" fmla="*/ 59 w 119"/>
                    <a:gd name="T55" fmla="*/ 119 h 119"/>
                    <a:gd name="T56" fmla="*/ 59 w 119"/>
                    <a:gd name="T57" fmla="*/ 119 h 119"/>
                    <a:gd name="T58" fmla="*/ 71 w 119"/>
                    <a:gd name="T59" fmla="*/ 118 h 119"/>
                    <a:gd name="T60" fmla="*/ 83 w 119"/>
                    <a:gd name="T61" fmla="*/ 115 h 119"/>
                    <a:gd name="T62" fmla="*/ 93 w 119"/>
                    <a:gd name="T63" fmla="*/ 109 h 119"/>
                    <a:gd name="T64" fmla="*/ 102 w 119"/>
                    <a:gd name="T65" fmla="*/ 102 h 119"/>
                    <a:gd name="T66" fmla="*/ 109 w 119"/>
                    <a:gd name="T67" fmla="*/ 93 h 119"/>
                    <a:gd name="T68" fmla="*/ 114 w 119"/>
                    <a:gd name="T69" fmla="*/ 83 h 119"/>
                    <a:gd name="T70" fmla="*/ 118 w 119"/>
                    <a:gd name="T71" fmla="*/ 72 h 119"/>
                    <a:gd name="T72" fmla="*/ 119 w 119"/>
                    <a:gd name="T73" fmla="*/ 59 h 119"/>
                    <a:gd name="T74" fmla="*/ 119 w 119"/>
                    <a:gd name="T75"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19">
                      <a:moveTo>
                        <a:pt x="119" y="59"/>
                      </a:moveTo>
                      <a:lnTo>
                        <a:pt x="119" y="59"/>
                      </a:lnTo>
                      <a:lnTo>
                        <a:pt x="118" y="47"/>
                      </a:lnTo>
                      <a:lnTo>
                        <a:pt x="114" y="37"/>
                      </a:lnTo>
                      <a:lnTo>
                        <a:pt x="109" y="27"/>
                      </a:lnTo>
                      <a:lnTo>
                        <a:pt x="102" y="17"/>
                      </a:lnTo>
                      <a:lnTo>
                        <a:pt x="93" y="11"/>
                      </a:lnTo>
                      <a:lnTo>
                        <a:pt x="83" y="4"/>
                      </a:lnTo>
                      <a:lnTo>
                        <a:pt x="71" y="2"/>
                      </a:lnTo>
                      <a:lnTo>
                        <a:pt x="59" y="0"/>
                      </a:lnTo>
                      <a:lnTo>
                        <a:pt x="59" y="0"/>
                      </a:lnTo>
                      <a:lnTo>
                        <a:pt x="48" y="2"/>
                      </a:lnTo>
                      <a:lnTo>
                        <a:pt x="36" y="4"/>
                      </a:lnTo>
                      <a:lnTo>
                        <a:pt x="27" y="11"/>
                      </a:lnTo>
                      <a:lnTo>
                        <a:pt x="18" y="17"/>
                      </a:lnTo>
                      <a:lnTo>
                        <a:pt x="10" y="27"/>
                      </a:lnTo>
                      <a:lnTo>
                        <a:pt x="5" y="37"/>
                      </a:lnTo>
                      <a:lnTo>
                        <a:pt x="1" y="47"/>
                      </a:lnTo>
                      <a:lnTo>
                        <a:pt x="0" y="59"/>
                      </a:lnTo>
                      <a:lnTo>
                        <a:pt x="0" y="59"/>
                      </a:lnTo>
                      <a:lnTo>
                        <a:pt x="1" y="72"/>
                      </a:lnTo>
                      <a:lnTo>
                        <a:pt x="5" y="83"/>
                      </a:lnTo>
                      <a:lnTo>
                        <a:pt x="10" y="93"/>
                      </a:lnTo>
                      <a:lnTo>
                        <a:pt x="18" y="102"/>
                      </a:lnTo>
                      <a:lnTo>
                        <a:pt x="27" y="109"/>
                      </a:lnTo>
                      <a:lnTo>
                        <a:pt x="36" y="115"/>
                      </a:lnTo>
                      <a:lnTo>
                        <a:pt x="48" y="118"/>
                      </a:lnTo>
                      <a:lnTo>
                        <a:pt x="59" y="119"/>
                      </a:lnTo>
                      <a:lnTo>
                        <a:pt x="59" y="119"/>
                      </a:lnTo>
                      <a:lnTo>
                        <a:pt x="71" y="118"/>
                      </a:lnTo>
                      <a:lnTo>
                        <a:pt x="83" y="115"/>
                      </a:lnTo>
                      <a:lnTo>
                        <a:pt x="93" y="109"/>
                      </a:lnTo>
                      <a:lnTo>
                        <a:pt x="102" y="102"/>
                      </a:lnTo>
                      <a:lnTo>
                        <a:pt x="109" y="93"/>
                      </a:lnTo>
                      <a:lnTo>
                        <a:pt x="114" y="83"/>
                      </a:lnTo>
                      <a:lnTo>
                        <a:pt x="118" y="72"/>
                      </a:lnTo>
                      <a:lnTo>
                        <a:pt x="119" y="59"/>
                      </a:lnTo>
                      <a:lnTo>
                        <a:pt x="119" y="5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2">
                  <a:extLst>
                    <a:ext uri="{FF2B5EF4-FFF2-40B4-BE49-F238E27FC236}">
                      <a16:creationId xmlns:a16="http://schemas.microsoft.com/office/drawing/2014/main" id="{AEF1FB44-83E6-7248-BDB2-1EBF5562110B}"/>
                    </a:ext>
                  </a:extLst>
                </p:cNvPr>
                <p:cNvSpPr>
                  <a:spLocks/>
                </p:cNvSpPr>
                <p:nvPr/>
              </p:nvSpPr>
              <p:spPr bwMode="auto">
                <a:xfrm>
                  <a:off x="5060950" y="1584325"/>
                  <a:ext cx="93663" cy="95250"/>
                </a:xfrm>
                <a:custGeom>
                  <a:avLst/>
                  <a:gdLst>
                    <a:gd name="T0" fmla="*/ 119 w 119"/>
                    <a:gd name="T1" fmla="*/ 60 h 120"/>
                    <a:gd name="T2" fmla="*/ 119 w 119"/>
                    <a:gd name="T3" fmla="*/ 60 h 120"/>
                    <a:gd name="T4" fmla="*/ 117 w 119"/>
                    <a:gd name="T5" fmla="*/ 48 h 120"/>
                    <a:gd name="T6" fmla="*/ 113 w 119"/>
                    <a:gd name="T7" fmla="*/ 37 h 120"/>
                    <a:gd name="T8" fmla="*/ 108 w 119"/>
                    <a:gd name="T9" fmla="*/ 27 h 120"/>
                    <a:gd name="T10" fmla="*/ 102 w 119"/>
                    <a:gd name="T11" fmla="*/ 18 h 120"/>
                    <a:gd name="T12" fmla="*/ 93 w 119"/>
                    <a:gd name="T13" fmla="*/ 10 h 120"/>
                    <a:gd name="T14" fmla="*/ 82 w 119"/>
                    <a:gd name="T15" fmla="*/ 5 h 120"/>
                    <a:gd name="T16" fmla="*/ 70 w 119"/>
                    <a:gd name="T17" fmla="*/ 1 h 120"/>
                    <a:gd name="T18" fmla="*/ 59 w 119"/>
                    <a:gd name="T19" fmla="*/ 0 h 120"/>
                    <a:gd name="T20" fmla="*/ 59 w 119"/>
                    <a:gd name="T21" fmla="*/ 0 h 120"/>
                    <a:gd name="T22" fmla="*/ 47 w 119"/>
                    <a:gd name="T23" fmla="*/ 1 h 120"/>
                    <a:gd name="T24" fmla="*/ 35 w 119"/>
                    <a:gd name="T25" fmla="*/ 5 h 120"/>
                    <a:gd name="T26" fmla="*/ 26 w 119"/>
                    <a:gd name="T27" fmla="*/ 10 h 120"/>
                    <a:gd name="T28" fmla="*/ 17 w 119"/>
                    <a:gd name="T29" fmla="*/ 18 h 120"/>
                    <a:gd name="T30" fmla="*/ 9 w 119"/>
                    <a:gd name="T31" fmla="*/ 27 h 120"/>
                    <a:gd name="T32" fmla="*/ 4 w 119"/>
                    <a:gd name="T33" fmla="*/ 37 h 120"/>
                    <a:gd name="T34" fmla="*/ 0 w 119"/>
                    <a:gd name="T35" fmla="*/ 48 h 120"/>
                    <a:gd name="T36" fmla="*/ 0 w 119"/>
                    <a:gd name="T37" fmla="*/ 60 h 120"/>
                    <a:gd name="T38" fmla="*/ 0 w 119"/>
                    <a:gd name="T39" fmla="*/ 60 h 120"/>
                    <a:gd name="T40" fmla="*/ 0 w 119"/>
                    <a:gd name="T41" fmla="*/ 72 h 120"/>
                    <a:gd name="T42" fmla="*/ 4 w 119"/>
                    <a:gd name="T43" fmla="*/ 83 h 120"/>
                    <a:gd name="T44" fmla="*/ 9 w 119"/>
                    <a:gd name="T45" fmla="*/ 94 h 120"/>
                    <a:gd name="T46" fmla="*/ 17 w 119"/>
                    <a:gd name="T47" fmla="*/ 102 h 120"/>
                    <a:gd name="T48" fmla="*/ 26 w 119"/>
                    <a:gd name="T49" fmla="*/ 109 h 120"/>
                    <a:gd name="T50" fmla="*/ 35 w 119"/>
                    <a:gd name="T51" fmla="*/ 115 h 120"/>
                    <a:gd name="T52" fmla="*/ 47 w 119"/>
                    <a:gd name="T53" fmla="*/ 119 h 120"/>
                    <a:gd name="T54" fmla="*/ 59 w 119"/>
                    <a:gd name="T55" fmla="*/ 120 h 120"/>
                    <a:gd name="T56" fmla="*/ 59 w 119"/>
                    <a:gd name="T57" fmla="*/ 120 h 120"/>
                    <a:gd name="T58" fmla="*/ 70 w 119"/>
                    <a:gd name="T59" fmla="*/ 119 h 120"/>
                    <a:gd name="T60" fmla="*/ 82 w 119"/>
                    <a:gd name="T61" fmla="*/ 115 h 120"/>
                    <a:gd name="T62" fmla="*/ 93 w 119"/>
                    <a:gd name="T63" fmla="*/ 109 h 120"/>
                    <a:gd name="T64" fmla="*/ 102 w 119"/>
                    <a:gd name="T65" fmla="*/ 102 h 120"/>
                    <a:gd name="T66" fmla="*/ 108 w 119"/>
                    <a:gd name="T67" fmla="*/ 94 h 120"/>
                    <a:gd name="T68" fmla="*/ 113 w 119"/>
                    <a:gd name="T69" fmla="*/ 83 h 120"/>
                    <a:gd name="T70" fmla="*/ 117 w 119"/>
                    <a:gd name="T71" fmla="*/ 72 h 120"/>
                    <a:gd name="T72" fmla="*/ 119 w 119"/>
                    <a:gd name="T73" fmla="*/ 60 h 120"/>
                    <a:gd name="T74" fmla="*/ 119 w 119"/>
                    <a:gd name="T75"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20">
                      <a:moveTo>
                        <a:pt x="119" y="60"/>
                      </a:moveTo>
                      <a:lnTo>
                        <a:pt x="119" y="60"/>
                      </a:lnTo>
                      <a:lnTo>
                        <a:pt x="117" y="48"/>
                      </a:lnTo>
                      <a:lnTo>
                        <a:pt x="113" y="37"/>
                      </a:lnTo>
                      <a:lnTo>
                        <a:pt x="108" y="27"/>
                      </a:lnTo>
                      <a:lnTo>
                        <a:pt x="102" y="18"/>
                      </a:lnTo>
                      <a:lnTo>
                        <a:pt x="93" y="10"/>
                      </a:lnTo>
                      <a:lnTo>
                        <a:pt x="82" y="5"/>
                      </a:lnTo>
                      <a:lnTo>
                        <a:pt x="70" y="1"/>
                      </a:lnTo>
                      <a:lnTo>
                        <a:pt x="59" y="0"/>
                      </a:lnTo>
                      <a:lnTo>
                        <a:pt x="59" y="0"/>
                      </a:lnTo>
                      <a:lnTo>
                        <a:pt x="47" y="1"/>
                      </a:lnTo>
                      <a:lnTo>
                        <a:pt x="35" y="5"/>
                      </a:lnTo>
                      <a:lnTo>
                        <a:pt x="26" y="10"/>
                      </a:lnTo>
                      <a:lnTo>
                        <a:pt x="17" y="18"/>
                      </a:lnTo>
                      <a:lnTo>
                        <a:pt x="9" y="27"/>
                      </a:lnTo>
                      <a:lnTo>
                        <a:pt x="4" y="37"/>
                      </a:lnTo>
                      <a:lnTo>
                        <a:pt x="0" y="48"/>
                      </a:lnTo>
                      <a:lnTo>
                        <a:pt x="0" y="60"/>
                      </a:lnTo>
                      <a:lnTo>
                        <a:pt x="0" y="60"/>
                      </a:lnTo>
                      <a:lnTo>
                        <a:pt x="0" y="72"/>
                      </a:lnTo>
                      <a:lnTo>
                        <a:pt x="4" y="83"/>
                      </a:lnTo>
                      <a:lnTo>
                        <a:pt x="9" y="94"/>
                      </a:lnTo>
                      <a:lnTo>
                        <a:pt x="17" y="102"/>
                      </a:lnTo>
                      <a:lnTo>
                        <a:pt x="26" y="109"/>
                      </a:lnTo>
                      <a:lnTo>
                        <a:pt x="35" y="115"/>
                      </a:lnTo>
                      <a:lnTo>
                        <a:pt x="47" y="119"/>
                      </a:lnTo>
                      <a:lnTo>
                        <a:pt x="59" y="120"/>
                      </a:lnTo>
                      <a:lnTo>
                        <a:pt x="59" y="120"/>
                      </a:lnTo>
                      <a:lnTo>
                        <a:pt x="70" y="119"/>
                      </a:lnTo>
                      <a:lnTo>
                        <a:pt x="82" y="115"/>
                      </a:lnTo>
                      <a:lnTo>
                        <a:pt x="93" y="109"/>
                      </a:lnTo>
                      <a:lnTo>
                        <a:pt x="102" y="102"/>
                      </a:lnTo>
                      <a:lnTo>
                        <a:pt x="108" y="94"/>
                      </a:lnTo>
                      <a:lnTo>
                        <a:pt x="113" y="83"/>
                      </a:lnTo>
                      <a:lnTo>
                        <a:pt x="117" y="72"/>
                      </a:lnTo>
                      <a:lnTo>
                        <a:pt x="119" y="60"/>
                      </a:lnTo>
                      <a:lnTo>
                        <a:pt x="119" y="60"/>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3">
                  <a:extLst>
                    <a:ext uri="{FF2B5EF4-FFF2-40B4-BE49-F238E27FC236}">
                      <a16:creationId xmlns:a16="http://schemas.microsoft.com/office/drawing/2014/main" id="{0537B6F9-E82D-0448-8DE7-AF04364E8FD8}"/>
                    </a:ext>
                  </a:extLst>
                </p:cNvPr>
                <p:cNvSpPr>
                  <a:spLocks/>
                </p:cNvSpPr>
                <p:nvPr/>
              </p:nvSpPr>
              <p:spPr bwMode="auto">
                <a:xfrm>
                  <a:off x="5183188" y="1333500"/>
                  <a:ext cx="95250" cy="95250"/>
                </a:xfrm>
                <a:custGeom>
                  <a:avLst/>
                  <a:gdLst>
                    <a:gd name="T0" fmla="*/ 120 w 120"/>
                    <a:gd name="T1" fmla="*/ 60 h 120"/>
                    <a:gd name="T2" fmla="*/ 120 w 120"/>
                    <a:gd name="T3" fmla="*/ 60 h 120"/>
                    <a:gd name="T4" fmla="*/ 119 w 120"/>
                    <a:gd name="T5" fmla="*/ 48 h 120"/>
                    <a:gd name="T6" fmla="*/ 115 w 120"/>
                    <a:gd name="T7" fmla="*/ 36 h 120"/>
                    <a:gd name="T8" fmla="*/ 109 w 120"/>
                    <a:gd name="T9" fmla="*/ 26 h 120"/>
                    <a:gd name="T10" fmla="*/ 102 w 120"/>
                    <a:gd name="T11" fmla="*/ 18 h 120"/>
                    <a:gd name="T12" fmla="*/ 93 w 120"/>
                    <a:gd name="T13" fmla="*/ 10 h 120"/>
                    <a:gd name="T14" fmla="*/ 83 w 120"/>
                    <a:gd name="T15" fmla="*/ 5 h 120"/>
                    <a:gd name="T16" fmla="*/ 72 w 120"/>
                    <a:gd name="T17" fmla="*/ 1 h 120"/>
                    <a:gd name="T18" fmla="*/ 60 w 120"/>
                    <a:gd name="T19" fmla="*/ 0 h 120"/>
                    <a:gd name="T20" fmla="*/ 60 w 120"/>
                    <a:gd name="T21" fmla="*/ 0 h 120"/>
                    <a:gd name="T22" fmla="*/ 48 w 120"/>
                    <a:gd name="T23" fmla="*/ 1 h 120"/>
                    <a:gd name="T24" fmla="*/ 37 w 120"/>
                    <a:gd name="T25" fmla="*/ 5 h 120"/>
                    <a:gd name="T26" fmla="*/ 26 w 120"/>
                    <a:gd name="T27" fmla="*/ 10 h 120"/>
                    <a:gd name="T28" fmla="*/ 17 w 120"/>
                    <a:gd name="T29" fmla="*/ 18 h 120"/>
                    <a:gd name="T30" fmla="*/ 11 w 120"/>
                    <a:gd name="T31" fmla="*/ 26 h 120"/>
                    <a:gd name="T32" fmla="*/ 5 w 120"/>
                    <a:gd name="T33" fmla="*/ 36 h 120"/>
                    <a:gd name="T34" fmla="*/ 1 w 120"/>
                    <a:gd name="T35" fmla="*/ 48 h 120"/>
                    <a:gd name="T36" fmla="*/ 0 w 120"/>
                    <a:gd name="T37" fmla="*/ 60 h 120"/>
                    <a:gd name="T38" fmla="*/ 0 w 120"/>
                    <a:gd name="T39" fmla="*/ 60 h 120"/>
                    <a:gd name="T40" fmla="*/ 1 w 120"/>
                    <a:gd name="T41" fmla="*/ 72 h 120"/>
                    <a:gd name="T42" fmla="*/ 5 w 120"/>
                    <a:gd name="T43" fmla="*/ 83 h 120"/>
                    <a:gd name="T44" fmla="*/ 11 w 120"/>
                    <a:gd name="T45" fmla="*/ 92 h 120"/>
                    <a:gd name="T46" fmla="*/ 17 w 120"/>
                    <a:gd name="T47" fmla="*/ 101 h 120"/>
                    <a:gd name="T48" fmla="*/ 26 w 120"/>
                    <a:gd name="T49" fmla="*/ 109 h 120"/>
                    <a:gd name="T50" fmla="*/ 37 w 120"/>
                    <a:gd name="T51" fmla="*/ 114 h 120"/>
                    <a:gd name="T52" fmla="*/ 48 w 120"/>
                    <a:gd name="T53" fmla="*/ 118 h 120"/>
                    <a:gd name="T54" fmla="*/ 60 w 120"/>
                    <a:gd name="T55" fmla="*/ 120 h 120"/>
                    <a:gd name="T56" fmla="*/ 60 w 120"/>
                    <a:gd name="T57" fmla="*/ 120 h 120"/>
                    <a:gd name="T58" fmla="*/ 72 w 120"/>
                    <a:gd name="T59" fmla="*/ 118 h 120"/>
                    <a:gd name="T60" fmla="*/ 83 w 120"/>
                    <a:gd name="T61" fmla="*/ 114 h 120"/>
                    <a:gd name="T62" fmla="*/ 93 w 120"/>
                    <a:gd name="T63" fmla="*/ 109 h 120"/>
                    <a:gd name="T64" fmla="*/ 102 w 120"/>
                    <a:gd name="T65" fmla="*/ 101 h 120"/>
                    <a:gd name="T66" fmla="*/ 109 w 120"/>
                    <a:gd name="T67" fmla="*/ 92 h 120"/>
                    <a:gd name="T68" fmla="*/ 115 w 120"/>
                    <a:gd name="T69" fmla="*/ 83 h 120"/>
                    <a:gd name="T70" fmla="*/ 119 w 120"/>
                    <a:gd name="T71" fmla="*/ 72 h 120"/>
                    <a:gd name="T72" fmla="*/ 120 w 120"/>
                    <a:gd name="T73" fmla="*/ 60 h 120"/>
                    <a:gd name="T74" fmla="*/ 120 w 120"/>
                    <a:gd name="T75"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20">
                      <a:moveTo>
                        <a:pt x="120" y="60"/>
                      </a:moveTo>
                      <a:lnTo>
                        <a:pt x="120" y="60"/>
                      </a:lnTo>
                      <a:lnTo>
                        <a:pt x="119" y="48"/>
                      </a:lnTo>
                      <a:lnTo>
                        <a:pt x="115" y="36"/>
                      </a:lnTo>
                      <a:lnTo>
                        <a:pt x="109" y="26"/>
                      </a:lnTo>
                      <a:lnTo>
                        <a:pt x="102" y="18"/>
                      </a:lnTo>
                      <a:lnTo>
                        <a:pt x="93" y="10"/>
                      </a:lnTo>
                      <a:lnTo>
                        <a:pt x="83" y="5"/>
                      </a:lnTo>
                      <a:lnTo>
                        <a:pt x="72" y="1"/>
                      </a:lnTo>
                      <a:lnTo>
                        <a:pt x="60" y="0"/>
                      </a:lnTo>
                      <a:lnTo>
                        <a:pt x="60" y="0"/>
                      </a:lnTo>
                      <a:lnTo>
                        <a:pt x="48" y="1"/>
                      </a:lnTo>
                      <a:lnTo>
                        <a:pt x="37" y="5"/>
                      </a:lnTo>
                      <a:lnTo>
                        <a:pt x="26" y="10"/>
                      </a:lnTo>
                      <a:lnTo>
                        <a:pt x="17" y="18"/>
                      </a:lnTo>
                      <a:lnTo>
                        <a:pt x="11" y="26"/>
                      </a:lnTo>
                      <a:lnTo>
                        <a:pt x="5" y="36"/>
                      </a:lnTo>
                      <a:lnTo>
                        <a:pt x="1" y="48"/>
                      </a:lnTo>
                      <a:lnTo>
                        <a:pt x="0" y="60"/>
                      </a:lnTo>
                      <a:lnTo>
                        <a:pt x="0" y="60"/>
                      </a:lnTo>
                      <a:lnTo>
                        <a:pt x="1" y="72"/>
                      </a:lnTo>
                      <a:lnTo>
                        <a:pt x="5" y="83"/>
                      </a:lnTo>
                      <a:lnTo>
                        <a:pt x="11" y="92"/>
                      </a:lnTo>
                      <a:lnTo>
                        <a:pt x="17" y="101"/>
                      </a:lnTo>
                      <a:lnTo>
                        <a:pt x="26" y="109"/>
                      </a:lnTo>
                      <a:lnTo>
                        <a:pt x="37" y="114"/>
                      </a:lnTo>
                      <a:lnTo>
                        <a:pt x="48" y="118"/>
                      </a:lnTo>
                      <a:lnTo>
                        <a:pt x="60" y="120"/>
                      </a:lnTo>
                      <a:lnTo>
                        <a:pt x="60" y="120"/>
                      </a:lnTo>
                      <a:lnTo>
                        <a:pt x="72" y="118"/>
                      </a:lnTo>
                      <a:lnTo>
                        <a:pt x="83" y="114"/>
                      </a:lnTo>
                      <a:lnTo>
                        <a:pt x="93" y="109"/>
                      </a:lnTo>
                      <a:lnTo>
                        <a:pt x="102" y="101"/>
                      </a:lnTo>
                      <a:lnTo>
                        <a:pt x="109" y="92"/>
                      </a:lnTo>
                      <a:lnTo>
                        <a:pt x="115" y="83"/>
                      </a:lnTo>
                      <a:lnTo>
                        <a:pt x="119" y="72"/>
                      </a:lnTo>
                      <a:lnTo>
                        <a:pt x="120" y="60"/>
                      </a:lnTo>
                      <a:lnTo>
                        <a:pt x="120"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4">
                  <a:extLst>
                    <a:ext uri="{FF2B5EF4-FFF2-40B4-BE49-F238E27FC236}">
                      <a16:creationId xmlns:a16="http://schemas.microsoft.com/office/drawing/2014/main" id="{EB1D3BF3-0DE6-4E4D-B0BC-E259AE00DBBA}"/>
                    </a:ext>
                  </a:extLst>
                </p:cNvPr>
                <p:cNvSpPr>
                  <a:spLocks/>
                </p:cNvSpPr>
                <p:nvPr/>
              </p:nvSpPr>
              <p:spPr bwMode="auto">
                <a:xfrm>
                  <a:off x="5183188" y="1458913"/>
                  <a:ext cx="95250" cy="93662"/>
                </a:xfrm>
                <a:custGeom>
                  <a:avLst/>
                  <a:gdLst>
                    <a:gd name="T0" fmla="*/ 120 w 120"/>
                    <a:gd name="T1" fmla="*/ 59 h 119"/>
                    <a:gd name="T2" fmla="*/ 120 w 120"/>
                    <a:gd name="T3" fmla="*/ 59 h 119"/>
                    <a:gd name="T4" fmla="*/ 119 w 120"/>
                    <a:gd name="T5" fmla="*/ 47 h 119"/>
                    <a:gd name="T6" fmla="*/ 115 w 120"/>
                    <a:gd name="T7" fmla="*/ 37 h 119"/>
                    <a:gd name="T8" fmla="*/ 109 w 120"/>
                    <a:gd name="T9" fmla="*/ 27 h 119"/>
                    <a:gd name="T10" fmla="*/ 102 w 120"/>
                    <a:gd name="T11" fmla="*/ 17 h 119"/>
                    <a:gd name="T12" fmla="*/ 93 w 120"/>
                    <a:gd name="T13" fmla="*/ 11 h 119"/>
                    <a:gd name="T14" fmla="*/ 83 w 120"/>
                    <a:gd name="T15" fmla="*/ 4 h 119"/>
                    <a:gd name="T16" fmla="*/ 72 w 120"/>
                    <a:gd name="T17" fmla="*/ 2 h 119"/>
                    <a:gd name="T18" fmla="*/ 60 w 120"/>
                    <a:gd name="T19" fmla="*/ 0 h 119"/>
                    <a:gd name="T20" fmla="*/ 60 w 120"/>
                    <a:gd name="T21" fmla="*/ 0 h 119"/>
                    <a:gd name="T22" fmla="*/ 48 w 120"/>
                    <a:gd name="T23" fmla="*/ 2 h 119"/>
                    <a:gd name="T24" fmla="*/ 37 w 120"/>
                    <a:gd name="T25" fmla="*/ 4 h 119"/>
                    <a:gd name="T26" fmla="*/ 26 w 120"/>
                    <a:gd name="T27" fmla="*/ 11 h 119"/>
                    <a:gd name="T28" fmla="*/ 17 w 120"/>
                    <a:gd name="T29" fmla="*/ 17 h 119"/>
                    <a:gd name="T30" fmla="*/ 11 w 120"/>
                    <a:gd name="T31" fmla="*/ 27 h 119"/>
                    <a:gd name="T32" fmla="*/ 5 w 120"/>
                    <a:gd name="T33" fmla="*/ 37 h 119"/>
                    <a:gd name="T34" fmla="*/ 1 w 120"/>
                    <a:gd name="T35" fmla="*/ 47 h 119"/>
                    <a:gd name="T36" fmla="*/ 0 w 120"/>
                    <a:gd name="T37" fmla="*/ 59 h 119"/>
                    <a:gd name="T38" fmla="*/ 0 w 120"/>
                    <a:gd name="T39" fmla="*/ 59 h 119"/>
                    <a:gd name="T40" fmla="*/ 1 w 120"/>
                    <a:gd name="T41" fmla="*/ 72 h 119"/>
                    <a:gd name="T42" fmla="*/ 5 w 120"/>
                    <a:gd name="T43" fmla="*/ 83 h 119"/>
                    <a:gd name="T44" fmla="*/ 11 w 120"/>
                    <a:gd name="T45" fmla="*/ 93 h 119"/>
                    <a:gd name="T46" fmla="*/ 17 w 120"/>
                    <a:gd name="T47" fmla="*/ 102 h 119"/>
                    <a:gd name="T48" fmla="*/ 26 w 120"/>
                    <a:gd name="T49" fmla="*/ 109 h 119"/>
                    <a:gd name="T50" fmla="*/ 37 w 120"/>
                    <a:gd name="T51" fmla="*/ 115 h 119"/>
                    <a:gd name="T52" fmla="*/ 48 w 120"/>
                    <a:gd name="T53" fmla="*/ 118 h 119"/>
                    <a:gd name="T54" fmla="*/ 60 w 120"/>
                    <a:gd name="T55" fmla="*/ 119 h 119"/>
                    <a:gd name="T56" fmla="*/ 60 w 120"/>
                    <a:gd name="T57" fmla="*/ 119 h 119"/>
                    <a:gd name="T58" fmla="*/ 72 w 120"/>
                    <a:gd name="T59" fmla="*/ 118 h 119"/>
                    <a:gd name="T60" fmla="*/ 83 w 120"/>
                    <a:gd name="T61" fmla="*/ 115 h 119"/>
                    <a:gd name="T62" fmla="*/ 93 w 120"/>
                    <a:gd name="T63" fmla="*/ 109 h 119"/>
                    <a:gd name="T64" fmla="*/ 102 w 120"/>
                    <a:gd name="T65" fmla="*/ 102 h 119"/>
                    <a:gd name="T66" fmla="*/ 109 w 120"/>
                    <a:gd name="T67" fmla="*/ 93 h 119"/>
                    <a:gd name="T68" fmla="*/ 115 w 120"/>
                    <a:gd name="T69" fmla="*/ 83 h 119"/>
                    <a:gd name="T70" fmla="*/ 119 w 120"/>
                    <a:gd name="T71" fmla="*/ 72 h 119"/>
                    <a:gd name="T72" fmla="*/ 120 w 120"/>
                    <a:gd name="T73" fmla="*/ 59 h 119"/>
                    <a:gd name="T74" fmla="*/ 120 w 120"/>
                    <a:gd name="T75"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19">
                      <a:moveTo>
                        <a:pt x="120" y="59"/>
                      </a:moveTo>
                      <a:lnTo>
                        <a:pt x="120" y="59"/>
                      </a:lnTo>
                      <a:lnTo>
                        <a:pt x="119" y="47"/>
                      </a:lnTo>
                      <a:lnTo>
                        <a:pt x="115" y="37"/>
                      </a:lnTo>
                      <a:lnTo>
                        <a:pt x="109" y="27"/>
                      </a:lnTo>
                      <a:lnTo>
                        <a:pt x="102" y="17"/>
                      </a:lnTo>
                      <a:lnTo>
                        <a:pt x="93" y="11"/>
                      </a:lnTo>
                      <a:lnTo>
                        <a:pt x="83" y="4"/>
                      </a:lnTo>
                      <a:lnTo>
                        <a:pt x="72" y="2"/>
                      </a:lnTo>
                      <a:lnTo>
                        <a:pt x="60" y="0"/>
                      </a:lnTo>
                      <a:lnTo>
                        <a:pt x="60" y="0"/>
                      </a:lnTo>
                      <a:lnTo>
                        <a:pt x="48" y="2"/>
                      </a:lnTo>
                      <a:lnTo>
                        <a:pt x="37" y="4"/>
                      </a:lnTo>
                      <a:lnTo>
                        <a:pt x="26" y="11"/>
                      </a:lnTo>
                      <a:lnTo>
                        <a:pt x="17" y="17"/>
                      </a:lnTo>
                      <a:lnTo>
                        <a:pt x="11" y="27"/>
                      </a:lnTo>
                      <a:lnTo>
                        <a:pt x="5" y="37"/>
                      </a:lnTo>
                      <a:lnTo>
                        <a:pt x="1" y="47"/>
                      </a:lnTo>
                      <a:lnTo>
                        <a:pt x="0" y="59"/>
                      </a:lnTo>
                      <a:lnTo>
                        <a:pt x="0" y="59"/>
                      </a:lnTo>
                      <a:lnTo>
                        <a:pt x="1" y="72"/>
                      </a:lnTo>
                      <a:lnTo>
                        <a:pt x="5" y="83"/>
                      </a:lnTo>
                      <a:lnTo>
                        <a:pt x="11" y="93"/>
                      </a:lnTo>
                      <a:lnTo>
                        <a:pt x="17" y="102"/>
                      </a:lnTo>
                      <a:lnTo>
                        <a:pt x="26" y="109"/>
                      </a:lnTo>
                      <a:lnTo>
                        <a:pt x="37" y="115"/>
                      </a:lnTo>
                      <a:lnTo>
                        <a:pt x="48" y="118"/>
                      </a:lnTo>
                      <a:lnTo>
                        <a:pt x="60" y="119"/>
                      </a:lnTo>
                      <a:lnTo>
                        <a:pt x="60" y="119"/>
                      </a:lnTo>
                      <a:lnTo>
                        <a:pt x="72" y="118"/>
                      </a:lnTo>
                      <a:lnTo>
                        <a:pt x="83" y="115"/>
                      </a:lnTo>
                      <a:lnTo>
                        <a:pt x="93" y="109"/>
                      </a:lnTo>
                      <a:lnTo>
                        <a:pt x="102" y="102"/>
                      </a:lnTo>
                      <a:lnTo>
                        <a:pt x="109" y="93"/>
                      </a:lnTo>
                      <a:lnTo>
                        <a:pt x="115" y="83"/>
                      </a:lnTo>
                      <a:lnTo>
                        <a:pt x="119" y="72"/>
                      </a:lnTo>
                      <a:lnTo>
                        <a:pt x="120" y="59"/>
                      </a:lnTo>
                      <a:lnTo>
                        <a:pt x="120" y="59"/>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5">
                  <a:extLst>
                    <a:ext uri="{FF2B5EF4-FFF2-40B4-BE49-F238E27FC236}">
                      <a16:creationId xmlns:a16="http://schemas.microsoft.com/office/drawing/2014/main" id="{4BC075C9-BB7F-D046-8339-0AE69F2558EE}"/>
                    </a:ext>
                  </a:extLst>
                </p:cNvPr>
                <p:cNvSpPr>
                  <a:spLocks/>
                </p:cNvSpPr>
                <p:nvPr/>
              </p:nvSpPr>
              <p:spPr bwMode="auto">
                <a:xfrm>
                  <a:off x="5308600" y="1460500"/>
                  <a:ext cx="93663" cy="93662"/>
                </a:xfrm>
                <a:custGeom>
                  <a:avLst/>
                  <a:gdLst>
                    <a:gd name="T0" fmla="*/ 118 w 118"/>
                    <a:gd name="T1" fmla="*/ 60 h 118"/>
                    <a:gd name="T2" fmla="*/ 118 w 118"/>
                    <a:gd name="T3" fmla="*/ 60 h 118"/>
                    <a:gd name="T4" fmla="*/ 117 w 118"/>
                    <a:gd name="T5" fmla="*/ 47 h 118"/>
                    <a:gd name="T6" fmla="*/ 114 w 118"/>
                    <a:gd name="T7" fmla="*/ 36 h 118"/>
                    <a:gd name="T8" fmla="*/ 108 w 118"/>
                    <a:gd name="T9" fmla="*/ 26 h 118"/>
                    <a:gd name="T10" fmla="*/ 101 w 118"/>
                    <a:gd name="T11" fmla="*/ 17 h 118"/>
                    <a:gd name="T12" fmla="*/ 92 w 118"/>
                    <a:gd name="T13" fmla="*/ 10 h 118"/>
                    <a:gd name="T14" fmla="*/ 82 w 118"/>
                    <a:gd name="T15" fmla="*/ 4 h 118"/>
                    <a:gd name="T16" fmla="*/ 71 w 118"/>
                    <a:gd name="T17" fmla="*/ 1 h 118"/>
                    <a:gd name="T18" fmla="*/ 58 w 118"/>
                    <a:gd name="T19" fmla="*/ 0 h 118"/>
                    <a:gd name="T20" fmla="*/ 58 w 118"/>
                    <a:gd name="T21" fmla="*/ 0 h 118"/>
                    <a:gd name="T22" fmla="*/ 47 w 118"/>
                    <a:gd name="T23" fmla="*/ 1 h 118"/>
                    <a:gd name="T24" fmla="*/ 36 w 118"/>
                    <a:gd name="T25" fmla="*/ 4 h 118"/>
                    <a:gd name="T26" fmla="*/ 26 w 118"/>
                    <a:gd name="T27" fmla="*/ 10 h 118"/>
                    <a:gd name="T28" fmla="*/ 17 w 118"/>
                    <a:gd name="T29" fmla="*/ 17 h 118"/>
                    <a:gd name="T30" fmla="*/ 9 w 118"/>
                    <a:gd name="T31" fmla="*/ 26 h 118"/>
                    <a:gd name="T32" fmla="*/ 4 w 118"/>
                    <a:gd name="T33" fmla="*/ 36 h 118"/>
                    <a:gd name="T34" fmla="*/ 1 w 118"/>
                    <a:gd name="T35" fmla="*/ 47 h 118"/>
                    <a:gd name="T36" fmla="*/ 0 w 118"/>
                    <a:gd name="T37" fmla="*/ 60 h 118"/>
                    <a:gd name="T38" fmla="*/ 0 w 118"/>
                    <a:gd name="T39" fmla="*/ 60 h 118"/>
                    <a:gd name="T40" fmla="*/ 1 w 118"/>
                    <a:gd name="T41" fmla="*/ 71 h 118"/>
                    <a:gd name="T42" fmla="*/ 4 w 118"/>
                    <a:gd name="T43" fmla="*/ 82 h 118"/>
                    <a:gd name="T44" fmla="*/ 9 w 118"/>
                    <a:gd name="T45" fmla="*/ 92 h 118"/>
                    <a:gd name="T46" fmla="*/ 17 w 118"/>
                    <a:gd name="T47" fmla="*/ 101 h 118"/>
                    <a:gd name="T48" fmla="*/ 26 w 118"/>
                    <a:gd name="T49" fmla="*/ 108 h 118"/>
                    <a:gd name="T50" fmla="*/ 36 w 118"/>
                    <a:gd name="T51" fmla="*/ 114 h 118"/>
                    <a:gd name="T52" fmla="*/ 47 w 118"/>
                    <a:gd name="T53" fmla="*/ 117 h 118"/>
                    <a:gd name="T54" fmla="*/ 58 w 118"/>
                    <a:gd name="T55" fmla="*/ 118 h 118"/>
                    <a:gd name="T56" fmla="*/ 58 w 118"/>
                    <a:gd name="T57" fmla="*/ 118 h 118"/>
                    <a:gd name="T58" fmla="*/ 71 w 118"/>
                    <a:gd name="T59" fmla="*/ 117 h 118"/>
                    <a:gd name="T60" fmla="*/ 82 w 118"/>
                    <a:gd name="T61" fmla="*/ 114 h 118"/>
                    <a:gd name="T62" fmla="*/ 92 w 118"/>
                    <a:gd name="T63" fmla="*/ 108 h 118"/>
                    <a:gd name="T64" fmla="*/ 101 w 118"/>
                    <a:gd name="T65" fmla="*/ 101 h 118"/>
                    <a:gd name="T66" fmla="*/ 108 w 118"/>
                    <a:gd name="T67" fmla="*/ 92 h 118"/>
                    <a:gd name="T68" fmla="*/ 114 w 118"/>
                    <a:gd name="T69" fmla="*/ 82 h 118"/>
                    <a:gd name="T70" fmla="*/ 117 w 118"/>
                    <a:gd name="T71" fmla="*/ 71 h 118"/>
                    <a:gd name="T72" fmla="*/ 118 w 118"/>
                    <a:gd name="T73" fmla="*/ 60 h 118"/>
                    <a:gd name="T74" fmla="*/ 118 w 118"/>
                    <a:gd name="T75"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18">
                      <a:moveTo>
                        <a:pt x="118" y="60"/>
                      </a:moveTo>
                      <a:lnTo>
                        <a:pt x="118" y="60"/>
                      </a:lnTo>
                      <a:lnTo>
                        <a:pt x="117" y="47"/>
                      </a:lnTo>
                      <a:lnTo>
                        <a:pt x="114" y="36"/>
                      </a:lnTo>
                      <a:lnTo>
                        <a:pt x="108" y="26"/>
                      </a:lnTo>
                      <a:lnTo>
                        <a:pt x="101" y="17"/>
                      </a:lnTo>
                      <a:lnTo>
                        <a:pt x="92" y="10"/>
                      </a:lnTo>
                      <a:lnTo>
                        <a:pt x="82" y="4"/>
                      </a:lnTo>
                      <a:lnTo>
                        <a:pt x="71" y="1"/>
                      </a:lnTo>
                      <a:lnTo>
                        <a:pt x="58" y="0"/>
                      </a:lnTo>
                      <a:lnTo>
                        <a:pt x="58" y="0"/>
                      </a:lnTo>
                      <a:lnTo>
                        <a:pt x="47" y="1"/>
                      </a:lnTo>
                      <a:lnTo>
                        <a:pt x="36" y="4"/>
                      </a:lnTo>
                      <a:lnTo>
                        <a:pt x="26" y="10"/>
                      </a:lnTo>
                      <a:lnTo>
                        <a:pt x="17" y="17"/>
                      </a:lnTo>
                      <a:lnTo>
                        <a:pt x="9" y="26"/>
                      </a:lnTo>
                      <a:lnTo>
                        <a:pt x="4" y="36"/>
                      </a:lnTo>
                      <a:lnTo>
                        <a:pt x="1" y="47"/>
                      </a:lnTo>
                      <a:lnTo>
                        <a:pt x="0" y="60"/>
                      </a:lnTo>
                      <a:lnTo>
                        <a:pt x="0" y="60"/>
                      </a:lnTo>
                      <a:lnTo>
                        <a:pt x="1" y="71"/>
                      </a:lnTo>
                      <a:lnTo>
                        <a:pt x="4" y="82"/>
                      </a:lnTo>
                      <a:lnTo>
                        <a:pt x="9" y="92"/>
                      </a:lnTo>
                      <a:lnTo>
                        <a:pt x="17" y="101"/>
                      </a:lnTo>
                      <a:lnTo>
                        <a:pt x="26" y="108"/>
                      </a:lnTo>
                      <a:lnTo>
                        <a:pt x="36" y="114"/>
                      </a:lnTo>
                      <a:lnTo>
                        <a:pt x="47" y="117"/>
                      </a:lnTo>
                      <a:lnTo>
                        <a:pt x="58" y="118"/>
                      </a:lnTo>
                      <a:lnTo>
                        <a:pt x="58" y="118"/>
                      </a:lnTo>
                      <a:lnTo>
                        <a:pt x="71" y="117"/>
                      </a:lnTo>
                      <a:lnTo>
                        <a:pt x="82" y="114"/>
                      </a:lnTo>
                      <a:lnTo>
                        <a:pt x="92" y="108"/>
                      </a:lnTo>
                      <a:lnTo>
                        <a:pt x="101" y="101"/>
                      </a:lnTo>
                      <a:lnTo>
                        <a:pt x="108" y="92"/>
                      </a:lnTo>
                      <a:lnTo>
                        <a:pt x="114" y="82"/>
                      </a:lnTo>
                      <a:lnTo>
                        <a:pt x="117" y="71"/>
                      </a:lnTo>
                      <a:lnTo>
                        <a:pt x="118" y="60"/>
                      </a:lnTo>
                      <a:lnTo>
                        <a:pt x="118" y="60"/>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6">
                  <a:extLst>
                    <a:ext uri="{FF2B5EF4-FFF2-40B4-BE49-F238E27FC236}">
                      <a16:creationId xmlns:a16="http://schemas.microsoft.com/office/drawing/2014/main" id="{3C42A1E2-51C6-584D-AB16-834A5F3F8A89}"/>
                    </a:ext>
                  </a:extLst>
                </p:cNvPr>
                <p:cNvSpPr>
                  <a:spLocks/>
                </p:cNvSpPr>
                <p:nvPr/>
              </p:nvSpPr>
              <p:spPr bwMode="auto">
                <a:xfrm>
                  <a:off x="5184775" y="1584325"/>
                  <a:ext cx="95250" cy="95250"/>
                </a:xfrm>
                <a:custGeom>
                  <a:avLst/>
                  <a:gdLst>
                    <a:gd name="T0" fmla="*/ 120 w 120"/>
                    <a:gd name="T1" fmla="*/ 60 h 120"/>
                    <a:gd name="T2" fmla="*/ 120 w 120"/>
                    <a:gd name="T3" fmla="*/ 60 h 120"/>
                    <a:gd name="T4" fmla="*/ 119 w 120"/>
                    <a:gd name="T5" fmla="*/ 48 h 120"/>
                    <a:gd name="T6" fmla="*/ 115 w 120"/>
                    <a:gd name="T7" fmla="*/ 37 h 120"/>
                    <a:gd name="T8" fmla="*/ 110 w 120"/>
                    <a:gd name="T9" fmla="*/ 27 h 120"/>
                    <a:gd name="T10" fmla="*/ 102 w 120"/>
                    <a:gd name="T11" fmla="*/ 18 h 120"/>
                    <a:gd name="T12" fmla="*/ 93 w 120"/>
                    <a:gd name="T13" fmla="*/ 10 h 120"/>
                    <a:gd name="T14" fmla="*/ 84 w 120"/>
                    <a:gd name="T15" fmla="*/ 5 h 120"/>
                    <a:gd name="T16" fmla="*/ 72 w 120"/>
                    <a:gd name="T17" fmla="*/ 1 h 120"/>
                    <a:gd name="T18" fmla="*/ 60 w 120"/>
                    <a:gd name="T19" fmla="*/ 0 h 120"/>
                    <a:gd name="T20" fmla="*/ 60 w 120"/>
                    <a:gd name="T21" fmla="*/ 0 h 120"/>
                    <a:gd name="T22" fmla="*/ 49 w 120"/>
                    <a:gd name="T23" fmla="*/ 1 h 120"/>
                    <a:gd name="T24" fmla="*/ 37 w 120"/>
                    <a:gd name="T25" fmla="*/ 5 h 120"/>
                    <a:gd name="T26" fmla="*/ 26 w 120"/>
                    <a:gd name="T27" fmla="*/ 10 h 120"/>
                    <a:gd name="T28" fmla="*/ 17 w 120"/>
                    <a:gd name="T29" fmla="*/ 18 h 120"/>
                    <a:gd name="T30" fmla="*/ 11 w 120"/>
                    <a:gd name="T31" fmla="*/ 27 h 120"/>
                    <a:gd name="T32" fmla="*/ 6 w 120"/>
                    <a:gd name="T33" fmla="*/ 37 h 120"/>
                    <a:gd name="T34" fmla="*/ 2 w 120"/>
                    <a:gd name="T35" fmla="*/ 48 h 120"/>
                    <a:gd name="T36" fmla="*/ 0 w 120"/>
                    <a:gd name="T37" fmla="*/ 60 h 120"/>
                    <a:gd name="T38" fmla="*/ 0 w 120"/>
                    <a:gd name="T39" fmla="*/ 60 h 120"/>
                    <a:gd name="T40" fmla="*/ 2 w 120"/>
                    <a:gd name="T41" fmla="*/ 72 h 120"/>
                    <a:gd name="T42" fmla="*/ 6 w 120"/>
                    <a:gd name="T43" fmla="*/ 83 h 120"/>
                    <a:gd name="T44" fmla="*/ 11 w 120"/>
                    <a:gd name="T45" fmla="*/ 94 h 120"/>
                    <a:gd name="T46" fmla="*/ 17 w 120"/>
                    <a:gd name="T47" fmla="*/ 102 h 120"/>
                    <a:gd name="T48" fmla="*/ 26 w 120"/>
                    <a:gd name="T49" fmla="*/ 109 h 120"/>
                    <a:gd name="T50" fmla="*/ 37 w 120"/>
                    <a:gd name="T51" fmla="*/ 115 h 120"/>
                    <a:gd name="T52" fmla="*/ 49 w 120"/>
                    <a:gd name="T53" fmla="*/ 119 h 120"/>
                    <a:gd name="T54" fmla="*/ 60 w 120"/>
                    <a:gd name="T55" fmla="*/ 120 h 120"/>
                    <a:gd name="T56" fmla="*/ 60 w 120"/>
                    <a:gd name="T57" fmla="*/ 120 h 120"/>
                    <a:gd name="T58" fmla="*/ 72 w 120"/>
                    <a:gd name="T59" fmla="*/ 119 h 120"/>
                    <a:gd name="T60" fmla="*/ 84 w 120"/>
                    <a:gd name="T61" fmla="*/ 115 h 120"/>
                    <a:gd name="T62" fmla="*/ 93 w 120"/>
                    <a:gd name="T63" fmla="*/ 109 h 120"/>
                    <a:gd name="T64" fmla="*/ 102 w 120"/>
                    <a:gd name="T65" fmla="*/ 102 h 120"/>
                    <a:gd name="T66" fmla="*/ 110 w 120"/>
                    <a:gd name="T67" fmla="*/ 94 h 120"/>
                    <a:gd name="T68" fmla="*/ 115 w 120"/>
                    <a:gd name="T69" fmla="*/ 83 h 120"/>
                    <a:gd name="T70" fmla="*/ 119 w 120"/>
                    <a:gd name="T71" fmla="*/ 72 h 120"/>
                    <a:gd name="T72" fmla="*/ 120 w 120"/>
                    <a:gd name="T73" fmla="*/ 60 h 120"/>
                    <a:gd name="T74" fmla="*/ 120 w 120"/>
                    <a:gd name="T75"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20">
                      <a:moveTo>
                        <a:pt x="120" y="60"/>
                      </a:moveTo>
                      <a:lnTo>
                        <a:pt x="120" y="60"/>
                      </a:lnTo>
                      <a:lnTo>
                        <a:pt x="119" y="48"/>
                      </a:lnTo>
                      <a:lnTo>
                        <a:pt x="115" y="37"/>
                      </a:lnTo>
                      <a:lnTo>
                        <a:pt x="110" y="27"/>
                      </a:lnTo>
                      <a:lnTo>
                        <a:pt x="102" y="18"/>
                      </a:lnTo>
                      <a:lnTo>
                        <a:pt x="93" y="10"/>
                      </a:lnTo>
                      <a:lnTo>
                        <a:pt x="84" y="5"/>
                      </a:lnTo>
                      <a:lnTo>
                        <a:pt x="72" y="1"/>
                      </a:lnTo>
                      <a:lnTo>
                        <a:pt x="60" y="0"/>
                      </a:lnTo>
                      <a:lnTo>
                        <a:pt x="60" y="0"/>
                      </a:lnTo>
                      <a:lnTo>
                        <a:pt x="49" y="1"/>
                      </a:lnTo>
                      <a:lnTo>
                        <a:pt x="37" y="5"/>
                      </a:lnTo>
                      <a:lnTo>
                        <a:pt x="26" y="10"/>
                      </a:lnTo>
                      <a:lnTo>
                        <a:pt x="17" y="18"/>
                      </a:lnTo>
                      <a:lnTo>
                        <a:pt x="11" y="27"/>
                      </a:lnTo>
                      <a:lnTo>
                        <a:pt x="6" y="37"/>
                      </a:lnTo>
                      <a:lnTo>
                        <a:pt x="2" y="48"/>
                      </a:lnTo>
                      <a:lnTo>
                        <a:pt x="0" y="60"/>
                      </a:lnTo>
                      <a:lnTo>
                        <a:pt x="0" y="60"/>
                      </a:lnTo>
                      <a:lnTo>
                        <a:pt x="2" y="72"/>
                      </a:lnTo>
                      <a:lnTo>
                        <a:pt x="6" y="83"/>
                      </a:lnTo>
                      <a:lnTo>
                        <a:pt x="11" y="94"/>
                      </a:lnTo>
                      <a:lnTo>
                        <a:pt x="17" y="102"/>
                      </a:lnTo>
                      <a:lnTo>
                        <a:pt x="26" y="109"/>
                      </a:lnTo>
                      <a:lnTo>
                        <a:pt x="37" y="115"/>
                      </a:lnTo>
                      <a:lnTo>
                        <a:pt x="49" y="119"/>
                      </a:lnTo>
                      <a:lnTo>
                        <a:pt x="60" y="120"/>
                      </a:lnTo>
                      <a:lnTo>
                        <a:pt x="60" y="120"/>
                      </a:lnTo>
                      <a:lnTo>
                        <a:pt x="72" y="119"/>
                      </a:lnTo>
                      <a:lnTo>
                        <a:pt x="84" y="115"/>
                      </a:lnTo>
                      <a:lnTo>
                        <a:pt x="93" y="109"/>
                      </a:lnTo>
                      <a:lnTo>
                        <a:pt x="102" y="102"/>
                      </a:lnTo>
                      <a:lnTo>
                        <a:pt x="110" y="94"/>
                      </a:lnTo>
                      <a:lnTo>
                        <a:pt x="115" y="83"/>
                      </a:lnTo>
                      <a:lnTo>
                        <a:pt x="119" y="72"/>
                      </a:lnTo>
                      <a:lnTo>
                        <a:pt x="120" y="60"/>
                      </a:lnTo>
                      <a:lnTo>
                        <a:pt x="120"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57">
                  <a:extLst>
                    <a:ext uri="{FF2B5EF4-FFF2-40B4-BE49-F238E27FC236}">
                      <a16:creationId xmlns:a16="http://schemas.microsoft.com/office/drawing/2014/main" id="{8EF6454F-C497-7B46-BE89-A32094D33F60}"/>
                    </a:ext>
                  </a:extLst>
                </p:cNvPr>
                <p:cNvSpPr>
                  <a:spLocks/>
                </p:cNvSpPr>
                <p:nvPr/>
              </p:nvSpPr>
              <p:spPr bwMode="auto">
                <a:xfrm>
                  <a:off x="5060950" y="1709738"/>
                  <a:ext cx="93663" cy="93662"/>
                </a:xfrm>
                <a:custGeom>
                  <a:avLst/>
                  <a:gdLst>
                    <a:gd name="T0" fmla="*/ 119 w 119"/>
                    <a:gd name="T1" fmla="*/ 60 h 118"/>
                    <a:gd name="T2" fmla="*/ 119 w 119"/>
                    <a:gd name="T3" fmla="*/ 60 h 118"/>
                    <a:gd name="T4" fmla="*/ 117 w 119"/>
                    <a:gd name="T5" fmla="*/ 47 h 118"/>
                    <a:gd name="T6" fmla="*/ 113 w 119"/>
                    <a:gd name="T7" fmla="*/ 36 h 118"/>
                    <a:gd name="T8" fmla="*/ 108 w 119"/>
                    <a:gd name="T9" fmla="*/ 26 h 118"/>
                    <a:gd name="T10" fmla="*/ 102 w 119"/>
                    <a:gd name="T11" fmla="*/ 17 h 118"/>
                    <a:gd name="T12" fmla="*/ 93 w 119"/>
                    <a:gd name="T13" fmla="*/ 10 h 118"/>
                    <a:gd name="T14" fmla="*/ 82 w 119"/>
                    <a:gd name="T15" fmla="*/ 5 h 118"/>
                    <a:gd name="T16" fmla="*/ 70 w 119"/>
                    <a:gd name="T17" fmla="*/ 1 h 118"/>
                    <a:gd name="T18" fmla="*/ 59 w 119"/>
                    <a:gd name="T19" fmla="*/ 0 h 118"/>
                    <a:gd name="T20" fmla="*/ 59 w 119"/>
                    <a:gd name="T21" fmla="*/ 0 h 118"/>
                    <a:gd name="T22" fmla="*/ 47 w 119"/>
                    <a:gd name="T23" fmla="*/ 1 h 118"/>
                    <a:gd name="T24" fmla="*/ 35 w 119"/>
                    <a:gd name="T25" fmla="*/ 5 h 118"/>
                    <a:gd name="T26" fmla="*/ 26 w 119"/>
                    <a:gd name="T27" fmla="*/ 10 h 118"/>
                    <a:gd name="T28" fmla="*/ 17 w 119"/>
                    <a:gd name="T29" fmla="*/ 17 h 118"/>
                    <a:gd name="T30" fmla="*/ 9 w 119"/>
                    <a:gd name="T31" fmla="*/ 26 h 118"/>
                    <a:gd name="T32" fmla="*/ 4 w 119"/>
                    <a:gd name="T33" fmla="*/ 36 h 118"/>
                    <a:gd name="T34" fmla="*/ 0 w 119"/>
                    <a:gd name="T35" fmla="*/ 47 h 118"/>
                    <a:gd name="T36" fmla="*/ 0 w 119"/>
                    <a:gd name="T37" fmla="*/ 60 h 118"/>
                    <a:gd name="T38" fmla="*/ 0 w 119"/>
                    <a:gd name="T39" fmla="*/ 60 h 118"/>
                    <a:gd name="T40" fmla="*/ 0 w 119"/>
                    <a:gd name="T41" fmla="*/ 71 h 118"/>
                    <a:gd name="T42" fmla="*/ 4 w 119"/>
                    <a:gd name="T43" fmla="*/ 82 h 118"/>
                    <a:gd name="T44" fmla="*/ 9 w 119"/>
                    <a:gd name="T45" fmla="*/ 92 h 118"/>
                    <a:gd name="T46" fmla="*/ 17 w 119"/>
                    <a:gd name="T47" fmla="*/ 101 h 118"/>
                    <a:gd name="T48" fmla="*/ 26 w 119"/>
                    <a:gd name="T49" fmla="*/ 109 h 118"/>
                    <a:gd name="T50" fmla="*/ 35 w 119"/>
                    <a:gd name="T51" fmla="*/ 114 h 118"/>
                    <a:gd name="T52" fmla="*/ 47 w 119"/>
                    <a:gd name="T53" fmla="*/ 118 h 118"/>
                    <a:gd name="T54" fmla="*/ 59 w 119"/>
                    <a:gd name="T55" fmla="*/ 118 h 118"/>
                    <a:gd name="T56" fmla="*/ 59 w 119"/>
                    <a:gd name="T57" fmla="*/ 118 h 118"/>
                    <a:gd name="T58" fmla="*/ 70 w 119"/>
                    <a:gd name="T59" fmla="*/ 118 h 118"/>
                    <a:gd name="T60" fmla="*/ 82 w 119"/>
                    <a:gd name="T61" fmla="*/ 114 h 118"/>
                    <a:gd name="T62" fmla="*/ 93 w 119"/>
                    <a:gd name="T63" fmla="*/ 109 h 118"/>
                    <a:gd name="T64" fmla="*/ 102 w 119"/>
                    <a:gd name="T65" fmla="*/ 101 h 118"/>
                    <a:gd name="T66" fmla="*/ 108 w 119"/>
                    <a:gd name="T67" fmla="*/ 92 h 118"/>
                    <a:gd name="T68" fmla="*/ 113 w 119"/>
                    <a:gd name="T69" fmla="*/ 82 h 118"/>
                    <a:gd name="T70" fmla="*/ 117 w 119"/>
                    <a:gd name="T71" fmla="*/ 71 h 118"/>
                    <a:gd name="T72" fmla="*/ 119 w 119"/>
                    <a:gd name="T73" fmla="*/ 60 h 118"/>
                    <a:gd name="T74" fmla="*/ 119 w 119"/>
                    <a:gd name="T75"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18">
                      <a:moveTo>
                        <a:pt x="119" y="60"/>
                      </a:moveTo>
                      <a:lnTo>
                        <a:pt x="119" y="60"/>
                      </a:lnTo>
                      <a:lnTo>
                        <a:pt x="117" y="47"/>
                      </a:lnTo>
                      <a:lnTo>
                        <a:pt x="113" y="36"/>
                      </a:lnTo>
                      <a:lnTo>
                        <a:pt x="108" y="26"/>
                      </a:lnTo>
                      <a:lnTo>
                        <a:pt x="102" y="17"/>
                      </a:lnTo>
                      <a:lnTo>
                        <a:pt x="93" y="10"/>
                      </a:lnTo>
                      <a:lnTo>
                        <a:pt x="82" y="5"/>
                      </a:lnTo>
                      <a:lnTo>
                        <a:pt x="70" y="1"/>
                      </a:lnTo>
                      <a:lnTo>
                        <a:pt x="59" y="0"/>
                      </a:lnTo>
                      <a:lnTo>
                        <a:pt x="59" y="0"/>
                      </a:lnTo>
                      <a:lnTo>
                        <a:pt x="47" y="1"/>
                      </a:lnTo>
                      <a:lnTo>
                        <a:pt x="35" y="5"/>
                      </a:lnTo>
                      <a:lnTo>
                        <a:pt x="26" y="10"/>
                      </a:lnTo>
                      <a:lnTo>
                        <a:pt x="17" y="17"/>
                      </a:lnTo>
                      <a:lnTo>
                        <a:pt x="9" y="26"/>
                      </a:lnTo>
                      <a:lnTo>
                        <a:pt x="4" y="36"/>
                      </a:lnTo>
                      <a:lnTo>
                        <a:pt x="0" y="47"/>
                      </a:lnTo>
                      <a:lnTo>
                        <a:pt x="0" y="60"/>
                      </a:lnTo>
                      <a:lnTo>
                        <a:pt x="0" y="60"/>
                      </a:lnTo>
                      <a:lnTo>
                        <a:pt x="0" y="71"/>
                      </a:lnTo>
                      <a:lnTo>
                        <a:pt x="4" y="82"/>
                      </a:lnTo>
                      <a:lnTo>
                        <a:pt x="9" y="92"/>
                      </a:lnTo>
                      <a:lnTo>
                        <a:pt x="17" y="101"/>
                      </a:lnTo>
                      <a:lnTo>
                        <a:pt x="26" y="109"/>
                      </a:lnTo>
                      <a:lnTo>
                        <a:pt x="35" y="114"/>
                      </a:lnTo>
                      <a:lnTo>
                        <a:pt x="47" y="118"/>
                      </a:lnTo>
                      <a:lnTo>
                        <a:pt x="59" y="118"/>
                      </a:lnTo>
                      <a:lnTo>
                        <a:pt x="59" y="118"/>
                      </a:lnTo>
                      <a:lnTo>
                        <a:pt x="70" y="118"/>
                      </a:lnTo>
                      <a:lnTo>
                        <a:pt x="82" y="114"/>
                      </a:lnTo>
                      <a:lnTo>
                        <a:pt x="93" y="109"/>
                      </a:lnTo>
                      <a:lnTo>
                        <a:pt x="102" y="101"/>
                      </a:lnTo>
                      <a:lnTo>
                        <a:pt x="108" y="92"/>
                      </a:lnTo>
                      <a:lnTo>
                        <a:pt x="113" y="82"/>
                      </a:lnTo>
                      <a:lnTo>
                        <a:pt x="117" y="71"/>
                      </a:lnTo>
                      <a:lnTo>
                        <a:pt x="119" y="60"/>
                      </a:lnTo>
                      <a:lnTo>
                        <a:pt x="119" y="60"/>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2865835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Characterizing CPEs: SAA available values</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Dataset Construction</a:t>
            </a:r>
          </a:p>
        </p:txBody>
      </p:sp>
      <p:graphicFrame>
        <p:nvGraphicFramePr>
          <p:cNvPr id="5" name="Table 4">
            <a:extLst>
              <a:ext uri="{FF2B5EF4-FFF2-40B4-BE49-F238E27FC236}">
                <a16:creationId xmlns:a16="http://schemas.microsoft.com/office/drawing/2014/main" id="{1AA7558D-E71D-3A4C-A523-72EC0EF3EDE3}"/>
              </a:ext>
            </a:extLst>
          </p:cNvPr>
          <p:cNvGraphicFramePr>
            <a:graphicFrameLocks noGrp="1"/>
          </p:cNvGraphicFramePr>
          <p:nvPr>
            <p:extLst>
              <p:ext uri="{D42A27DB-BD31-4B8C-83A1-F6EECF244321}">
                <p14:modId xmlns:p14="http://schemas.microsoft.com/office/powerpoint/2010/main" val="896060285"/>
              </p:ext>
            </p:extLst>
          </p:nvPr>
        </p:nvGraphicFramePr>
        <p:xfrm>
          <a:off x="429685" y="1629926"/>
          <a:ext cx="4698906" cy="4729480"/>
        </p:xfrm>
        <a:graphic>
          <a:graphicData uri="http://schemas.openxmlformats.org/drawingml/2006/table">
            <a:tbl>
              <a:tblPr firstRow="1" bandRow="1">
                <a:tableStyleId>{72833802-FEF1-4C79-8D5D-14CF1EAF98D9}</a:tableStyleId>
              </a:tblPr>
              <a:tblGrid>
                <a:gridCol w="2260506">
                  <a:extLst>
                    <a:ext uri="{9D8B030D-6E8A-4147-A177-3AD203B41FA5}">
                      <a16:colId xmlns:a16="http://schemas.microsoft.com/office/drawing/2014/main" val="2141130726"/>
                    </a:ext>
                  </a:extLst>
                </a:gridCol>
                <a:gridCol w="2438400">
                  <a:extLst>
                    <a:ext uri="{9D8B030D-6E8A-4147-A177-3AD203B41FA5}">
                      <a16:colId xmlns:a16="http://schemas.microsoft.com/office/drawing/2014/main" val="2803367904"/>
                    </a:ext>
                  </a:extLst>
                </a:gridCol>
              </a:tblGrid>
              <a:tr h="370840">
                <a:tc>
                  <a:txBody>
                    <a:bodyPr/>
                    <a:lstStyle/>
                    <a:p>
                      <a:r>
                        <a:rPr lang="en-US" sz="1400" dirty="0"/>
                        <a:t>SAA.CM_HOUR_HEALTH</a:t>
                      </a:r>
                      <a:endParaRPr lang="en-US" sz="1400" b="1" dirty="0"/>
                    </a:p>
                  </a:txBody>
                  <a:tcPr/>
                </a:tc>
                <a:tc>
                  <a:txBody>
                    <a:bodyPr/>
                    <a:lstStyle/>
                    <a:p>
                      <a:r>
                        <a:rPr lang="en-US" sz="1400" dirty="0"/>
                        <a:t>Description</a:t>
                      </a:r>
                      <a:endParaRPr lang="en-US" sz="1400" b="1" dirty="0"/>
                    </a:p>
                  </a:txBody>
                  <a:tcPr/>
                </a:tc>
                <a:extLst>
                  <a:ext uri="{0D108BD9-81ED-4DB2-BD59-A6C34878D82A}">
                    <a16:rowId xmlns:a16="http://schemas.microsoft.com/office/drawing/2014/main" val="2745641305"/>
                  </a:ext>
                </a:extLst>
              </a:tr>
              <a:tr h="370840">
                <a:tc>
                  <a:txBody>
                    <a:bodyPr/>
                    <a:lstStyle/>
                    <a:p>
                      <a:r>
                        <a:rPr lang="en-US" sz="1400" dirty="0"/>
                        <a:t>TXPOWER_UP</a:t>
                      </a:r>
                    </a:p>
                  </a:txBody>
                  <a:tcPr/>
                </a:tc>
                <a:tc>
                  <a:txBody>
                    <a:bodyPr/>
                    <a:lstStyle/>
                    <a:p>
                      <a:r>
                        <a:rPr lang="en-US" sz="1400" dirty="0"/>
                        <a:t>Average upstream transmission power</a:t>
                      </a:r>
                    </a:p>
                  </a:txBody>
                  <a:tcPr/>
                </a:tc>
                <a:extLst>
                  <a:ext uri="{0D108BD9-81ED-4DB2-BD59-A6C34878D82A}">
                    <a16:rowId xmlns:a16="http://schemas.microsoft.com/office/drawing/2014/main" val="2435981338"/>
                  </a:ext>
                </a:extLst>
              </a:tr>
              <a:tr h="370840">
                <a:tc>
                  <a:txBody>
                    <a:bodyPr/>
                    <a:lstStyle/>
                    <a:p>
                      <a:r>
                        <a:rPr lang="en-US" sz="1400" dirty="0"/>
                        <a:t>RXPOWER_UP</a:t>
                      </a:r>
                    </a:p>
                  </a:txBody>
                  <a:tcPr/>
                </a:tc>
                <a:tc>
                  <a:txBody>
                    <a:bodyPr/>
                    <a:lstStyle/>
                    <a:p>
                      <a:r>
                        <a:rPr lang="en-US" sz="1400" dirty="0"/>
                        <a:t>Average upstream reception power</a:t>
                      </a:r>
                    </a:p>
                  </a:txBody>
                  <a:tcPr/>
                </a:tc>
                <a:extLst>
                  <a:ext uri="{0D108BD9-81ED-4DB2-BD59-A6C34878D82A}">
                    <a16:rowId xmlns:a16="http://schemas.microsoft.com/office/drawing/2014/main" val="3565140430"/>
                  </a:ext>
                </a:extLst>
              </a:tr>
              <a:tr h="370840">
                <a:tc>
                  <a:txBody>
                    <a:bodyPr/>
                    <a:lstStyle/>
                    <a:p>
                      <a:r>
                        <a:rPr lang="en-US" sz="1400" dirty="0"/>
                        <a:t>RXPOWER_DN</a:t>
                      </a:r>
                    </a:p>
                  </a:txBody>
                  <a:tcPr/>
                </a:tc>
                <a:tc>
                  <a:txBody>
                    <a:bodyPr/>
                    <a:lstStyle/>
                    <a:p>
                      <a:r>
                        <a:rPr lang="en-US" sz="1400" dirty="0"/>
                        <a:t>Average downstream reception power</a:t>
                      </a:r>
                    </a:p>
                  </a:txBody>
                  <a:tcPr/>
                </a:tc>
                <a:extLst>
                  <a:ext uri="{0D108BD9-81ED-4DB2-BD59-A6C34878D82A}">
                    <a16:rowId xmlns:a16="http://schemas.microsoft.com/office/drawing/2014/main" val="68768313"/>
                  </a:ext>
                </a:extLst>
              </a:tr>
              <a:tr h="370840">
                <a:tc>
                  <a:txBody>
                    <a:bodyPr/>
                    <a:lstStyle/>
                    <a:p>
                      <a:r>
                        <a:rPr lang="en-US" sz="1400" dirty="0"/>
                        <a:t>CER_DN</a:t>
                      </a:r>
                    </a:p>
                  </a:txBody>
                  <a:tcPr/>
                </a:tc>
                <a:tc>
                  <a:txBody>
                    <a:bodyPr/>
                    <a:lstStyle/>
                    <a:p>
                      <a:r>
                        <a:rPr lang="en-US" sz="1400" dirty="0"/>
                        <a:t>Maximum codeword error ratio downstream</a:t>
                      </a:r>
                    </a:p>
                  </a:txBody>
                  <a:tcPr/>
                </a:tc>
                <a:extLst>
                  <a:ext uri="{0D108BD9-81ED-4DB2-BD59-A6C34878D82A}">
                    <a16:rowId xmlns:a16="http://schemas.microsoft.com/office/drawing/2014/main" val="1622861661"/>
                  </a:ext>
                </a:extLst>
              </a:tr>
              <a:tr h="370840">
                <a:tc>
                  <a:txBody>
                    <a:bodyPr/>
                    <a:lstStyle/>
                    <a:p>
                      <a:r>
                        <a:rPr lang="en-US" sz="1400" dirty="0"/>
                        <a:t>CER_UP</a:t>
                      </a:r>
                    </a:p>
                  </a:txBody>
                  <a:tcPr/>
                </a:tc>
                <a:tc>
                  <a:txBody>
                    <a:bodyPr/>
                    <a:lstStyle/>
                    <a:p>
                      <a:r>
                        <a:rPr lang="en-US" sz="1400" dirty="0"/>
                        <a:t>Maximum codeword error ratio upstream</a:t>
                      </a:r>
                    </a:p>
                  </a:txBody>
                  <a:tcPr/>
                </a:tc>
                <a:extLst>
                  <a:ext uri="{0D108BD9-81ED-4DB2-BD59-A6C34878D82A}">
                    <a16:rowId xmlns:a16="http://schemas.microsoft.com/office/drawing/2014/main" val="2200735888"/>
                  </a:ext>
                </a:extLst>
              </a:tr>
              <a:tr h="370840">
                <a:tc>
                  <a:txBody>
                    <a:bodyPr/>
                    <a:lstStyle/>
                    <a:p>
                      <a:r>
                        <a:rPr lang="en-US" sz="1400" dirty="0"/>
                        <a:t>SNR_DN</a:t>
                      </a:r>
                    </a:p>
                  </a:txBody>
                  <a:tcPr/>
                </a:tc>
                <a:tc>
                  <a:txBody>
                    <a:bodyPr/>
                    <a:lstStyle/>
                    <a:p>
                      <a:r>
                        <a:rPr lang="en-US" sz="1400" dirty="0"/>
                        <a:t>Minimum signal-to-noise ratio downstream</a:t>
                      </a:r>
                    </a:p>
                  </a:txBody>
                  <a:tcPr/>
                </a:tc>
                <a:extLst>
                  <a:ext uri="{0D108BD9-81ED-4DB2-BD59-A6C34878D82A}">
                    <a16:rowId xmlns:a16="http://schemas.microsoft.com/office/drawing/2014/main" val="2219928033"/>
                  </a:ext>
                </a:extLst>
              </a:tr>
              <a:tr h="370840">
                <a:tc>
                  <a:txBody>
                    <a:bodyPr/>
                    <a:lstStyle/>
                    <a:p>
                      <a:r>
                        <a:rPr lang="en-US" sz="1400" dirty="0"/>
                        <a:t>PCT_TRAFFIC_SMDH_UP</a:t>
                      </a:r>
                    </a:p>
                  </a:txBody>
                  <a:tcPr/>
                </a:tc>
                <a:tc>
                  <a:txBody>
                    <a:bodyPr/>
                    <a:lstStyle/>
                    <a:p>
                      <a:r>
                        <a:rPr lang="en-US" sz="1400" dirty="0"/>
                        <a:t>Upstream severely degraded modem hours </a:t>
                      </a:r>
                    </a:p>
                  </a:txBody>
                  <a:tcPr/>
                </a:tc>
                <a:extLst>
                  <a:ext uri="{0D108BD9-81ED-4DB2-BD59-A6C34878D82A}">
                    <a16:rowId xmlns:a16="http://schemas.microsoft.com/office/drawing/2014/main" val="178580555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PCT_TRAFFIC_MDH_UP</a:t>
                      </a:r>
                    </a:p>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Downstream severely degraded modem hours </a:t>
                      </a:r>
                    </a:p>
                    <a:p>
                      <a:endParaRPr lang="en-US" sz="1400" dirty="0"/>
                    </a:p>
                  </a:txBody>
                  <a:tcPr/>
                </a:tc>
                <a:extLst>
                  <a:ext uri="{0D108BD9-81ED-4DB2-BD59-A6C34878D82A}">
                    <a16:rowId xmlns:a16="http://schemas.microsoft.com/office/drawing/2014/main" val="1372175397"/>
                  </a:ext>
                </a:extLst>
              </a:tr>
            </a:tbl>
          </a:graphicData>
        </a:graphic>
      </p:graphicFrame>
      <p:graphicFrame>
        <p:nvGraphicFramePr>
          <p:cNvPr id="8" name="Table 7">
            <a:extLst>
              <a:ext uri="{FF2B5EF4-FFF2-40B4-BE49-F238E27FC236}">
                <a16:creationId xmlns:a16="http://schemas.microsoft.com/office/drawing/2014/main" id="{83E14F59-C50C-F145-96F6-0D7D6CB932CF}"/>
              </a:ext>
            </a:extLst>
          </p:cNvPr>
          <p:cNvGraphicFramePr>
            <a:graphicFrameLocks noGrp="1"/>
          </p:cNvGraphicFramePr>
          <p:nvPr>
            <p:extLst>
              <p:ext uri="{D42A27DB-BD31-4B8C-83A1-F6EECF244321}">
                <p14:modId xmlns:p14="http://schemas.microsoft.com/office/powerpoint/2010/main" val="2698690346"/>
              </p:ext>
            </p:extLst>
          </p:nvPr>
        </p:nvGraphicFramePr>
        <p:xfrm>
          <a:off x="5275471" y="519862"/>
          <a:ext cx="6267173" cy="2814320"/>
        </p:xfrm>
        <a:graphic>
          <a:graphicData uri="http://schemas.openxmlformats.org/drawingml/2006/table">
            <a:tbl>
              <a:tblPr firstRow="1" bandRow="1">
                <a:tableStyleId>{17292A2E-F333-43FB-9621-5CBBE7FDCDCB}</a:tableStyleId>
              </a:tblPr>
              <a:tblGrid>
                <a:gridCol w="3126408">
                  <a:extLst>
                    <a:ext uri="{9D8B030D-6E8A-4147-A177-3AD203B41FA5}">
                      <a16:colId xmlns:a16="http://schemas.microsoft.com/office/drawing/2014/main" val="1558049049"/>
                    </a:ext>
                  </a:extLst>
                </a:gridCol>
                <a:gridCol w="3140765">
                  <a:extLst>
                    <a:ext uri="{9D8B030D-6E8A-4147-A177-3AD203B41FA5}">
                      <a16:colId xmlns:a16="http://schemas.microsoft.com/office/drawing/2014/main" val="3349153611"/>
                    </a:ext>
                  </a:extLst>
                </a:gridCol>
              </a:tblGrid>
              <a:tr h="370840">
                <a:tc>
                  <a:txBody>
                    <a:bodyPr/>
                    <a:lstStyle/>
                    <a:p>
                      <a:r>
                        <a:rPr lang="en-US" sz="1400" dirty="0"/>
                        <a:t>SAA.CMTS_HOURS_UPSTREAM_STATS</a:t>
                      </a:r>
                    </a:p>
                  </a:txBody>
                  <a:tcPr/>
                </a:tc>
                <a:tc>
                  <a:txBody>
                    <a:bodyPr/>
                    <a:lstStyle/>
                    <a:p>
                      <a:r>
                        <a:rPr lang="en-US" sz="1400" dirty="0"/>
                        <a:t>Description</a:t>
                      </a:r>
                    </a:p>
                  </a:txBody>
                  <a:tcPr/>
                </a:tc>
                <a:extLst>
                  <a:ext uri="{0D108BD9-81ED-4DB2-BD59-A6C34878D82A}">
                    <a16:rowId xmlns:a16="http://schemas.microsoft.com/office/drawing/2014/main" val="4048745482"/>
                  </a:ext>
                </a:extLst>
              </a:tr>
              <a:tr h="370840">
                <a:tc>
                  <a:txBody>
                    <a:bodyPr/>
                    <a:lstStyle/>
                    <a:p>
                      <a:r>
                        <a:rPr lang="en-US" sz="1400" dirty="0"/>
                        <a:t>UTILIZATION</a:t>
                      </a:r>
                    </a:p>
                  </a:txBody>
                  <a:tcPr/>
                </a:tc>
                <a:tc>
                  <a:txBody>
                    <a:bodyPr/>
                    <a:lstStyle/>
                    <a:p>
                      <a:r>
                        <a:rPr lang="en-US" sz="1400" dirty="0"/>
                        <a:t>Maximum percent utilization of upstream</a:t>
                      </a:r>
                    </a:p>
                  </a:txBody>
                  <a:tcPr/>
                </a:tc>
                <a:extLst>
                  <a:ext uri="{0D108BD9-81ED-4DB2-BD59-A6C34878D82A}">
                    <a16:rowId xmlns:a16="http://schemas.microsoft.com/office/drawing/2014/main" val="1971612008"/>
                  </a:ext>
                </a:extLst>
              </a:tr>
              <a:tr h="370840">
                <a:tc>
                  <a:txBody>
                    <a:bodyPr/>
                    <a:lstStyle/>
                    <a:p>
                      <a:r>
                        <a:rPr lang="en-US" sz="1400" dirty="0"/>
                        <a:t>RXPOWER</a:t>
                      </a:r>
                    </a:p>
                  </a:txBody>
                  <a:tcPr/>
                </a:tc>
                <a:tc>
                  <a:txBody>
                    <a:bodyPr/>
                    <a:lstStyle/>
                    <a:p>
                      <a:r>
                        <a:rPr lang="en-US" sz="1400" dirty="0"/>
                        <a:t>Average power being received by CMTS on interface</a:t>
                      </a:r>
                    </a:p>
                  </a:txBody>
                  <a:tcPr/>
                </a:tc>
                <a:extLst>
                  <a:ext uri="{0D108BD9-81ED-4DB2-BD59-A6C34878D82A}">
                    <a16:rowId xmlns:a16="http://schemas.microsoft.com/office/drawing/2014/main" val="1350876631"/>
                  </a:ext>
                </a:extLst>
              </a:tr>
              <a:tr h="370840">
                <a:tc>
                  <a:txBody>
                    <a:bodyPr/>
                    <a:lstStyle/>
                    <a:p>
                      <a:r>
                        <a:rPr lang="en-US" sz="1400" dirty="0"/>
                        <a:t>TXPOWER</a:t>
                      </a:r>
                    </a:p>
                  </a:txBody>
                  <a:tcPr/>
                </a:tc>
                <a:tc>
                  <a:txBody>
                    <a:bodyPr/>
                    <a:lstStyle/>
                    <a:p>
                      <a:r>
                        <a:rPr lang="en-US" sz="1400" dirty="0"/>
                        <a:t>Average power transmitted from CMs on interface</a:t>
                      </a:r>
                    </a:p>
                  </a:txBody>
                  <a:tcPr/>
                </a:tc>
                <a:extLst>
                  <a:ext uri="{0D108BD9-81ED-4DB2-BD59-A6C34878D82A}">
                    <a16:rowId xmlns:a16="http://schemas.microsoft.com/office/drawing/2014/main" val="2686885387"/>
                  </a:ext>
                </a:extLst>
              </a:tr>
              <a:tr h="370840">
                <a:tc>
                  <a:txBody>
                    <a:bodyPr/>
                    <a:lstStyle/>
                    <a:p>
                      <a:r>
                        <a:rPr lang="en-US" sz="1400" dirty="0"/>
                        <a:t>CER</a:t>
                      </a:r>
                    </a:p>
                  </a:txBody>
                  <a:tcPr/>
                </a:tc>
                <a:tc>
                  <a:txBody>
                    <a:bodyPr/>
                    <a:lstStyle/>
                    <a:p>
                      <a:r>
                        <a:rPr lang="en-US" sz="1400" dirty="0"/>
                        <a:t>Maximum Codeword Error Ratio for interface</a:t>
                      </a:r>
                    </a:p>
                  </a:txBody>
                  <a:tcPr/>
                </a:tc>
                <a:extLst>
                  <a:ext uri="{0D108BD9-81ED-4DB2-BD59-A6C34878D82A}">
                    <a16:rowId xmlns:a16="http://schemas.microsoft.com/office/drawing/2014/main" val="266128619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MS_UTILIZATION</a:t>
                      </a:r>
                    </a:p>
                  </a:txBody>
                  <a:tcPr/>
                </a:tc>
                <a:tc>
                  <a:txBody>
                    <a:bodyPr/>
                    <a:lstStyle/>
                    <a:p>
                      <a:r>
                        <a:rPr lang="en-US" sz="1400" dirty="0"/>
                        <a:t>Percent </a:t>
                      </a:r>
                      <a:r>
                        <a:rPr lang="en-US" sz="1400" dirty="0" err="1"/>
                        <a:t>minislot</a:t>
                      </a:r>
                      <a:r>
                        <a:rPr lang="en-US" sz="1400" dirty="0"/>
                        <a:t> utilization of upstream</a:t>
                      </a:r>
                    </a:p>
                  </a:txBody>
                  <a:tcPr/>
                </a:tc>
                <a:extLst>
                  <a:ext uri="{0D108BD9-81ED-4DB2-BD59-A6C34878D82A}">
                    <a16:rowId xmlns:a16="http://schemas.microsoft.com/office/drawing/2014/main" val="4094418084"/>
                  </a:ext>
                </a:extLst>
              </a:tr>
            </a:tbl>
          </a:graphicData>
        </a:graphic>
      </p:graphicFrame>
      <p:graphicFrame>
        <p:nvGraphicFramePr>
          <p:cNvPr id="9" name="Table 8">
            <a:extLst>
              <a:ext uri="{FF2B5EF4-FFF2-40B4-BE49-F238E27FC236}">
                <a16:creationId xmlns:a16="http://schemas.microsoft.com/office/drawing/2014/main" id="{00081E4B-EE00-D44F-85CD-20181DE16F37}"/>
              </a:ext>
            </a:extLst>
          </p:cNvPr>
          <p:cNvGraphicFramePr>
            <a:graphicFrameLocks noGrp="1"/>
          </p:cNvGraphicFramePr>
          <p:nvPr>
            <p:extLst>
              <p:ext uri="{D42A27DB-BD31-4B8C-83A1-F6EECF244321}">
                <p14:modId xmlns:p14="http://schemas.microsoft.com/office/powerpoint/2010/main" val="2459378153"/>
              </p:ext>
            </p:extLst>
          </p:nvPr>
        </p:nvGraphicFramePr>
        <p:xfrm>
          <a:off x="5275471" y="3505239"/>
          <a:ext cx="6784008" cy="2814320"/>
        </p:xfrm>
        <a:graphic>
          <a:graphicData uri="http://schemas.openxmlformats.org/drawingml/2006/table">
            <a:tbl>
              <a:tblPr firstRow="1" bandRow="1">
                <a:tableStyleId>{17292A2E-F333-43FB-9621-5CBBE7FDCDCB}</a:tableStyleId>
              </a:tblPr>
              <a:tblGrid>
                <a:gridCol w="3455959">
                  <a:extLst>
                    <a:ext uri="{9D8B030D-6E8A-4147-A177-3AD203B41FA5}">
                      <a16:colId xmlns:a16="http://schemas.microsoft.com/office/drawing/2014/main" val="1558049049"/>
                    </a:ext>
                  </a:extLst>
                </a:gridCol>
                <a:gridCol w="3328049">
                  <a:extLst>
                    <a:ext uri="{9D8B030D-6E8A-4147-A177-3AD203B41FA5}">
                      <a16:colId xmlns:a16="http://schemas.microsoft.com/office/drawing/2014/main" val="3349153611"/>
                    </a:ext>
                  </a:extLst>
                </a:gridCol>
              </a:tblGrid>
              <a:tr h="370840">
                <a:tc>
                  <a:txBody>
                    <a:bodyPr/>
                    <a:lstStyle/>
                    <a:p>
                      <a:r>
                        <a:rPr lang="en-US" sz="1400" dirty="0"/>
                        <a:t>SAA.CMTS_HOURS_DOWNSTREAM_STATS</a:t>
                      </a:r>
                    </a:p>
                  </a:txBody>
                  <a:tcPr/>
                </a:tc>
                <a:tc>
                  <a:txBody>
                    <a:bodyPr/>
                    <a:lstStyle/>
                    <a:p>
                      <a:r>
                        <a:rPr lang="en-US" sz="1400" dirty="0"/>
                        <a:t>Description</a:t>
                      </a:r>
                    </a:p>
                  </a:txBody>
                  <a:tcPr/>
                </a:tc>
                <a:extLst>
                  <a:ext uri="{0D108BD9-81ED-4DB2-BD59-A6C34878D82A}">
                    <a16:rowId xmlns:a16="http://schemas.microsoft.com/office/drawing/2014/main" val="4048745482"/>
                  </a:ext>
                </a:extLst>
              </a:tr>
              <a:tr h="370840">
                <a:tc>
                  <a:txBody>
                    <a:bodyPr/>
                    <a:lstStyle/>
                    <a:p>
                      <a:r>
                        <a:rPr lang="en-US" sz="1400" dirty="0"/>
                        <a:t>UTILIZATION</a:t>
                      </a:r>
                    </a:p>
                  </a:txBody>
                  <a:tcPr/>
                </a:tc>
                <a:tc>
                  <a:txBody>
                    <a:bodyPr/>
                    <a:lstStyle/>
                    <a:p>
                      <a:r>
                        <a:rPr lang="en-US" sz="1400" dirty="0"/>
                        <a:t>Maximum percent utilization of downstream</a:t>
                      </a:r>
                    </a:p>
                  </a:txBody>
                  <a:tcPr/>
                </a:tc>
                <a:extLst>
                  <a:ext uri="{0D108BD9-81ED-4DB2-BD59-A6C34878D82A}">
                    <a16:rowId xmlns:a16="http://schemas.microsoft.com/office/drawing/2014/main" val="1971612008"/>
                  </a:ext>
                </a:extLst>
              </a:tr>
              <a:tr h="370840">
                <a:tc>
                  <a:txBody>
                    <a:bodyPr/>
                    <a:lstStyle/>
                    <a:p>
                      <a:r>
                        <a:rPr lang="en-US" sz="1400" dirty="0"/>
                        <a:t>RXPOWER</a:t>
                      </a:r>
                    </a:p>
                  </a:txBody>
                  <a:tcPr/>
                </a:tc>
                <a:tc>
                  <a:txBody>
                    <a:bodyPr/>
                    <a:lstStyle/>
                    <a:p>
                      <a:r>
                        <a:rPr lang="en-US" sz="1400" dirty="0"/>
                        <a:t>Average power being sent by CMTS on interface</a:t>
                      </a:r>
                    </a:p>
                  </a:txBody>
                  <a:tcPr/>
                </a:tc>
                <a:extLst>
                  <a:ext uri="{0D108BD9-81ED-4DB2-BD59-A6C34878D82A}">
                    <a16:rowId xmlns:a16="http://schemas.microsoft.com/office/drawing/2014/main" val="1350876631"/>
                  </a:ext>
                </a:extLst>
              </a:tr>
              <a:tr h="370840">
                <a:tc>
                  <a:txBody>
                    <a:bodyPr/>
                    <a:lstStyle/>
                    <a:p>
                      <a:r>
                        <a:rPr lang="en-US" sz="1400" dirty="0"/>
                        <a:t>CCER</a:t>
                      </a:r>
                    </a:p>
                  </a:txBody>
                  <a:tcPr/>
                </a:tc>
                <a:tc>
                  <a:txBody>
                    <a:bodyPr/>
                    <a:lstStyle/>
                    <a:p>
                      <a:r>
                        <a:rPr lang="en-US" sz="1400" dirty="0"/>
                        <a:t>Maximum Corrected Codeword Error Ratio for interface</a:t>
                      </a:r>
                    </a:p>
                  </a:txBody>
                  <a:tcPr/>
                </a:tc>
                <a:extLst>
                  <a:ext uri="{0D108BD9-81ED-4DB2-BD59-A6C34878D82A}">
                    <a16:rowId xmlns:a16="http://schemas.microsoft.com/office/drawing/2014/main" val="2686885387"/>
                  </a:ext>
                </a:extLst>
              </a:tr>
              <a:tr h="370840">
                <a:tc>
                  <a:txBody>
                    <a:bodyPr/>
                    <a:lstStyle/>
                    <a:p>
                      <a:r>
                        <a:rPr lang="en-US" sz="1400"/>
                        <a:t>CER</a:t>
                      </a:r>
                      <a:endParaRPr lang="en-US" sz="1400" dirty="0"/>
                    </a:p>
                  </a:txBody>
                  <a:tcPr/>
                </a:tc>
                <a:tc>
                  <a:txBody>
                    <a:bodyPr/>
                    <a:lstStyle/>
                    <a:p>
                      <a:r>
                        <a:rPr lang="en-US" sz="1400" dirty="0"/>
                        <a:t>Maximum Codeword Error Ratio for interface</a:t>
                      </a:r>
                    </a:p>
                  </a:txBody>
                  <a:tcPr/>
                </a:tc>
                <a:extLst>
                  <a:ext uri="{0D108BD9-81ED-4DB2-BD59-A6C34878D82A}">
                    <a16:rowId xmlns:a16="http://schemas.microsoft.com/office/drawing/2014/main" val="266128619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ACG_SNR</a:t>
                      </a:r>
                    </a:p>
                  </a:txBody>
                  <a:tcPr/>
                </a:tc>
                <a:tc>
                  <a:txBody>
                    <a:bodyPr/>
                    <a:lstStyle/>
                    <a:p>
                      <a:r>
                        <a:rPr lang="en-US" sz="1400" dirty="0"/>
                        <a:t>Average carrier to noise ratio for interface</a:t>
                      </a:r>
                    </a:p>
                  </a:txBody>
                  <a:tcPr/>
                </a:tc>
                <a:extLst>
                  <a:ext uri="{0D108BD9-81ED-4DB2-BD59-A6C34878D82A}">
                    <a16:rowId xmlns:a16="http://schemas.microsoft.com/office/drawing/2014/main" val="4094418084"/>
                  </a:ext>
                </a:extLst>
              </a:tr>
            </a:tbl>
          </a:graphicData>
        </a:graphic>
      </p:graphicFrame>
    </p:spTree>
    <p:extLst>
      <p:ext uri="{BB962C8B-B14F-4D97-AF65-F5344CB8AC3E}">
        <p14:creationId xmlns:p14="http://schemas.microsoft.com/office/powerpoint/2010/main" val="260244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Characterizing CPEs: Static information, Constructed Features and precautions</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Dataset Construction</a:t>
            </a:r>
          </a:p>
        </p:txBody>
      </p:sp>
      <p:graphicFrame>
        <p:nvGraphicFramePr>
          <p:cNvPr id="5" name="Table 4">
            <a:extLst>
              <a:ext uri="{FF2B5EF4-FFF2-40B4-BE49-F238E27FC236}">
                <a16:creationId xmlns:a16="http://schemas.microsoft.com/office/drawing/2014/main" id="{1AA7558D-E71D-3A4C-A523-72EC0EF3EDE3}"/>
              </a:ext>
            </a:extLst>
          </p:cNvPr>
          <p:cNvGraphicFramePr>
            <a:graphicFrameLocks noGrp="1"/>
          </p:cNvGraphicFramePr>
          <p:nvPr>
            <p:extLst>
              <p:ext uri="{D42A27DB-BD31-4B8C-83A1-F6EECF244321}">
                <p14:modId xmlns:p14="http://schemas.microsoft.com/office/powerpoint/2010/main" val="3999368280"/>
              </p:ext>
            </p:extLst>
          </p:nvPr>
        </p:nvGraphicFramePr>
        <p:xfrm>
          <a:off x="769655" y="1520283"/>
          <a:ext cx="4698906" cy="2519680"/>
        </p:xfrm>
        <a:graphic>
          <a:graphicData uri="http://schemas.openxmlformats.org/drawingml/2006/table">
            <a:tbl>
              <a:tblPr firstRow="1" bandRow="1">
                <a:tableStyleId>{912C8C85-51F0-491E-9774-3900AFEF0FD7}</a:tableStyleId>
              </a:tblPr>
              <a:tblGrid>
                <a:gridCol w="2260506">
                  <a:extLst>
                    <a:ext uri="{9D8B030D-6E8A-4147-A177-3AD203B41FA5}">
                      <a16:colId xmlns:a16="http://schemas.microsoft.com/office/drawing/2014/main" val="2141130726"/>
                    </a:ext>
                  </a:extLst>
                </a:gridCol>
                <a:gridCol w="2438400">
                  <a:extLst>
                    <a:ext uri="{9D8B030D-6E8A-4147-A177-3AD203B41FA5}">
                      <a16:colId xmlns:a16="http://schemas.microsoft.com/office/drawing/2014/main" val="2803367904"/>
                    </a:ext>
                  </a:extLst>
                </a:gridCol>
              </a:tblGrid>
              <a:tr h="370840">
                <a:tc>
                  <a:txBody>
                    <a:bodyPr/>
                    <a:lstStyle/>
                    <a:p>
                      <a:r>
                        <a:rPr lang="en-US" sz="1400" dirty="0"/>
                        <a:t>Static Features</a:t>
                      </a:r>
                      <a:endParaRPr lang="en-US" sz="1400" b="1" dirty="0"/>
                    </a:p>
                  </a:txBody>
                  <a:tcPr/>
                </a:tc>
                <a:tc>
                  <a:txBody>
                    <a:bodyPr/>
                    <a:lstStyle/>
                    <a:p>
                      <a:r>
                        <a:rPr lang="en-US" sz="1400" dirty="0"/>
                        <a:t>Description</a:t>
                      </a:r>
                      <a:endParaRPr lang="en-US" sz="1400" b="1" dirty="0"/>
                    </a:p>
                  </a:txBody>
                  <a:tcPr/>
                </a:tc>
                <a:extLst>
                  <a:ext uri="{0D108BD9-81ED-4DB2-BD59-A6C34878D82A}">
                    <a16:rowId xmlns:a16="http://schemas.microsoft.com/office/drawing/2014/main" val="2745641305"/>
                  </a:ext>
                </a:extLst>
              </a:tr>
              <a:tr h="370840">
                <a:tc>
                  <a:txBody>
                    <a:bodyPr/>
                    <a:lstStyle/>
                    <a:p>
                      <a:r>
                        <a:rPr lang="en-US" sz="1400" dirty="0"/>
                        <a:t>DAY_0</a:t>
                      </a:r>
                    </a:p>
                  </a:txBody>
                  <a:tcPr/>
                </a:tc>
                <a:tc>
                  <a:txBody>
                    <a:bodyPr/>
                    <a:lstStyle/>
                    <a:p>
                      <a:r>
                        <a:rPr lang="en-US" sz="1400" dirty="0"/>
                        <a:t>Day at which we collect the measurements </a:t>
                      </a:r>
                    </a:p>
                  </a:txBody>
                  <a:tcPr/>
                </a:tc>
                <a:extLst>
                  <a:ext uri="{0D108BD9-81ED-4DB2-BD59-A6C34878D82A}">
                    <a16:rowId xmlns:a16="http://schemas.microsoft.com/office/drawing/2014/main" val="2435981338"/>
                  </a:ext>
                </a:extLst>
              </a:tr>
              <a:tr h="370840">
                <a:tc>
                  <a:txBody>
                    <a:bodyPr/>
                    <a:lstStyle/>
                    <a:p>
                      <a:r>
                        <a:rPr lang="en-US" sz="1400" dirty="0"/>
                        <a:t>MAC</a:t>
                      </a:r>
                    </a:p>
                  </a:txBody>
                  <a:tcPr/>
                </a:tc>
                <a:tc>
                  <a:txBody>
                    <a:bodyPr/>
                    <a:lstStyle/>
                    <a:p>
                      <a:r>
                        <a:rPr lang="en-US" sz="1400" dirty="0"/>
                        <a:t>Unique identifier of the CPE</a:t>
                      </a:r>
                    </a:p>
                  </a:txBody>
                  <a:tcPr/>
                </a:tc>
                <a:extLst>
                  <a:ext uri="{0D108BD9-81ED-4DB2-BD59-A6C34878D82A}">
                    <a16:rowId xmlns:a16="http://schemas.microsoft.com/office/drawing/2014/main" val="3565140430"/>
                  </a:ext>
                </a:extLst>
              </a:tr>
              <a:tr h="370840">
                <a:tc>
                  <a:txBody>
                    <a:bodyPr/>
                    <a:lstStyle/>
                    <a:p>
                      <a:r>
                        <a:rPr lang="en-US" sz="1400" dirty="0"/>
                        <a:t>CLY_ACCOUNT_NUMBER</a:t>
                      </a:r>
                    </a:p>
                  </a:txBody>
                  <a:tcPr/>
                </a:tc>
                <a:tc>
                  <a:txBody>
                    <a:bodyPr/>
                    <a:lstStyle/>
                    <a:p>
                      <a:r>
                        <a:rPr lang="en-US" sz="1400" dirty="0"/>
                        <a:t>Customer ID in Clarify</a:t>
                      </a:r>
                    </a:p>
                  </a:txBody>
                  <a:tcPr/>
                </a:tc>
                <a:extLst>
                  <a:ext uri="{0D108BD9-81ED-4DB2-BD59-A6C34878D82A}">
                    <a16:rowId xmlns:a16="http://schemas.microsoft.com/office/drawing/2014/main" val="68768313"/>
                  </a:ext>
                </a:extLst>
              </a:tr>
              <a:tr h="370840">
                <a:tc>
                  <a:txBody>
                    <a:bodyPr/>
                    <a:lstStyle/>
                    <a:p>
                      <a:r>
                        <a:rPr lang="en-US" sz="1400" dirty="0"/>
                        <a:t>SAA_ACCOUNT_NUMBER</a:t>
                      </a:r>
                    </a:p>
                  </a:txBody>
                  <a:tcPr/>
                </a:tc>
                <a:tc>
                  <a:txBody>
                    <a:bodyPr/>
                    <a:lstStyle/>
                    <a:p>
                      <a:r>
                        <a:rPr lang="en-US" sz="1400" dirty="0"/>
                        <a:t>Customer ID in </a:t>
                      </a:r>
                      <a:r>
                        <a:rPr lang="en-US" sz="1400" dirty="0" err="1"/>
                        <a:t>Serv</a:t>
                      </a:r>
                      <a:r>
                        <a:rPr lang="en-US" sz="1400" dirty="0"/>
                        <a:t> - Assure</a:t>
                      </a:r>
                    </a:p>
                  </a:txBody>
                  <a:tcPr/>
                </a:tc>
                <a:extLst>
                  <a:ext uri="{0D108BD9-81ED-4DB2-BD59-A6C34878D82A}">
                    <a16:rowId xmlns:a16="http://schemas.microsoft.com/office/drawing/2014/main" val="1622861661"/>
                  </a:ext>
                </a:extLst>
              </a:tr>
              <a:tr h="370840">
                <a:tc>
                  <a:txBody>
                    <a:bodyPr/>
                    <a:lstStyle/>
                    <a:p>
                      <a:r>
                        <a:rPr lang="en-US" sz="1400" dirty="0"/>
                        <a:t>HARDWARE_MODEL</a:t>
                      </a:r>
                    </a:p>
                  </a:txBody>
                  <a:tcPr/>
                </a:tc>
                <a:tc>
                  <a:txBody>
                    <a:bodyPr/>
                    <a:lstStyle/>
                    <a:p>
                      <a:r>
                        <a:rPr lang="en-US" sz="1400" dirty="0"/>
                        <a:t>To help us compare comparable devices</a:t>
                      </a:r>
                    </a:p>
                  </a:txBody>
                  <a:tcPr/>
                </a:tc>
                <a:extLst>
                  <a:ext uri="{0D108BD9-81ED-4DB2-BD59-A6C34878D82A}">
                    <a16:rowId xmlns:a16="http://schemas.microsoft.com/office/drawing/2014/main" val="2200735888"/>
                  </a:ext>
                </a:extLst>
              </a:tr>
            </a:tbl>
          </a:graphicData>
        </a:graphic>
      </p:graphicFrame>
      <p:graphicFrame>
        <p:nvGraphicFramePr>
          <p:cNvPr id="47" name="Table 46">
            <a:extLst>
              <a:ext uri="{FF2B5EF4-FFF2-40B4-BE49-F238E27FC236}">
                <a16:creationId xmlns:a16="http://schemas.microsoft.com/office/drawing/2014/main" id="{1609235E-DD66-2641-AA0B-3DEC40D6C6DF}"/>
              </a:ext>
            </a:extLst>
          </p:cNvPr>
          <p:cNvGraphicFramePr>
            <a:graphicFrameLocks noGrp="1"/>
          </p:cNvGraphicFramePr>
          <p:nvPr>
            <p:extLst>
              <p:ext uri="{D42A27DB-BD31-4B8C-83A1-F6EECF244321}">
                <p14:modId xmlns:p14="http://schemas.microsoft.com/office/powerpoint/2010/main" val="3807897015"/>
              </p:ext>
            </p:extLst>
          </p:nvPr>
        </p:nvGraphicFramePr>
        <p:xfrm>
          <a:off x="6434913" y="1604103"/>
          <a:ext cx="4698906" cy="2352040"/>
        </p:xfrm>
        <a:graphic>
          <a:graphicData uri="http://schemas.openxmlformats.org/drawingml/2006/table">
            <a:tbl>
              <a:tblPr firstRow="1" bandRow="1">
                <a:tableStyleId>{7E9639D4-E3E2-4D34-9284-5A2195B3D0D7}</a:tableStyleId>
              </a:tblPr>
              <a:tblGrid>
                <a:gridCol w="2260506">
                  <a:extLst>
                    <a:ext uri="{9D8B030D-6E8A-4147-A177-3AD203B41FA5}">
                      <a16:colId xmlns:a16="http://schemas.microsoft.com/office/drawing/2014/main" val="2141130726"/>
                    </a:ext>
                  </a:extLst>
                </a:gridCol>
                <a:gridCol w="2438400">
                  <a:extLst>
                    <a:ext uri="{9D8B030D-6E8A-4147-A177-3AD203B41FA5}">
                      <a16:colId xmlns:a16="http://schemas.microsoft.com/office/drawing/2014/main" val="2803367904"/>
                    </a:ext>
                  </a:extLst>
                </a:gridCol>
              </a:tblGrid>
              <a:tr h="370840">
                <a:tc>
                  <a:txBody>
                    <a:bodyPr/>
                    <a:lstStyle/>
                    <a:p>
                      <a:r>
                        <a:rPr lang="en-US" sz="1400" dirty="0"/>
                        <a:t>Constructed Features</a:t>
                      </a:r>
                      <a:endParaRPr lang="en-US" sz="1400" b="1" dirty="0"/>
                    </a:p>
                  </a:txBody>
                  <a:tcPr/>
                </a:tc>
                <a:tc>
                  <a:txBody>
                    <a:bodyPr/>
                    <a:lstStyle/>
                    <a:p>
                      <a:r>
                        <a:rPr lang="en-US" sz="1400" dirty="0"/>
                        <a:t>Description</a:t>
                      </a:r>
                      <a:endParaRPr lang="en-US" sz="1400" b="1" dirty="0"/>
                    </a:p>
                  </a:txBody>
                  <a:tcPr/>
                </a:tc>
                <a:extLst>
                  <a:ext uri="{0D108BD9-81ED-4DB2-BD59-A6C34878D82A}">
                    <a16:rowId xmlns:a16="http://schemas.microsoft.com/office/drawing/2014/main" val="2745641305"/>
                  </a:ext>
                </a:extLst>
              </a:tr>
              <a:tr h="370840">
                <a:tc>
                  <a:txBody>
                    <a:bodyPr/>
                    <a:lstStyle/>
                    <a:p>
                      <a:r>
                        <a:rPr lang="en-US" sz="1400" dirty="0"/>
                        <a:t>OFFLINE</a:t>
                      </a:r>
                    </a:p>
                  </a:txBody>
                  <a:tcPr/>
                </a:tc>
                <a:tc>
                  <a:txBody>
                    <a:bodyPr/>
                    <a:lstStyle/>
                    <a:p>
                      <a:r>
                        <a:rPr lang="en-US" sz="1400" dirty="0"/>
                        <a:t>Might be a good indicator of failure</a:t>
                      </a:r>
                    </a:p>
                  </a:txBody>
                  <a:tcPr/>
                </a:tc>
                <a:extLst>
                  <a:ext uri="{0D108BD9-81ED-4DB2-BD59-A6C34878D82A}">
                    <a16:rowId xmlns:a16="http://schemas.microsoft.com/office/drawing/2014/main" val="2435981338"/>
                  </a:ext>
                </a:extLst>
              </a:tr>
              <a:tr h="370840">
                <a:tc>
                  <a:txBody>
                    <a:bodyPr/>
                    <a:lstStyle/>
                    <a:p>
                      <a:r>
                        <a:rPr lang="en-US" sz="1400" dirty="0"/>
                        <a:t>MISS_*</a:t>
                      </a:r>
                    </a:p>
                  </a:txBody>
                  <a:tcPr/>
                </a:tc>
                <a:tc>
                  <a:txBody>
                    <a:bodyPr/>
                    <a:lstStyle/>
                    <a:p>
                      <a:r>
                        <a:rPr lang="en-US" sz="1400" dirty="0"/>
                        <a:t>To keep the information of missing measurement</a:t>
                      </a:r>
                    </a:p>
                  </a:txBody>
                  <a:tcPr/>
                </a:tc>
                <a:extLst>
                  <a:ext uri="{0D108BD9-81ED-4DB2-BD59-A6C34878D82A}">
                    <a16:rowId xmlns:a16="http://schemas.microsoft.com/office/drawing/2014/main" val="3565140430"/>
                  </a:ext>
                </a:extLst>
              </a:tr>
              <a:tr h="370840">
                <a:tc>
                  <a:txBody>
                    <a:bodyPr/>
                    <a:lstStyle/>
                    <a:p>
                      <a:r>
                        <a:rPr lang="en-US" sz="1400" dirty="0"/>
                        <a:t>N_CPE_BUILDING</a:t>
                      </a:r>
                    </a:p>
                  </a:txBody>
                  <a:tcPr/>
                </a:tc>
                <a:tc>
                  <a:txBody>
                    <a:bodyPr/>
                    <a:lstStyle/>
                    <a:p>
                      <a:r>
                        <a:rPr lang="en-US" sz="1400" dirty="0"/>
                        <a:t>CPEs in a building share the same carrier and therefore we need to take in consideration the load on carrier.  </a:t>
                      </a:r>
                    </a:p>
                  </a:txBody>
                  <a:tcPr/>
                </a:tc>
                <a:extLst>
                  <a:ext uri="{0D108BD9-81ED-4DB2-BD59-A6C34878D82A}">
                    <a16:rowId xmlns:a16="http://schemas.microsoft.com/office/drawing/2014/main" val="68768313"/>
                  </a:ext>
                </a:extLst>
              </a:tr>
            </a:tbl>
          </a:graphicData>
        </a:graphic>
      </p:graphicFrame>
      <p:grpSp>
        <p:nvGrpSpPr>
          <p:cNvPr id="48" name="Group 47">
            <a:extLst>
              <a:ext uri="{FF2B5EF4-FFF2-40B4-BE49-F238E27FC236}">
                <a16:creationId xmlns:a16="http://schemas.microsoft.com/office/drawing/2014/main" id="{E2CDE469-34FD-CA46-A6F8-BAE0C2D89091}"/>
              </a:ext>
            </a:extLst>
          </p:cNvPr>
          <p:cNvGrpSpPr/>
          <p:nvPr/>
        </p:nvGrpSpPr>
        <p:grpSpPr>
          <a:xfrm>
            <a:off x="345834" y="4881555"/>
            <a:ext cx="5196518" cy="944098"/>
            <a:chOff x="6149372" y="2612031"/>
            <a:chExt cx="5196518" cy="944098"/>
          </a:xfrm>
        </p:grpSpPr>
        <p:cxnSp>
          <p:nvCxnSpPr>
            <p:cNvPr id="49" name="Straight Connector 48">
              <a:extLst>
                <a:ext uri="{FF2B5EF4-FFF2-40B4-BE49-F238E27FC236}">
                  <a16:creationId xmlns:a16="http://schemas.microsoft.com/office/drawing/2014/main" id="{B3C40E2A-6FE5-A048-BDF1-8F93D7389D88}"/>
                </a:ext>
              </a:extLst>
            </p:cNvPr>
            <p:cNvCxnSpPr>
              <a:cxnSpLocks/>
            </p:cNvCxnSpPr>
            <p:nvPr/>
          </p:nvCxnSpPr>
          <p:spPr>
            <a:xfrm>
              <a:off x="7257542" y="2616559"/>
              <a:ext cx="4028210" cy="0"/>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556CBE3-7427-944D-A3BA-C0CC04CFB587}"/>
                </a:ext>
              </a:extLst>
            </p:cNvPr>
            <p:cNvSpPr txBox="1"/>
            <p:nvPr/>
          </p:nvSpPr>
          <p:spPr>
            <a:xfrm>
              <a:off x="8382000" y="2624522"/>
              <a:ext cx="2903752" cy="307777"/>
            </a:xfrm>
            <a:prstGeom prst="rect">
              <a:avLst/>
            </a:prstGeom>
            <a:noFill/>
          </p:spPr>
          <p:txBody>
            <a:bodyPr wrap="square" rtlCol="0">
              <a:spAutoFit/>
            </a:bodyPr>
            <a:lstStyle/>
            <a:p>
              <a:pPr algn="r"/>
              <a:r>
                <a:rPr lang="en-US" sz="1400" b="1" dirty="0">
                  <a:solidFill>
                    <a:schemeClr val="tx2"/>
                  </a:solidFill>
                </a:rPr>
                <a:t>Linking CMTS interfaces and CPE</a:t>
              </a:r>
            </a:p>
          </p:txBody>
        </p:sp>
        <p:sp>
          <p:nvSpPr>
            <p:cNvPr id="51" name="TextBox 50">
              <a:extLst>
                <a:ext uri="{FF2B5EF4-FFF2-40B4-BE49-F238E27FC236}">
                  <a16:creationId xmlns:a16="http://schemas.microsoft.com/office/drawing/2014/main" id="{C1195475-0816-7643-8C6F-CCBA856FCB27}"/>
                </a:ext>
              </a:extLst>
            </p:cNvPr>
            <p:cNvSpPr txBox="1"/>
            <p:nvPr/>
          </p:nvSpPr>
          <p:spPr>
            <a:xfrm>
              <a:off x="7257542" y="2898867"/>
              <a:ext cx="4088348" cy="523220"/>
            </a:xfrm>
            <a:prstGeom prst="rect">
              <a:avLst/>
            </a:prstGeom>
            <a:noFill/>
          </p:spPr>
          <p:txBody>
            <a:bodyPr wrap="square" rtlCol="0">
              <a:spAutoFit/>
            </a:bodyPr>
            <a:lstStyle/>
            <a:p>
              <a:pPr algn="r"/>
              <a:r>
                <a:rPr lang="en-US" sz="1400" b="1" dirty="0">
                  <a:solidFill>
                    <a:srgbClr val="4D4F53"/>
                  </a:solidFill>
                </a:rPr>
                <a:t>Average</a:t>
              </a:r>
              <a:r>
                <a:rPr lang="en-US" sz="1400" dirty="0">
                  <a:solidFill>
                    <a:srgbClr val="4D4F53"/>
                  </a:solidFill>
                </a:rPr>
                <a:t> CMTS interface measurements </a:t>
              </a:r>
              <a:r>
                <a:rPr lang="en-US" sz="1400" b="1" dirty="0">
                  <a:solidFill>
                    <a:srgbClr val="4D4F53"/>
                  </a:solidFill>
                </a:rPr>
                <a:t>at the service group level</a:t>
              </a:r>
              <a:r>
                <a:rPr lang="en-US" sz="1400" dirty="0">
                  <a:solidFill>
                    <a:srgbClr val="4D4F53"/>
                  </a:solidFill>
                </a:rPr>
                <a:t> and linking service group with CPEs </a:t>
              </a:r>
              <a:endParaRPr lang="en-US" sz="1400" b="1" dirty="0">
                <a:solidFill>
                  <a:srgbClr val="4D4F53"/>
                </a:solidFill>
              </a:endParaRPr>
            </a:p>
          </p:txBody>
        </p:sp>
        <p:grpSp>
          <p:nvGrpSpPr>
            <p:cNvPr id="52" name="Group 51">
              <a:extLst>
                <a:ext uri="{FF2B5EF4-FFF2-40B4-BE49-F238E27FC236}">
                  <a16:creationId xmlns:a16="http://schemas.microsoft.com/office/drawing/2014/main" id="{3FDFA768-3DD2-0A45-9927-BB09AC26050B}"/>
                </a:ext>
              </a:extLst>
            </p:cNvPr>
            <p:cNvGrpSpPr/>
            <p:nvPr/>
          </p:nvGrpSpPr>
          <p:grpSpPr>
            <a:xfrm>
              <a:off x="6149372" y="2612031"/>
              <a:ext cx="1115097" cy="944098"/>
              <a:chOff x="6149372" y="2612031"/>
              <a:chExt cx="1115097" cy="944098"/>
            </a:xfrm>
          </p:grpSpPr>
          <p:sp>
            <p:nvSpPr>
              <p:cNvPr id="53" name="Hexagon 52">
                <a:extLst>
                  <a:ext uri="{FF2B5EF4-FFF2-40B4-BE49-F238E27FC236}">
                    <a16:creationId xmlns:a16="http://schemas.microsoft.com/office/drawing/2014/main" id="{DAAA0424-EFDF-B74E-8690-3CAC5453E483}"/>
                  </a:ext>
                </a:extLst>
              </p:cNvPr>
              <p:cNvSpPr/>
              <p:nvPr/>
            </p:nvSpPr>
            <p:spPr>
              <a:xfrm>
                <a:off x="6149372" y="2726218"/>
                <a:ext cx="962697" cy="829911"/>
              </a:xfrm>
              <a:prstGeom prst="hexagon">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cxnSp>
            <p:nvCxnSpPr>
              <p:cNvPr id="54" name="Straight Connector 53">
                <a:extLst>
                  <a:ext uri="{FF2B5EF4-FFF2-40B4-BE49-F238E27FC236}">
                    <a16:creationId xmlns:a16="http://schemas.microsoft.com/office/drawing/2014/main" id="{2E2604A1-77B1-934E-891B-E5DA254F2B0B}"/>
                  </a:ext>
                </a:extLst>
              </p:cNvPr>
              <p:cNvCxnSpPr/>
              <p:nvPr/>
            </p:nvCxnSpPr>
            <p:spPr>
              <a:xfrm flipV="1">
                <a:off x="6935917" y="2612031"/>
                <a:ext cx="328552" cy="242454"/>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sp>
            <p:nvSpPr>
              <p:cNvPr id="55" name="Freeform 573">
                <a:extLst>
                  <a:ext uri="{FF2B5EF4-FFF2-40B4-BE49-F238E27FC236}">
                    <a16:creationId xmlns:a16="http://schemas.microsoft.com/office/drawing/2014/main" id="{738E5AD1-6D93-184C-87B0-E39E6FD6FBEE}"/>
                  </a:ext>
                </a:extLst>
              </p:cNvPr>
              <p:cNvSpPr>
                <a:spLocks noEditPoints="1"/>
              </p:cNvSpPr>
              <p:nvPr/>
            </p:nvSpPr>
            <p:spPr bwMode="auto">
              <a:xfrm>
                <a:off x="6398522" y="2901460"/>
                <a:ext cx="479425" cy="479425"/>
              </a:xfrm>
              <a:custGeom>
                <a:avLst/>
                <a:gdLst>
                  <a:gd name="T0" fmla="*/ 120 w 302"/>
                  <a:gd name="T1" fmla="*/ 3 h 302"/>
                  <a:gd name="T2" fmla="*/ 66 w 302"/>
                  <a:gd name="T3" fmla="*/ 25 h 302"/>
                  <a:gd name="T4" fmla="*/ 25 w 302"/>
                  <a:gd name="T5" fmla="*/ 67 h 302"/>
                  <a:gd name="T6" fmla="*/ 3 w 302"/>
                  <a:gd name="T7" fmla="*/ 120 h 302"/>
                  <a:gd name="T8" fmla="*/ 0 w 302"/>
                  <a:gd name="T9" fmla="*/ 166 h 302"/>
                  <a:gd name="T10" fmla="*/ 17 w 302"/>
                  <a:gd name="T11" fmla="*/ 223 h 302"/>
                  <a:gd name="T12" fmla="*/ 54 w 302"/>
                  <a:gd name="T13" fmla="*/ 268 h 302"/>
                  <a:gd name="T14" fmla="*/ 106 w 302"/>
                  <a:gd name="T15" fmla="*/ 295 h 302"/>
                  <a:gd name="T16" fmla="*/ 151 w 302"/>
                  <a:gd name="T17" fmla="*/ 302 h 302"/>
                  <a:gd name="T18" fmla="*/ 210 w 302"/>
                  <a:gd name="T19" fmla="*/ 290 h 302"/>
                  <a:gd name="T20" fmla="*/ 257 w 302"/>
                  <a:gd name="T21" fmla="*/ 258 h 302"/>
                  <a:gd name="T22" fmla="*/ 290 w 302"/>
                  <a:gd name="T23" fmla="*/ 210 h 302"/>
                  <a:gd name="T24" fmla="*/ 302 w 302"/>
                  <a:gd name="T25" fmla="*/ 151 h 302"/>
                  <a:gd name="T26" fmla="*/ 295 w 302"/>
                  <a:gd name="T27" fmla="*/ 106 h 302"/>
                  <a:gd name="T28" fmla="*/ 267 w 302"/>
                  <a:gd name="T29" fmla="*/ 55 h 302"/>
                  <a:gd name="T30" fmla="*/ 223 w 302"/>
                  <a:gd name="T31" fmla="*/ 19 h 302"/>
                  <a:gd name="T32" fmla="*/ 166 w 302"/>
                  <a:gd name="T33" fmla="*/ 1 h 302"/>
                  <a:gd name="T34" fmla="*/ 70 w 302"/>
                  <a:gd name="T35" fmla="*/ 142 h 302"/>
                  <a:gd name="T36" fmla="*/ 56 w 302"/>
                  <a:gd name="T37" fmla="*/ 109 h 302"/>
                  <a:gd name="T38" fmla="*/ 63 w 302"/>
                  <a:gd name="T39" fmla="*/ 83 h 302"/>
                  <a:gd name="T40" fmla="*/ 85 w 302"/>
                  <a:gd name="T41" fmla="*/ 65 h 302"/>
                  <a:gd name="T42" fmla="*/ 112 w 302"/>
                  <a:gd name="T43" fmla="*/ 62 h 302"/>
                  <a:gd name="T44" fmla="*/ 138 w 302"/>
                  <a:gd name="T45" fmla="*/ 76 h 302"/>
                  <a:gd name="T46" fmla="*/ 163 w 302"/>
                  <a:gd name="T47" fmla="*/ 113 h 302"/>
                  <a:gd name="T48" fmla="*/ 121 w 302"/>
                  <a:gd name="T49" fmla="*/ 95 h 302"/>
                  <a:gd name="T50" fmla="*/ 110 w 302"/>
                  <a:gd name="T51" fmla="*/ 89 h 302"/>
                  <a:gd name="T52" fmla="*/ 97 w 302"/>
                  <a:gd name="T53" fmla="*/ 90 h 302"/>
                  <a:gd name="T54" fmla="*/ 86 w 302"/>
                  <a:gd name="T55" fmla="*/ 98 h 302"/>
                  <a:gd name="T56" fmla="*/ 83 w 302"/>
                  <a:gd name="T57" fmla="*/ 112 h 302"/>
                  <a:gd name="T58" fmla="*/ 89 w 302"/>
                  <a:gd name="T59" fmla="*/ 127 h 302"/>
                  <a:gd name="T60" fmla="*/ 128 w 302"/>
                  <a:gd name="T61" fmla="*/ 164 h 302"/>
                  <a:gd name="T62" fmla="*/ 141 w 302"/>
                  <a:gd name="T63" fmla="*/ 167 h 302"/>
                  <a:gd name="T64" fmla="*/ 156 w 302"/>
                  <a:gd name="T65" fmla="*/ 161 h 302"/>
                  <a:gd name="T66" fmla="*/ 170 w 302"/>
                  <a:gd name="T67" fmla="*/ 158 h 302"/>
                  <a:gd name="T68" fmla="*/ 180 w 302"/>
                  <a:gd name="T69" fmla="*/ 176 h 302"/>
                  <a:gd name="T70" fmla="*/ 159 w 302"/>
                  <a:gd name="T71" fmla="*/ 191 h 302"/>
                  <a:gd name="T72" fmla="*/ 132 w 302"/>
                  <a:gd name="T73" fmla="*/ 194 h 302"/>
                  <a:gd name="T74" fmla="*/ 70 w 302"/>
                  <a:gd name="T75" fmla="*/ 142 h 302"/>
                  <a:gd name="T76" fmla="*/ 156 w 302"/>
                  <a:gd name="T77" fmla="*/ 161 h 302"/>
                  <a:gd name="T78" fmla="*/ 227 w 302"/>
                  <a:gd name="T79" fmla="*/ 247 h 302"/>
                  <a:gd name="T80" fmla="*/ 201 w 302"/>
                  <a:gd name="T81" fmla="*/ 255 h 302"/>
                  <a:gd name="T82" fmla="*/ 168 w 302"/>
                  <a:gd name="T83" fmla="*/ 241 h 302"/>
                  <a:gd name="T84" fmla="*/ 135 w 302"/>
                  <a:gd name="T85" fmla="*/ 203 h 302"/>
                  <a:gd name="T86" fmla="*/ 162 w 302"/>
                  <a:gd name="T87" fmla="*/ 199 h 302"/>
                  <a:gd name="T88" fmla="*/ 191 w 302"/>
                  <a:gd name="T89" fmla="*/ 225 h 302"/>
                  <a:gd name="T90" fmla="*/ 203 w 302"/>
                  <a:gd name="T91" fmla="*/ 228 h 302"/>
                  <a:gd name="T92" fmla="*/ 215 w 302"/>
                  <a:gd name="T93" fmla="*/ 221 h 302"/>
                  <a:gd name="T94" fmla="*/ 222 w 302"/>
                  <a:gd name="T95" fmla="*/ 205 h 302"/>
                  <a:gd name="T96" fmla="*/ 218 w 302"/>
                  <a:gd name="T97" fmla="*/ 193 h 302"/>
                  <a:gd name="T98" fmla="*/ 176 w 302"/>
                  <a:gd name="T99" fmla="*/ 151 h 302"/>
                  <a:gd name="T100" fmla="*/ 159 w 302"/>
                  <a:gd name="T101" fmla="*/ 149 h 302"/>
                  <a:gd name="T102" fmla="*/ 144 w 302"/>
                  <a:gd name="T103" fmla="*/ 159 h 302"/>
                  <a:gd name="T104" fmla="*/ 130 w 302"/>
                  <a:gd name="T105" fmla="*/ 155 h 302"/>
                  <a:gd name="T106" fmla="*/ 130 w 302"/>
                  <a:gd name="T107" fmla="*/ 135 h 302"/>
                  <a:gd name="T108" fmla="*/ 154 w 302"/>
                  <a:gd name="T109" fmla="*/ 123 h 302"/>
                  <a:gd name="T110" fmla="*/ 181 w 302"/>
                  <a:gd name="T111" fmla="*/ 125 h 302"/>
                  <a:gd name="T112" fmla="*/ 235 w 302"/>
                  <a:gd name="T113" fmla="*/ 174 h 302"/>
                  <a:gd name="T114" fmla="*/ 249 w 302"/>
                  <a:gd name="T115" fmla="*/ 207 h 302"/>
                  <a:gd name="T116" fmla="*/ 241 w 302"/>
                  <a:gd name="T117" fmla="*/ 23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2" h="302">
                    <a:moveTo>
                      <a:pt x="151" y="0"/>
                    </a:moveTo>
                    <a:lnTo>
                      <a:pt x="151" y="0"/>
                    </a:lnTo>
                    <a:lnTo>
                      <a:pt x="135" y="1"/>
                    </a:lnTo>
                    <a:lnTo>
                      <a:pt x="120" y="3"/>
                    </a:lnTo>
                    <a:lnTo>
                      <a:pt x="106" y="7"/>
                    </a:lnTo>
                    <a:lnTo>
                      <a:pt x="92" y="12"/>
                    </a:lnTo>
                    <a:lnTo>
                      <a:pt x="78" y="19"/>
                    </a:lnTo>
                    <a:lnTo>
                      <a:pt x="66" y="25"/>
                    </a:lnTo>
                    <a:lnTo>
                      <a:pt x="54" y="34"/>
                    </a:lnTo>
                    <a:lnTo>
                      <a:pt x="43" y="44"/>
                    </a:lnTo>
                    <a:lnTo>
                      <a:pt x="34" y="55"/>
                    </a:lnTo>
                    <a:lnTo>
                      <a:pt x="25" y="67"/>
                    </a:lnTo>
                    <a:lnTo>
                      <a:pt x="17" y="79"/>
                    </a:lnTo>
                    <a:lnTo>
                      <a:pt x="12" y="92"/>
                    </a:lnTo>
                    <a:lnTo>
                      <a:pt x="6" y="106"/>
                    </a:lnTo>
                    <a:lnTo>
                      <a:pt x="3" y="120"/>
                    </a:lnTo>
                    <a:lnTo>
                      <a:pt x="0" y="136"/>
                    </a:lnTo>
                    <a:lnTo>
                      <a:pt x="0" y="151"/>
                    </a:lnTo>
                    <a:lnTo>
                      <a:pt x="0" y="151"/>
                    </a:lnTo>
                    <a:lnTo>
                      <a:pt x="0" y="166"/>
                    </a:lnTo>
                    <a:lnTo>
                      <a:pt x="3" y="182"/>
                    </a:lnTo>
                    <a:lnTo>
                      <a:pt x="6" y="196"/>
                    </a:lnTo>
                    <a:lnTo>
                      <a:pt x="12" y="210"/>
                    </a:lnTo>
                    <a:lnTo>
                      <a:pt x="17" y="223"/>
                    </a:lnTo>
                    <a:lnTo>
                      <a:pt x="25" y="235"/>
                    </a:lnTo>
                    <a:lnTo>
                      <a:pt x="34" y="247"/>
                    </a:lnTo>
                    <a:lnTo>
                      <a:pt x="43" y="258"/>
                    </a:lnTo>
                    <a:lnTo>
                      <a:pt x="54" y="268"/>
                    </a:lnTo>
                    <a:lnTo>
                      <a:pt x="66" y="276"/>
                    </a:lnTo>
                    <a:lnTo>
                      <a:pt x="78" y="283"/>
                    </a:lnTo>
                    <a:lnTo>
                      <a:pt x="92" y="290"/>
                    </a:lnTo>
                    <a:lnTo>
                      <a:pt x="106" y="295"/>
                    </a:lnTo>
                    <a:lnTo>
                      <a:pt x="120" y="299"/>
                    </a:lnTo>
                    <a:lnTo>
                      <a:pt x="135" y="301"/>
                    </a:lnTo>
                    <a:lnTo>
                      <a:pt x="151" y="302"/>
                    </a:lnTo>
                    <a:lnTo>
                      <a:pt x="151" y="302"/>
                    </a:lnTo>
                    <a:lnTo>
                      <a:pt x="166" y="301"/>
                    </a:lnTo>
                    <a:lnTo>
                      <a:pt x="181" y="299"/>
                    </a:lnTo>
                    <a:lnTo>
                      <a:pt x="196" y="295"/>
                    </a:lnTo>
                    <a:lnTo>
                      <a:pt x="210" y="290"/>
                    </a:lnTo>
                    <a:lnTo>
                      <a:pt x="223" y="283"/>
                    </a:lnTo>
                    <a:lnTo>
                      <a:pt x="235" y="276"/>
                    </a:lnTo>
                    <a:lnTo>
                      <a:pt x="247" y="268"/>
                    </a:lnTo>
                    <a:lnTo>
                      <a:pt x="257" y="258"/>
                    </a:lnTo>
                    <a:lnTo>
                      <a:pt x="267" y="247"/>
                    </a:lnTo>
                    <a:lnTo>
                      <a:pt x="275" y="235"/>
                    </a:lnTo>
                    <a:lnTo>
                      <a:pt x="283" y="223"/>
                    </a:lnTo>
                    <a:lnTo>
                      <a:pt x="290" y="210"/>
                    </a:lnTo>
                    <a:lnTo>
                      <a:pt x="295" y="196"/>
                    </a:lnTo>
                    <a:lnTo>
                      <a:pt x="298" y="182"/>
                    </a:lnTo>
                    <a:lnTo>
                      <a:pt x="301" y="166"/>
                    </a:lnTo>
                    <a:lnTo>
                      <a:pt x="302" y="151"/>
                    </a:lnTo>
                    <a:lnTo>
                      <a:pt x="302" y="151"/>
                    </a:lnTo>
                    <a:lnTo>
                      <a:pt x="301" y="136"/>
                    </a:lnTo>
                    <a:lnTo>
                      <a:pt x="298" y="120"/>
                    </a:lnTo>
                    <a:lnTo>
                      <a:pt x="295" y="106"/>
                    </a:lnTo>
                    <a:lnTo>
                      <a:pt x="290" y="92"/>
                    </a:lnTo>
                    <a:lnTo>
                      <a:pt x="283" y="79"/>
                    </a:lnTo>
                    <a:lnTo>
                      <a:pt x="275" y="67"/>
                    </a:lnTo>
                    <a:lnTo>
                      <a:pt x="267" y="55"/>
                    </a:lnTo>
                    <a:lnTo>
                      <a:pt x="257" y="44"/>
                    </a:lnTo>
                    <a:lnTo>
                      <a:pt x="247" y="34"/>
                    </a:lnTo>
                    <a:lnTo>
                      <a:pt x="235" y="25"/>
                    </a:lnTo>
                    <a:lnTo>
                      <a:pt x="223" y="19"/>
                    </a:lnTo>
                    <a:lnTo>
                      <a:pt x="210" y="12"/>
                    </a:lnTo>
                    <a:lnTo>
                      <a:pt x="196" y="7"/>
                    </a:lnTo>
                    <a:lnTo>
                      <a:pt x="181" y="3"/>
                    </a:lnTo>
                    <a:lnTo>
                      <a:pt x="166" y="1"/>
                    </a:lnTo>
                    <a:lnTo>
                      <a:pt x="151" y="0"/>
                    </a:lnTo>
                    <a:lnTo>
                      <a:pt x="151" y="0"/>
                    </a:lnTo>
                    <a:close/>
                    <a:moveTo>
                      <a:pt x="70" y="142"/>
                    </a:moveTo>
                    <a:lnTo>
                      <a:pt x="70" y="142"/>
                    </a:lnTo>
                    <a:lnTo>
                      <a:pt x="63" y="136"/>
                    </a:lnTo>
                    <a:lnTo>
                      <a:pt x="59" y="127"/>
                    </a:lnTo>
                    <a:lnTo>
                      <a:pt x="57" y="118"/>
                    </a:lnTo>
                    <a:lnTo>
                      <a:pt x="56" y="109"/>
                    </a:lnTo>
                    <a:lnTo>
                      <a:pt x="56" y="109"/>
                    </a:lnTo>
                    <a:lnTo>
                      <a:pt x="57" y="100"/>
                    </a:lnTo>
                    <a:lnTo>
                      <a:pt x="59" y="91"/>
                    </a:lnTo>
                    <a:lnTo>
                      <a:pt x="63" y="83"/>
                    </a:lnTo>
                    <a:lnTo>
                      <a:pt x="70" y="76"/>
                    </a:lnTo>
                    <a:lnTo>
                      <a:pt x="70" y="76"/>
                    </a:lnTo>
                    <a:lnTo>
                      <a:pt x="77" y="69"/>
                    </a:lnTo>
                    <a:lnTo>
                      <a:pt x="85" y="65"/>
                    </a:lnTo>
                    <a:lnTo>
                      <a:pt x="94" y="62"/>
                    </a:lnTo>
                    <a:lnTo>
                      <a:pt x="104" y="61"/>
                    </a:lnTo>
                    <a:lnTo>
                      <a:pt x="104" y="61"/>
                    </a:lnTo>
                    <a:lnTo>
                      <a:pt x="112" y="62"/>
                    </a:lnTo>
                    <a:lnTo>
                      <a:pt x="121" y="65"/>
                    </a:lnTo>
                    <a:lnTo>
                      <a:pt x="130" y="69"/>
                    </a:lnTo>
                    <a:lnTo>
                      <a:pt x="138" y="76"/>
                    </a:lnTo>
                    <a:lnTo>
                      <a:pt x="138" y="76"/>
                    </a:lnTo>
                    <a:lnTo>
                      <a:pt x="176" y="114"/>
                    </a:lnTo>
                    <a:lnTo>
                      <a:pt x="176" y="114"/>
                    </a:lnTo>
                    <a:lnTo>
                      <a:pt x="169" y="113"/>
                    </a:lnTo>
                    <a:lnTo>
                      <a:pt x="163" y="113"/>
                    </a:lnTo>
                    <a:lnTo>
                      <a:pt x="163" y="113"/>
                    </a:lnTo>
                    <a:lnTo>
                      <a:pt x="153" y="114"/>
                    </a:lnTo>
                    <a:lnTo>
                      <a:pt x="143" y="116"/>
                    </a:lnTo>
                    <a:lnTo>
                      <a:pt x="121" y="95"/>
                    </a:lnTo>
                    <a:lnTo>
                      <a:pt x="121" y="95"/>
                    </a:lnTo>
                    <a:lnTo>
                      <a:pt x="118" y="92"/>
                    </a:lnTo>
                    <a:lnTo>
                      <a:pt x="113" y="90"/>
                    </a:lnTo>
                    <a:lnTo>
                      <a:pt x="110" y="89"/>
                    </a:lnTo>
                    <a:lnTo>
                      <a:pt x="106" y="89"/>
                    </a:lnTo>
                    <a:lnTo>
                      <a:pt x="106" y="89"/>
                    </a:lnTo>
                    <a:lnTo>
                      <a:pt x="101" y="89"/>
                    </a:lnTo>
                    <a:lnTo>
                      <a:pt x="97" y="90"/>
                    </a:lnTo>
                    <a:lnTo>
                      <a:pt x="93" y="92"/>
                    </a:lnTo>
                    <a:lnTo>
                      <a:pt x="89" y="95"/>
                    </a:lnTo>
                    <a:lnTo>
                      <a:pt x="89" y="95"/>
                    </a:lnTo>
                    <a:lnTo>
                      <a:pt x="86" y="98"/>
                    </a:lnTo>
                    <a:lnTo>
                      <a:pt x="84" y="103"/>
                    </a:lnTo>
                    <a:lnTo>
                      <a:pt x="83" y="107"/>
                    </a:lnTo>
                    <a:lnTo>
                      <a:pt x="83" y="112"/>
                    </a:lnTo>
                    <a:lnTo>
                      <a:pt x="83" y="112"/>
                    </a:lnTo>
                    <a:lnTo>
                      <a:pt x="83" y="116"/>
                    </a:lnTo>
                    <a:lnTo>
                      <a:pt x="85" y="119"/>
                    </a:lnTo>
                    <a:lnTo>
                      <a:pt x="86" y="124"/>
                    </a:lnTo>
                    <a:lnTo>
                      <a:pt x="89" y="127"/>
                    </a:lnTo>
                    <a:lnTo>
                      <a:pt x="89" y="127"/>
                    </a:lnTo>
                    <a:lnTo>
                      <a:pt x="123" y="161"/>
                    </a:lnTo>
                    <a:lnTo>
                      <a:pt x="123" y="161"/>
                    </a:lnTo>
                    <a:lnTo>
                      <a:pt x="128" y="164"/>
                    </a:lnTo>
                    <a:lnTo>
                      <a:pt x="131" y="166"/>
                    </a:lnTo>
                    <a:lnTo>
                      <a:pt x="136" y="167"/>
                    </a:lnTo>
                    <a:lnTo>
                      <a:pt x="141" y="167"/>
                    </a:lnTo>
                    <a:lnTo>
                      <a:pt x="141" y="167"/>
                    </a:lnTo>
                    <a:lnTo>
                      <a:pt x="147" y="166"/>
                    </a:lnTo>
                    <a:lnTo>
                      <a:pt x="152" y="164"/>
                    </a:lnTo>
                    <a:lnTo>
                      <a:pt x="156" y="161"/>
                    </a:lnTo>
                    <a:lnTo>
                      <a:pt x="156" y="161"/>
                    </a:lnTo>
                    <a:lnTo>
                      <a:pt x="161" y="158"/>
                    </a:lnTo>
                    <a:lnTo>
                      <a:pt x="165" y="156"/>
                    </a:lnTo>
                    <a:lnTo>
                      <a:pt x="165" y="156"/>
                    </a:lnTo>
                    <a:lnTo>
                      <a:pt x="170" y="158"/>
                    </a:lnTo>
                    <a:lnTo>
                      <a:pt x="175" y="161"/>
                    </a:lnTo>
                    <a:lnTo>
                      <a:pt x="183" y="170"/>
                    </a:lnTo>
                    <a:lnTo>
                      <a:pt x="183" y="170"/>
                    </a:lnTo>
                    <a:lnTo>
                      <a:pt x="180" y="176"/>
                    </a:lnTo>
                    <a:lnTo>
                      <a:pt x="176" y="181"/>
                    </a:lnTo>
                    <a:lnTo>
                      <a:pt x="176" y="181"/>
                    </a:lnTo>
                    <a:lnTo>
                      <a:pt x="168" y="187"/>
                    </a:lnTo>
                    <a:lnTo>
                      <a:pt x="159" y="191"/>
                    </a:lnTo>
                    <a:lnTo>
                      <a:pt x="151" y="194"/>
                    </a:lnTo>
                    <a:lnTo>
                      <a:pt x="142" y="195"/>
                    </a:lnTo>
                    <a:lnTo>
                      <a:pt x="142" y="195"/>
                    </a:lnTo>
                    <a:lnTo>
                      <a:pt x="132" y="194"/>
                    </a:lnTo>
                    <a:lnTo>
                      <a:pt x="123" y="191"/>
                    </a:lnTo>
                    <a:lnTo>
                      <a:pt x="116" y="187"/>
                    </a:lnTo>
                    <a:lnTo>
                      <a:pt x="108" y="181"/>
                    </a:lnTo>
                    <a:lnTo>
                      <a:pt x="70" y="142"/>
                    </a:lnTo>
                    <a:close/>
                    <a:moveTo>
                      <a:pt x="156" y="161"/>
                    </a:moveTo>
                    <a:lnTo>
                      <a:pt x="156" y="161"/>
                    </a:lnTo>
                    <a:lnTo>
                      <a:pt x="156" y="161"/>
                    </a:lnTo>
                    <a:lnTo>
                      <a:pt x="156" y="161"/>
                    </a:lnTo>
                    <a:lnTo>
                      <a:pt x="156" y="161"/>
                    </a:lnTo>
                    <a:close/>
                    <a:moveTo>
                      <a:pt x="235" y="241"/>
                    </a:moveTo>
                    <a:lnTo>
                      <a:pt x="235" y="241"/>
                    </a:lnTo>
                    <a:lnTo>
                      <a:pt x="227" y="247"/>
                    </a:lnTo>
                    <a:lnTo>
                      <a:pt x="220" y="252"/>
                    </a:lnTo>
                    <a:lnTo>
                      <a:pt x="211" y="254"/>
                    </a:lnTo>
                    <a:lnTo>
                      <a:pt x="201" y="255"/>
                    </a:lnTo>
                    <a:lnTo>
                      <a:pt x="201" y="255"/>
                    </a:lnTo>
                    <a:lnTo>
                      <a:pt x="192" y="254"/>
                    </a:lnTo>
                    <a:lnTo>
                      <a:pt x="183" y="252"/>
                    </a:lnTo>
                    <a:lnTo>
                      <a:pt x="175" y="247"/>
                    </a:lnTo>
                    <a:lnTo>
                      <a:pt x="168" y="241"/>
                    </a:lnTo>
                    <a:lnTo>
                      <a:pt x="168" y="241"/>
                    </a:lnTo>
                    <a:lnTo>
                      <a:pt x="129" y="202"/>
                    </a:lnTo>
                    <a:lnTo>
                      <a:pt x="129" y="202"/>
                    </a:lnTo>
                    <a:lnTo>
                      <a:pt x="135" y="203"/>
                    </a:lnTo>
                    <a:lnTo>
                      <a:pt x="142" y="203"/>
                    </a:lnTo>
                    <a:lnTo>
                      <a:pt x="142" y="203"/>
                    </a:lnTo>
                    <a:lnTo>
                      <a:pt x="152" y="202"/>
                    </a:lnTo>
                    <a:lnTo>
                      <a:pt x="162" y="199"/>
                    </a:lnTo>
                    <a:lnTo>
                      <a:pt x="183" y="221"/>
                    </a:lnTo>
                    <a:lnTo>
                      <a:pt x="183" y="221"/>
                    </a:lnTo>
                    <a:lnTo>
                      <a:pt x="187" y="224"/>
                    </a:lnTo>
                    <a:lnTo>
                      <a:pt x="191" y="225"/>
                    </a:lnTo>
                    <a:lnTo>
                      <a:pt x="194" y="228"/>
                    </a:lnTo>
                    <a:lnTo>
                      <a:pt x="199" y="228"/>
                    </a:lnTo>
                    <a:lnTo>
                      <a:pt x="199" y="228"/>
                    </a:lnTo>
                    <a:lnTo>
                      <a:pt x="203" y="228"/>
                    </a:lnTo>
                    <a:lnTo>
                      <a:pt x="208" y="225"/>
                    </a:lnTo>
                    <a:lnTo>
                      <a:pt x="212" y="224"/>
                    </a:lnTo>
                    <a:lnTo>
                      <a:pt x="215" y="221"/>
                    </a:lnTo>
                    <a:lnTo>
                      <a:pt x="215" y="221"/>
                    </a:lnTo>
                    <a:lnTo>
                      <a:pt x="218" y="218"/>
                    </a:lnTo>
                    <a:lnTo>
                      <a:pt x="220" y="213"/>
                    </a:lnTo>
                    <a:lnTo>
                      <a:pt x="222" y="209"/>
                    </a:lnTo>
                    <a:lnTo>
                      <a:pt x="222" y="205"/>
                    </a:lnTo>
                    <a:lnTo>
                      <a:pt x="222" y="205"/>
                    </a:lnTo>
                    <a:lnTo>
                      <a:pt x="222" y="200"/>
                    </a:lnTo>
                    <a:lnTo>
                      <a:pt x="220" y="196"/>
                    </a:lnTo>
                    <a:lnTo>
                      <a:pt x="218" y="193"/>
                    </a:lnTo>
                    <a:lnTo>
                      <a:pt x="215" y="189"/>
                    </a:lnTo>
                    <a:lnTo>
                      <a:pt x="181" y="155"/>
                    </a:lnTo>
                    <a:lnTo>
                      <a:pt x="181" y="155"/>
                    </a:lnTo>
                    <a:lnTo>
                      <a:pt x="176" y="151"/>
                    </a:lnTo>
                    <a:lnTo>
                      <a:pt x="171" y="149"/>
                    </a:lnTo>
                    <a:lnTo>
                      <a:pt x="165" y="149"/>
                    </a:lnTo>
                    <a:lnTo>
                      <a:pt x="165" y="149"/>
                    </a:lnTo>
                    <a:lnTo>
                      <a:pt x="159" y="149"/>
                    </a:lnTo>
                    <a:lnTo>
                      <a:pt x="154" y="151"/>
                    </a:lnTo>
                    <a:lnTo>
                      <a:pt x="148" y="155"/>
                    </a:lnTo>
                    <a:lnTo>
                      <a:pt x="148" y="155"/>
                    </a:lnTo>
                    <a:lnTo>
                      <a:pt x="144" y="159"/>
                    </a:lnTo>
                    <a:lnTo>
                      <a:pt x="140" y="160"/>
                    </a:lnTo>
                    <a:lnTo>
                      <a:pt x="140" y="160"/>
                    </a:lnTo>
                    <a:lnTo>
                      <a:pt x="134" y="159"/>
                    </a:lnTo>
                    <a:lnTo>
                      <a:pt x="130" y="155"/>
                    </a:lnTo>
                    <a:lnTo>
                      <a:pt x="121" y="147"/>
                    </a:lnTo>
                    <a:lnTo>
                      <a:pt x="121" y="147"/>
                    </a:lnTo>
                    <a:lnTo>
                      <a:pt x="124" y="141"/>
                    </a:lnTo>
                    <a:lnTo>
                      <a:pt x="130" y="135"/>
                    </a:lnTo>
                    <a:lnTo>
                      <a:pt x="130" y="135"/>
                    </a:lnTo>
                    <a:lnTo>
                      <a:pt x="136" y="129"/>
                    </a:lnTo>
                    <a:lnTo>
                      <a:pt x="145" y="125"/>
                    </a:lnTo>
                    <a:lnTo>
                      <a:pt x="154" y="123"/>
                    </a:lnTo>
                    <a:lnTo>
                      <a:pt x="163" y="121"/>
                    </a:lnTo>
                    <a:lnTo>
                      <a:pt x="163" y="121"/>
                    </a:lnTo>
                    <a:lnTo>
                      <a:pt x="173" y="123"/>
                    </a:lnTo>
                    <a:lnTo>
                      <a:pt x="181" y="125"/>
                    </a:lnTo>
                    <a:lnTo>
                      <a:pt x="189" y="129"/>
                    </a:lnTo>
                    <a:lnTo>
                      <a:pt x="197" y="135"/>
                    </a:lnTo>
                    <a:lnTo>
                      <a:pt x="235" y="174"/>
                    </a:lnTo>
                    <a:lnTo>
                      <a:pt x="235" y="174"/>
                    </a:lnTo>
                    <a:lnTo>
                      <a:pt x="241" y="181"/>
                    </a:lnTo>
                    <a:lnTo>
                      <a:pt x="246" y="189"/>
                    </a:lnTo>
                    <a:lnTo>
                      <a:pt x="248" y="198"/>
                    </a:lnTo>
                    <a:lnTo>
                      <a:pt x="249" y="207"/>
                    </a:lnTo>
                    <a:lnTo>
                      <a:pt x="249" y="207"/>
                    </a:lnTo>
                    <a:lnTo>
                      <a:pt x="248" y="217"/>
                    </a:lnTo>
                    <a:lnTo>
                      <a:pt x="246" y="225"/>
                    </a:lnTo>
                    <a:lnTo>
                      <a:pt x="241" y="233"/>
                    </a:lnTo>
                    <a:lnTo>
                      <a:pt x="235" y="241"/>
                    </a:lnTo>
                    <a:lnTo>
                      <a:pt x="235" y="24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grpSp>
      <p:grpSp>
        <p:nvGrpSpPr>
          <p:cNvPr id="56" name="Group 55">
            <a:extLst>
              <a:ext uri="{FF2B5EF4-FFF2-40B4-BE49-F238E27FC236}">
                <a16:creationId xmlns:a16="http://schemas.microsoft.com/office/drawing/2014/main" id="{6BA81FAD-719D-734C-A16C-AC55FDF600FB}"/>
              </a:ext>
            </a:extLst>
          </p:cNvPr>
          <p:cNvGrpSpPr/>
          <p:nvPr/>
        </p:nvGrpSpPr>
        <p:grpSpPr>
          <a:xfrm>
            <a:off x="6552002" y="4881555"/>
            <a:ext cx="5196518" cy="944098"/>
            <a:chOff x="6171143" y="4571460"/>
            <a:chExt cx="5196518" cy="944098"/>
          </a:xfrm>
        </p:grpSpPr>
        <p:sp>
          <p:nvSpPr>
            <p:cNvPr id="57" name="Hexagon 56">
              <a:extLst>
                <a:ext uri="{FF2B5EF4-FFF2-40B4-BE49-F238E27FC236}">
                  <a16:creationId xmlns:a16="http://schemas.microsoft.com/office/drawing/2014/main" id="{090FA460-C6DE-7A4F-859D-30ABB90F7775}"/>
                </a:ext>
              </a:extLst>
            </p:cNvPr>
            <p:cNvSpPr/>
            <p:nvPr/>
          </p:nvSpPr>
          <p:spPr>
            <a:xfrm>
              <a:off x="6171143" y="4685647"/>
              <a:ext cx="962697" cy="829911"/>
            </a:xfrm>
            <a:prstGeom prst="hexagon">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58" name="Group 57">
              <a:extLst>
                <a:ext uri="{FF2B5EF4-FFF2-40B4-BE49-F238E27FC236}">
                  <a16:creationId xmlns:a16="http://schemas.microsoft.com/office/drawing/2014/main" id="{C50FD764-64BB-074F-9CD3-2447594541E5}"/>
                </a:ext>
              </a:extLst>
            </p:cNvPr>
            <p:cNvGrpSpPr/>
            <p:nvPr/>
          </p:nvGrpSpPr>
          <p:grpSpPr>
            <a:xfrm>
              <a:off x="6402665" y="4905678"/>
              <a:ext cx="499654" cy="389869"/>
              <a:chOff x="1760542" y="2028804"/>
              <a:chExt cx="722314" cy="476272"/>
            </a:xfrm>
            <a:solidFill>
              <a:schemeClr val="bg1"/>
            </a:solidFill>
          </p:grpSpPr>
          <p:sp>
            <p:nvSpPr>
              <p:cNvPr id="63" name="Freeform 34">
                <a:extLst>
                  <a:ext uri="{FF2B5EF4-FFF2-40B4-BE49-F238E27FC236}">
                    <a16:creationId xmlns:a16="http://schemas.microsoft.com/office/drawing/2014/main" id="{5D912F37-F402-C241-8AAF-74B5F843E520}"/>
                  </a:ext>
                </a:extLst>
              </p:cNvPr>
              <p:cNvSpPr>
                <a:spLocks/>
              </p:cNvSpPr>
              <p:nvPr/>
            </p:nvSpPr>
            <p:spPr bwMode="auto">
              <a:xfrm>
                <a:off x="1760542" y="2028804"/>
                <a:ext cx="722314" cy="476245"/>
              </a:xfrm>
              <a:custGeom>
                <a:avLst/>
                <a:gdLst>
                  <a:gd name="T0" fmla="*/ 455 w 455"/>
                  <a:gd name="T1" fmla="*/ 13 h 300"/>
                  <a:gd name="T2" fmla="*/ 451 w 455"/>
                  <a:gd name="T3" fmla="*/ 4 h 300"/>
                  <a:gd name="T4" fmla="*/ 447 w 455"/>
                  <a:gd name="T5" fmla="*/ 2 h 300"/>
                  <a:gd name="T6" fmla="*/ 361 w 455"/>
                  <a:gd name="T7" fmla="*/ 0 h 300"/>
                  <a:gd name="T8" fmla="*/ 356 w 455"/>
                  <a:gd name="T9" fmla="*/ 2 h 300"/>
                  <a:gd name="T10" fmla="*/ 356 w 455"/>
                  <a:gd name="T11" fmla="*/ 2 h 300"/>
                  <a:gd name="T12" fmla="*/ 352 w 455"/>
                  <a:gd name="T13" fmla="*/ 4 h 300"/>
                  <a:gd name="T14" fmla="*/ 349 w 455"/>
                  <a:gd name="T15" fmla="*/ 10 h 300"/>
                  <a:gd name="T16" fmla="*/ 348 w 455"/>
                  <a:gd name="T17" fmla="*/ 14 h 300"/>
                  <a:gd name="T18" fmla="*/ 350 w 455"/>
                  <a:gd name="T19" fmla="*/ 21 h 300"/>
                  <a:gd name="T20" fmla="*/ 356 w 455"/>
                  <a:gd name="T21" fmla="*/ 25 h 300"/>
                  <a:gd name="T22" fmla="*/ 361 w 455"/>
                  <a:gd name="T23" fmla="*/ 27 h 300"/>
                  <a:gd name="T24" fmla="*/ 389 w 455"/>
                  <a:gd name="T25" fmla="*/ 27 h 300"/>
                  <a:gd name="T26" fmla="*/ 392 w 455"/>
                  <a:gd name="T27" fmla="*/ 28 h 300"/>
                  <a:gd name="T28" fmla="*/ 395 w 455"/>
                  <a:gd name="T29" fmla="*/ 29 h 300"/>
                  <a:gd name="T30" fmla="*/ 393 w 455"/>
                  <a:gd name="T31" fmla="*/ 35 h 300"/>
                  <a:gd name="T32" fmla="*/ 224 w 455"/>
                  <a:gd name="T33" fmla="*/ 203 h 300"/>
                  <a:gd name="T34" fmla="*/ 221 w 455"/>
                  <a:gd name="T35" fmla="*/ 204 h 300"/>
                  <a:gd name="T36" fmla="*/ 168 w 455"/>
                  <a:gd name="T37" fmla="*/ 156 h 300"/>
                  <a:gd name="T38" fmla="*/ 164 w 455"/>
                  <a:gd name="T39" fmla="*/ 152 h 300"/>
                  <a:gd name="T40" fmla="*/ 159 w 455"/>
                  <a:gd name="T41" fmla="*/ 152 h 300"/>
                  <a:gd name="T42" fmla="*/ 148 w 455"/>
                  <a:gd name="T43" fmla="*/ 156 h 300"/>
                  <a:gd name="T44" fmla="*/ 43 w 455"/>
                  <a:gd name="T45" fmla="*/ 300 h 300"/>
                  <a:gd name="T46" fmla="*/ 156 w 455"/>
                  <a:gd name="T47" fmla="*/ 189 h 300"/>
                  <a:gd name="T48" fmla="*/ 159 w 455"/>
                  <a:gd name="T49" fmla="*/ 189 h 300"/>
                  <a:gd name="T50" fmla="*/ 210 w 455"/>
                  <a:gd name="T51" fmla="*/ 238 h 300"/>
                  <a:gd name="T52" fmla="*/ 215 w 455"/>
                  <a:gd name="T53" fmla="*/ 240 h 300"/>
                  <a:gd name="T54" fmla="*/ 221 w 455"/>
                  <a:gd name="T55" fmla="*/ 242 h 300"/>
                  <a:gd name="T56" fmla="*/ 230 w 455"/>
                  <a:gd name="T57" fmla="*/ 238 h 300"/>
                  <a:gd name="T58" fmla="*/ 421 w 455"/>
                  <a:gd name="T59" fmla="*/ 49 h 300"/>
                  <a:gd name="T60" fmla="*/ 422 w 455"/>
                  <a:gd name="T61" fmla="*/ 47 h 300"/>
                  <a:gd name="T62" fmla="*/ 425 w 455"/>
                  <a:gd name="T63" fmla="*/ 46 h 300"/>
                  <a:gd name="T64" fmla="*/ 426 w 455"/>
                  <a:gd name="T65" fmla="*/ 47 h 300"/>
                  <a:gd name="T66" fmla="*/ 429 w 455"/>
                  <a:gd name="T67" fmla="*/ 49 h 300"/>
                  <a:gd name="T68" fmla="*/ 429 w 455"/>
                  <a:gd name="T69" fmla="*/ 91 h 300"/>
                  <a:gd name="T70" fmla="*/ 430 w 455"/>
                  <a:gd name="T71" fmla="*/ 95 h 300"/>
                  <a:gd name="T72" fmla="*/ 437 w 455"/>
                  <a:gd name="T73" fmla="*/ 102 h 300"/>
                  <a:gd name="T74" fmla="*/ 443 w 455"/>
                  <a:gd name="T75" fmla="*/ 104 h 300"/>
                  <a:gd name="T76" fmla="*/ 451 w 455"/>
                  <a:gd name="T77" fmla="*/ 100 h 300"/>
                  <a:gd name="T78" fmla="*/ 455 w 455"/>
                  <a:gd name="T79" fmla="*/ 9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5" h="300">
                    <a:moveTo>
                      <a:pt x="455" y="13"/>
                    </a:moveTo>
                    <a:lnTo>
                      <a:pt x="455" y="13"/>
                    </a:lnTo>
                    <a:lnTo>
                      <a:pt x="454" y="9"/>
                    </a:lnTo>
                    <a:lnTo>
                      <a:pt x="451" y="4"/>
                    </a:lnTo>
                    <a:lnTo>
                      <a:pt x="451" y="4"/>
                    </a:lnTo>
                    <a:lnTo>
                      <a:pt x="447" y="2"/>
                    </a:lnTo>
                    <a:lnTo>
                      <a:pt x="443" y="0"/>
                    </a:lnTo>
                    <a:lnTo>
                      <a:pt x="361" y="0"/>
                    </a:lnTo>
                    <a:lnTo>
                      <a:pt x="361" y="0"/>
                    </a:lnTo>
                    <a:lnTo>
                      <a:pt x="356" y="2"/>
                    </a:lnTo>
                    <a:lnTo>
                      <a:pt x="356" y="2"/>
                    </a:lnTo>
                    <a:lnTo>
                      <a:pt x="356" y="2"/>
                    </a:lnTo>
                    <a:lnTo>
                      <a:pt x="356" y="2"/>
                    </a:lnTo>
                    <a:lnTo>
                      <a:pt x="352" y="4"/>
                    </a:lnTo>
                    <a:lnTo>
                      <a:pt x="350" y="7"/>
                    </a:lnTo>
                    <a:lnTo>
                      <a:pt x="349" y="10"/>
                    </a:lnTo>
                    <a:lnTo>
                      <a:pt x="348" y="14"/>
                    </a:lnTo>
                    <a:lnTo>
                      <a:pt x="348" y="14"/>
                    </a:lnTo>
                    <a:lnTo>
                      <a:pt x="349" y="18"/>
                    </a:lnTo>
                    <a:lnTo>
                      <a:pt x="350" y="21"/>
                    </a:lnTo>
                    <a:lnTo>
                      <a:pt x="353" y="24"/>
                    </a:lnTo>
                    <a:lnTo>
                      <a:pt x="356" y="25"/>
                    </a:lnTo>
                    <a:lnTo>
                      <a:pt x="356" y="25"/>
                    </a:lnTo>
                    <a:lnTo>
                      <a:pt x="361" y="27"/>
                    </a:lnTo>
                    <a:lnTo>
                      <a:pt x="361" y="27"/>
                    </a:lnTo>
                    <a:lnTo>
                      <a:pt x="389" y="27"/>
                    </a:lnTo>
                    <a:lnTo>
                      <a:pt x="389" y="27"/>
                    </a:lnTo>
                    <a:lnTo>
                      <a:pt x="392" y="28"/>
                    </a:lnTo>
                    <a:lnTo>
                      <a:pt x="395" y="29"/>
                    </a:lnTo>
                    <a:lnTo>
                      <a:pt x="395" y="29"/>
                    </a:lnTo>
                    <a:lnTo>
                      <a:pt x="395" y="32"/>
                    </a:lnTo>
                    <a:lnTo>
                      <a:pt x="393" y="35"/>
                    </a:lnTo>
                    <a:lnTo>
                      <a:pt x="224" y="203"/>
                    </a:lnTo>
                    <a:lnTo>
                      <a:pt x="224" y="203"/>
                    </a:lnTo>
                    <a:lnTo>
                      <a:pt x="221" y="204"/>
                    </a:lnTo>
                    <a:lnTo>
                      <a:pt x="221" y="204"/>
                    </a:lnTo>
                    <a:lnTo>
                      <a:pt x="217" y="203"/>
                    </a:lnTo>
                    <a:lnTo>
                      <a:pt x="168" y="156"/>
                    </a:lnTo>
                    <a:lnTo>
                      <a:pt x="168" y="156"/>
                    </a:lnTo>
                    <a:lnTo>
                      <a:pt x="164" y="152"/>
                    </a:lnTo>
                    <a:lnTo>
                      <a:pt x="159" y="152"/>
                    </a:lnTo>
                    <a:lnTo>
                      <a:pt x="159" y="152"/>
                    </a:lnTo>
                    <a:lnTo>
                      <a:pt x="153" y="152"/>
                    </a:lnTo>
                    <a:lnTo>
                      <a:pt x="148" y="156"/>
                    </a:lnTo>
                    <a:lnTo>
                      <a:pt x="0" y="300"/>
                    </a:lnTo>
                    <a:lnTo>
                      <a:pt x="43" y="300"/>
                    </a:lnTo>
                    <a:lnTo>
                      <a:pt x="156" y="189"/>
                    </a:lnTo>
                    <a:lnTo>
                      <a:pt x="156" y="189"/>
                    </a:lnTo>
                    <a:lnTo>
                      <a:pt x="159" y="189"/>
                    </a:lnTo>
                    <a:lnTo>
                      <a:pt x="159" y="189"/>
                    </a:lnTo>
                    <a:lnTo>
                      <a:pt x="161" y="189"/>
                    </a:lnTo>
                    <a:lnTo>
                      <a:pt x="210" y="238"/>
                    </a:lnTo>
                    <a:lnTo>
                      <a:pt x="210" y="238"/>
                    </a:lnTo>
                    <a:lnTo>
                      <a:pt x="215" y="240"/>
                    </a:lnTo>
                    <a:lnTo>
                      <a:pt x="221" y="242"/>
                    </a:lnTo>
                    <a:lnTo>
                      <a:pt x="221" y="242"/>
                    </a:lnTo>
                    <a:lnTo>
                      <a:pt x="226" y="240"/>
                    </a:lnTo>
                    <a:lnTo>
                      <a:pt x="230" y="238"/>
                    </a:lnTo>
                    <a:lnTo>
                      <a:pt x="421" y="49"/>
                    </a:lnTo>
                    <a:lnTo>
                      <a:pt x="421" y="49"/>
                    </a:lnTo>
                    <a:lnTo>
                      <a:pt x="421" y="49"/>
                    </a:lnTo>
                    <a:lnTo>
                      <a:pt x="422" y="47"/>
                    </a:lnTo>
                    <a:lnTo>
                      <a:pt x="422" y="47"/>
                    </a:lnTo>
                    <a:lnTo>
                      <a:pt x="425" y="46"/>
                    </a:lnTo>
                    <a:lnTo>
                      <a:pt x="425" y="46"/>
                    </a:lnTo>
                    <a:lnTo>
                      <a:pt x="426" y="47"/>
                    </a:lnTo>
                    <a:lnTo>
                      <a:pt x="426" y="47"/>
                    </a:lnTo>
                    <a:lnTo>
                      <a:pt x="429" y="49"/>
                    </a:lnTo>
                    <a:lnTo>
                      <a:pt x="429" y="51"/>
                    </a:lnTo>
                    <a:lnTo>
                      <a:pt x="429" y="91"/>
                    </a:lnTo>
                    <a:lnTo>
                      <a:pt x="429" y="91"/>
                    </a:lnTo>
                    <a:lnTo>
                      <a:pt x="430" y="95"/>
                    </a:lnTo>
                    <a:lnTo>
                      <a:pt x="433" y="100"/>
                    </a:lnTo>
                    <a:lnTo>
                      <a:pt x="437" y="102"/>
                    </a:lnTo>
                    <a:lnTo>
                      <a:pt x="443" y="104"/>
                    </a:lnTo>
                    <a:lnTo>
                      <a:pt x="443" y="104"/>
                    </a:lnTo>
                    <a:lnTo>
                      <a:pt x="447" y="102"/>
                    </a:lnTo>
                    <a:lnTo>
                      <a:pt x="451" y="100"/>
                    </a:lnTo>
                    <a:lnTo>
                      <a:pt x="454" y="95"/>
                    </a:lnTo>
                    <a:lnTo>
                      <a:pt x="455" y="91"/>
                    </a:lnTo>
                    <a:lnTo>
                      <a:pt x="45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39">
                <a:extLst>
                  <a:ext uri="{FF2B5EF4-FFF2-40B4-BE49-F238E27FC236}">
                    <a16:creationId xmlns:a16="http://schemas.microsoft.com/office/drawing/2014/main" id="{1AA06006-ABE7-7245-99AA-ED4B96588BEC}"/>
                  </a:ext>
                </a:extLst>
              </p:cNvPr>
              <p:cNvSpPr>
                <a:spLocks/>
              </p:cNvSpPr>
              <p:nvPr/>
            </p:nvSpPr>
            <p:spPr bwMode="auto">
              <a:xfrm>
                <a:off x="1868494" y="2355826"/>
                <a:ext cx="158750" cy="149223"/>
              </a:xfrm>
              <a:custGeom>
                <a:avLst/>
                <a:gdLst>
                  <a:gd name="T0" fmla="*/ 93 w 100"/>
                  <a:gd name="T1" fmla="*/ 0 h 94"/>
                  <a:gd name="T2" fmla="*/ 0 w 100"/>
                  <a:gd name="T3" fmla="*/ 94 h 94"/>
                  <a:gd name="T4" fmla="*/ 15 w 100"/>
                  <a:gd name="T5" fmla="*/ 94 h 94"/>
                  <a:gd name="T6" fmla="*/ 100 w 100"/>
                  <a:gd name="T7" fmla="*/ 8 h 94"/>
                  <a:gd name="T8" fmla="*/ 93 w 100"/>
                  <a:gd name="T9" fmla="*/ 0 h 94"/>
                </a:gdLst>
                <a:ahLst/>
                <a:cxnLst>
                  <a:cxn ang="0">
                    <a:pos x="T0" y="T1"/>
                  </a:cxn>
                  <a:cxn ang="0">
                    <a:pos x="T2" y="T3"/>
                  </a:cxn>
                  <a:cxn ang="0">
                    <a:pos x="T4" y="T5"/>
                  </a:cxn>
                  <a:cxn ang="0">
                    <a:pos x="T6" y="T7"/>
                  </a:cxn>
                  <a:cxn ang="0">
                    <a:pos x="T8" y="T9"/>
                  </a:cxn>
                </a:cxnLst>
                <a:rect l="0" t="0" r="r" b="b"/>
                <a:pathLst>
                  <a:path w="100" h="94">
                    <a:moveTo>
                      <a:pt x="93" y="0"/>
                    </a:moveTo>
                    <a:lnTo>
                      <a:pt x="0" y="94"/>
                    </a:lnTo>
                    <a:lnTo>
                      <a:pt x="15" y="94"/>
                    </a:lnTo>
                    <a:lnTo>
                      <a:pt x="100" y="8"/>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Freeform 40">
                <a:extLst>
                  <a:ext uri="{FF2B5EF4-FFF2-40B4-BE49-F238E27FC236}">
                    <a16:creationId xmlns:a16="http://schemas.microsoft.com/office/drawing/2014/main" id="{9D02D25C-BEF3-7141-B728-705E21496FDF}"/>
                  </a:ext>
                </a:extLst>
              </p:cNvPr>
              <p:cNvSpPr>
                <a:spLocks/>
              </p:cNvSpPr>
              <p:nvPr/>
            </p:nvSpPr>
            <p:spPr bwMode="auto">
              <a:xfrm>
                <a:off x="1931990" y="2387576"/>
                <a:ext cx="128589" cy="117473"/>
              </a:xfrm>
              <a:custGeom>
                <a:avLst/>
                <a:gdLst>
                  <a:gd name="T0" fmla="*/ 73 w 81"/>
                  <a:gd name="T1" fmla="*/ 0 h 74"/>
                  <a:gd name="T2" fmla="*/ 0 w 81"/>
                  <a:gd name="T3" fmla="*/ 74 h 74"/>
                  <a:gd name="T4" fmla="*/ 15 w 81"/>
                  <a:gd name="T5" fmla="*/ 74 h 74"/>
                  <a:gd name="T6" fmla="*/ 81 w 81"/>
                  <a:gd name="T7" fmla="*/ 7 h 74"/>
                  <a:gd name="T8" fmla="*/ 73 w 81"/>
                  <a:gd name="T9" fmla="*/ 0 h 74"/>
                </a:gdLst>
                <a:ahLst/>
                <a:cxnLst>
                  <a:cxn ang="0">
                    <a:pos x="T0" y="T1"/>
                  </a:cxn>
                  <a:cxn ang="0">
                    <a:pos x="T2" y="T3"/>
                  </a:cxn>
                  <a:cxn ang="0">
                    <a:pos x="T4" y="T5"/>
                  </a:cxn>
                  <a:cxn ang="0">
                    <a:pos x="T6" y="T7"/>
                  </a:cxn>
                  <a:cxn ang="0">
                    <a:pos x="T8" y="T9"/>
                  </a:cxn>
                </a:cxnLst>
                <a:rect l="0" t="0" r="r" b="b"/>
                <a:pathLst>
                  <a:path w="81" h="74">
                    <a:moveTo>
                      <a:pt x="73" y="0"/>
                    </a:moveTo>
                    <a:lnTo>
                      <a:pt x="0" y="74"/>
                    </a:lnTo>
                    <a:lnTo>
                      <a:pt x="15" y="74"/>
                    </a:lnTo>
                    <a:lnTo>
                      <a:pt x="81" y="7"/>
                    </a:lnTo>
                    <a:lnTo>
                      <a:pt x="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41">
                <a:extLst>
                  <a:ext uri="{FF2B5EF4-FFF2-40B4-BE49-F238E27FC236}">
                    <a16:creationId xmlns:a16="http://schemas.microsoft.com/office/drawing/2014/main" id="{EF4FB585-170E-3049-A567-AFF125A75F6E}"/>
                  </a:ext>
                </a:extLst>
              </p:cNvPr>
              <p:cNvSpPr>
                <a:spLocks/>
              </p:cNvSpPr>
              <p:nvPr/>
            </p:nvSpPr>
            <p:spPr bwMode="auto">
              <a:xfrm>
                <a:off x="1995494" y="2419326"/>
                <a:ext cx="98426" cy="85724"/>
              </a:xfrm>
              <a:custGeom>
                <a:avLst/>
                <a:gdLst>
                  <a:gd name="T0" fmla="*/ 53 w 62"/>
                  <a:gd name="T1" fmla="*/ 1 h 54"/>
                  <a:gd name="T2" fmla="*/ 53 w 62"/>
                  <a:gd name="T3" fmla="*/ 0 h 54"/>
                  <a:gd name="T4" fmla="*/ 0 w 62"/>
                  <a:gd name="T5" fmla="*/ 54 h 54"/>
                  <a:gd name="T6" fmla="*/ 15 w 62"/>
                  <a:gd name="T7" fmla="*/ 54 h 54"/>
                  <a:gd name="T8" fmla="*/ 62 w 62"/>
                  <a:gd name="T9" fmla="*/ 7 h 54"/>
                  <a:gd name="T10" fmla="*/ 62 w 62"/>
                  <a:gd name="T11" fmla="*/ 7 h 54"/>
                  <a:gd name="T12" fmla="*/ 58 w 62"/>
                  <a:gd name="T13" fmla="*/ 4 h 54"/>
                  <a:gd name="T14" fmla="*/ 53 w 62"/>
                  <a:gd name="T15" fmla="*/ 1 h 54"/>
                  <a:gd name="T16" fmla="*/ 53 w 62"/>
                  <a:gd name="T1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4">
                    <a:moveTo>
                      <a:pt x="53" y="1"/>
                    </a:moveTo>
                    <a:lnTo>
                      <a:pt x="53" y="0"/>
                    </a:lnTo>
                    <a:lnTo>
                      <a:pt x="0" y="54"/>
                    </a:lnTo>
                    <a:lnTo>
                      <a:pt x="15" y="54"/>
                    </a:lnTo>
                    <a:lnTo>
                      <a:pt x="62" y="7"/>
                    </a:lnTo>
                    <a:lnTo>
                      <a:pt x="62" y="7"/>
                    </a:lnTo>
                    <a:lnTo>
                      <a:pt x="58" y="4"/>
                    </a:lnTo>
                    <a:lnTo>
                      <a:pt x="53" y="1"/>
                    </a:lnTo>
                    <a:lnTo>
                      <a:pt x="5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Freeform 42">
                <a:extLst>
                  <a:ext uri="{FF2B5EF4-FFF2-40B4-BE49-F238E27FC236}">
                    <a16:creationId xmlns:a16="http://schemas.microsoft.com/office/drawing/2014/main" id="{1F700EB9-CFED-984F-8684-BEBAF0274865}"/>
                  </a:ext>
                </a:extLst>
              </p:cNvPr>
              <p:cNvSpPr>
                <a:spLocks/>
              </p:cNvSpPr>
              <p:nvPr/>
            </p:nvSpPr>
            <p:spPr bwMode="auto">
              <a:xfrm>
                <a:off x="2058990" y="2141512"/>
                <a:ext cx="363538" cy="363534"/>
              </a:xfrm>
              <a:custGeom>
                <a:avLst/>
                <a:gdLst>
                  <a:gd name="T0" fmla="*/ 229 w 229"/>
                  <a:gd name="T1" fmla="*/ 0 h 229"/>
                  <a:gd name="T2" fmla="*/ 0 w 229"/>
                  <a:gd name="T3" fmla="*/ 229 h 229"/>
                  <a:gd name="T4" fmla="*/ 15 w 229"/>
                  <a:gd name="T5" fmla="*/ 229 h 229"/>
                  <a:gd name="T6" fmla="*/ 229 w 229"/>
                  <a:gd name="T7" fmla="*/ 15 h 229"/>
                  <a:gd name="T8" fmla="*/ 229 w 229"/>
                  <a:gd name="T9" fmla="*/ 0 h 229"/>
                </a:gdLst>
                <a:ahLst/>
                <a:cxnLst>
                  <a:cxn ang="0">
                    <a:pos x="T0" y="T1"/>
                  </a:cxn>
                  <a:cxn ang="0">
                    <a:pos x="T2" y="T3"/>
                  </a:cxn>
                  <a:cxn ang="0">
                    <a:pos x="T4" y="T5"/>
                  </a:cxn>
                  <a:cxn ang="0">
                    <a:pos x="T6" y="T7"/>
                  </a:cxn>
                  <a:cxn ang="0">
                    <a:pos x="T8" y="T9"/>
                  </a:cxn>
                </a:cxnLst>
                <a:rect l="0" t="0" r="r" b="b"/>
                <a:pathLst>
                  <a:path w="229" h="229">
                    <a:moveTo>
                      <a:pt x="229" y="0"/>
                    </a:moveTo>
                    <a:lnTo>
                      <a:pt x="0" y="229"/>
                    </a:lnTo>
                    <a:lnTo>
                      <a:pt x="15" y="229"/>
                    </a:lnTo>
                    <a:lnTo>
                      <a:pt x="229" y="15"/>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Freeform 43">
                <a:extLst>
                  <a:ext uri="{FF2B5EF4-FFF2-40B4-BE49-F238E27FC236}">
                    <a16:creationId xmlns:a16="http://schemas.microsoft.com/office/drawing/2014/main" id="{570311BC-8643-9E4E-965C-0A7946546516}"/>
                  </a:ext>
                </a:extLst>
              </p:cNvPr>
              <p:cNvSpPr>
                <a:spLocks/>
              </p:cNvSpPr>
              <p:nvPr/>
            </p:nvSpPr>
            <p:spPr bwMode="auto">
              <a:xfrm>
                <a:off x="2122495" y="2198663"/>
                <a:ext cx="306388" cy="306385"/>
              </a:xfrm>
              <a:custGeom>
                <a:avLst/>
                <a:gdLst>
                  <a:gd name="T0" fmla="*/ 15 w 193"/>
                  <a:gd name="T1" fmla="*/ 193 h 193"/>
                  <a:gd name="T2" fmla="*/ 193 w 193"/>
                  <a:gd name="T3" fmla="*/ 15 h 193"/>
                  <a:gd name="T4" fmla="*/ 193 w 193"/>
                  <a:gd name="T5" fmla="*/ 0 h 193"/>
                  <a:gd name="T6" fmla="*/ 0 w 193"/>
                  <a:gd name="T7" fmla="*/ 193 h 193"/>
                  <a:gd name="T8" fmla="*/ 15 w 193"/>
                  <a:gd name="T9" fmla="*/ 193 h 193"/>
                </a:gdLst>
                <a:ahLst/>
                <a:cxnLst>
                  <a:cxn ang="0">
                    <a:pos x="T0" y="T1"/>
                  </a:cxn>
                  <a:cxn ang="0">
                    <a:pos x="T2" y="T3"/>
                  </a:cxn>
                  <a:cxn ang="0">
                    <a:pos x="T4" y="T5"/>
                  </a:cxn>
                  <a:cxn ang="0">
                    <a:pos x="T6" y="T7"/>
                  </a:cxn>
                  <a:cxn ang="0">
                    <a:pos x="T8" y="T9"/>
                  </a:cxn>
                </a:cxnLst>
                <a:rect l="0" t="0" r="r" b="b"/>
                <a:pathLst>
                  <a:path w="193" h="193">
                    <a:moveTo>
                      <a:pt x="15" y="193"/>
                    </a:moveTo>
                    <a:lnTo>
                      <a:pt x="193" y="15"/>
                    </a:lnTo>
                    <a:lnTo>
                      <a:pt x="193" y="0"/>
                    </a:lnTo>
                    <a:lnTo>
                      <a:pt x="0" y="193"/>
                    </a:lnTo>
                    <a:lnTo>
                      <a:pt x="1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Freeform 44">
                <a:extLst>
                  <a:ext uri="{FF2B5EF4-FFF2-40B4-BE49-F238E27FC236}">
                    <a16:creationId xmlns:a16="http://schemas.microsoft.com/office/drawing/2014/main" id="{0BEC504C-6E6F-4E4A-829A-DBFD89C2EA44}"/>
                  </a:ext>
                </a:extLst>
              </p:cNvPr>
              <p:cNvSpPr>
                <a:spLocks/>
              </p:cNvSpPr>
              <p:nvPr/>
            </p:nvSpPr>
            <p:spPr bwMode="auto">
              <a:xfrm>
                <a:off x="2185991" y="2260572"/>
                <a:ext cx="242889" cy="244472"/>
              </a:xfrm>
              <a:custGeom>
                <a:avLst/>
                <a:gdLst>
                  <a:gd name="T0" fmla="*/ 15 w 153"/>
                  <a:gd name="T1" fmla="*/ 154 h 154"/>
                  <a:gd name="T2" fmla="*/ 153 w 153"/>
                  <a:gd name="T3" fmla="*/ 16 h 154"/>
                  <a:gd name="T4" fmla="*/ 153 w 153"/>
                  <a:gd name="T5" fmla="*/ 0 h 154"/>
                  <a:gd name="T6" fmla="*/ 0 w 153"/>
                  <a:gd name="T7" fmla="*/ 154 h 154"/>
                  <a:gd name="T8" fmla="*/ 15 w 153"/>
                  <a:gd name="T9" fmla="*/ 154 h 154"/>
                </a:gdLst>
                <a:ahLst/>
                <a:cxnLst>
                  <a:cxn ang="0">
                    <a:pos x="T0" y="T1"/>
                  </a:cxn>
                  <a:cxn ang="0">
                    <a:pos x="T2" y="T3"/>
                  </a:cxn>
                  <a:cxn ang="0">
                    <a:pos x="T4" y="T5"/>
                  </a:cxn>
                  <a:cxn ang="0">
                    <a:pos x="T6" y="T7"/>
                  </a:cxn>
                  <a:cxn ang="0">
                    <a:pos x="T8" y="T9"/>
                  </a:cxn>
                </a:cxnLst>
                <a:rect l="0" t="0" r="r" b="b"/>
                <a:pathLst>
                  <a:path w="153" h="154">
                    <a:moveTo>
                      <a:pt x="15" y="154"/>
                    </a:moveTo>
                    <a:lnTo>
                      <a:pt x="153" y="16"/>
                    </a:lnTo>
                    <a:lnTo>
                      <a:pt x="153" y="0"/>
                    </a:lnTo>
                    <a:lnTo>
                      <a:pt x="0" y="154"/>
                    </a:lnTo>
                    <a:lnTo>
                      <a:pt x="1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45">
                <a:extLst>
                  <a:ext uri="{FF2B5EF4-FFF2-40B4-BE49-F238E27FC236}">
                    <a16:creationId xmlns:a16="http://schemas.microsoft.com/office/drawing/2014/main" id="{6C5F6EAD-BEDF-804F-B24A-DE60F7187EEC}"/>
                  </a:ext>
                </a:extLst>
              </p:cNvPr>
              <p:cNvSpPr>
                <a:spLocks/>
              </p:cNvSpPr>
              <p:nvPr/>
            </p:nvSpPr>
            <p:spPr bwMode="auto">
              <a:xfrm>
                <a:off x="2249489" y="2324071"/>
                <a:ext cx="179388" cy="180973"/>
              </a:xfrm>
              <a:custGeom>
                <a:avLst/>
                <a:gdLst>
                  <a:gd name="T0" fmla="*/ 15 w 113"/>
                  <a:gd name="T1" fmla="*/ 114 h 114"/>
                  <a:gd name="T2" fmla="*/ 113 w 113"/>
                  <a:gd name="T3" fmla="*/ 16 h 114"/>
                  <a:gd name="T4" fmla="*/ 113 w 113"/>
                  <a:gd name="T5" fmla="*/ 0 h 114"/>
                  <a:gd name="T6" fmla="*/ 0 w 113"/>
                  <a:gd name="T7" fmla="*/ 114 h 114"/>
                  <a:gd name="T8" fmla="*/ 15 w 113"/>
                  <a:gd name="T9" fmla="*/ 114 h 114"/>
                </a:gdLst>
                <a:ahLst/>
                <a:cxnLst>
                  <a:cxn ang="0">
                    <a:pos x="T0" y="T1"/>
                  </a:cxn>
                  <a:cxn ang="0">
                    <a:pos x="T2" y="T3"/>
                  </a:cxn>
                  <a:cxn ang="0">
                    <a:pos x="T4" y="T5"/>
                  </a:cxn>
                  <a:cxn ang="0">
                    <a:pos x="T6" y="T7"/>
                  </a:cxn>
                  <a:cxn ang="0">
                    <a:pos x="T8" y="T9"/>
                  </a:cxn>
                </a:cxnLst>
                <a:rect l="0" t="0" r="r" b="b"/>
                <a:pathLst>
                  <a:path w="113" h="114">
                    <a:moveTo>
                      <a:pt x="15" y="114"/>
                    </a:moveTo>
                    <a:lnTo>
                      <a:pt x="113" y="16"/>
                    </a:lnTo>
                    <a:lnTo>
                      <a:pt x="113" y="0"/>
                    </a:lnTo>
                    <a:lnTo>
                      <a:pt x="0" y="114"/>
                    </a:lnTo>
                    <a:lnTo>
                      <a:pt x="15"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46">
                <a:extLst>
                  <a:ext uri="{FF2B5EF4-FFF2-40B4-BE49-F238E27FC236}">
                    <a16:creationId xmlns:a16="http://schemas.microsoft.com/office/drawing/2014/main" id="{355F80A9-2F89-DC40-89C3-97CC73BA1068}"/>
                  </a:ext>
                </a:extLst>
              </p:cNvPr>
              <p:cNvSpPr>
                <a:spLocks/>
              </p:cNvSpPr>
              <p:nvPr/>
            </p:nvSpPr>
            <p:spPr bwMode="auto">
              <a:xfrm>
                <a:off x="2312987" y="2387588"/>
                <a:ext cx="115889" cy="117474"/>
              </a:xfrm>
              <a:custGeom>
                <a:avLst/>
                <a:gdLst>
                  <a:gd name="T0" fmla="*/ 15 w 73"/>
                  <a:gd name="T1" fmla="*/ 74 h 74"/>
                  <a:gd name="T2" fmla="*/ 73 w 73"/>
                  <a:gd name="T3" fmla="*/ 16 h 74"/>
                  <a:gd name="T4" fmla="*/ 73 w 73"/>
                  <a:gd name="T5" fmla="*/ 0 h 74"/>
                  <a:gd name="T6" fmla="*/ 0 w 73"/>
                  <a:gd name="T7" fmla="*/ 74 h 74"/>
                  <a:gd name="T8" fmla="*/ 15 w 73"/>
                  <a:gd name="T9" fmla="*/ 74 h 74"/>
                </a:gdLst>
                <a:ahLst/>
                <a:cxnLst>
                  <a:cxn ang="0">
                    <a:pos x="T0" y="T1"/>
                  </a:cxn>
                  <a:cxn ang="0">
                    <a:pos x="T2" y="T3"/>
                  </a:cxn>
                  <a:cxn ang="0">
                    <a:pos x="T4" y="T5"/>
                  </a:cxn>
                  <a:cxn ang="0">
                    <a:pos x="T6" y="T7"/>
                  </a:cxn>
                  <a:cxn ang="0">
                    <a:pos x="T8" y="T9"/>
                  </a:cxn>
                </a:cxnLst>
                <a:rect l="0" t="0" r="r" b="b"/>
                <a:pathLst>
                  <a:path w="73" h="74">
                    <a:moveTo>
                      <a:pt x="15" y="74"/>
                    </a:moveTo>
                    <a:lnTo>
                      <a:pt x="73" y="16"/>
                    </a:lnTo>
                    <a:lnTo>
                      <a:pt x="73" y="0"/>
                    </a:lnTo>
                    <a:lnTo>
                      <a:pt x="0" y="74"/>
                    </a:lnTo>
                    <a:lnTo>
                      <a:pt x="15"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47">
                <a:extLst>
                  <a:ext uri="{FF2B5EF4-FFF2-40B4-BE49-F238E27FC236}">
                    <a16:creationId xmlns:a16="http://schemas.microsoft.com/office/drawing/2014/main" id="{54880EBF-5233-6B4C-8CB2-3FC29ABC222D}"/>
                  </a:ext>
                </a:extLst>
              </p:cNvPr>
              <p:cNvSpPr>
                <a:spLocks/>
              </p:cNvSpPr>
              <p:nvPr/>
            </p:nvSpPr>
            <p:spPr bwMode="auto">
              <a:xfrm>
                <a:off x="2376489" y="2451101"/>
                <a:ext cx="52388" cy="53975"/>
              </a:xfrm>
              <a:custGeom>
                <a:avLst/>
                <a:gdLst>
                  <a:gd name="T0" fmla="*/ 15 w 33"/>
                  <a:gd name="T1" fmla="*/ 34 h 34"/>
                  <a:gd name="T2" fmla="*/ 33 w 33"/>
                  <a:gd name="T3" fmla="*/ 16 h 34"/>
                  <a:gd name="T4" fmla="*/ 33 w 33"/>
                  <a:gd name="T5" fmla="*/ 0 h 34"/>
                  <a:gd name="T6" fmla="*/ 0 w 33"/>
                  <a:gd name="T7" fmla="*/ 34 h 34"/>
                  <a:gd name="T8" fmla="*/ 15 w 33"/>
                  <a:gd name="T9" fmla="*/ 34 h 34"/>
                </a:gdLst>
                <a:ahLst/>
                <a:cxnLst>
                  <a:cxn ang="0">
                    <a:pos x="T0" y="T1"/>
                  </a:cxn>
                  <a:cxn ang="0">
                    <a:pos x="T2" y="T3"/>
                  </a:cxn>
                  <a:cxn ang="0">
                    <a:pos x="T4" y="T5"/>
                  </a:cxn>
                  <a:cxn ang="0">
                    <a:pos x="T6" y="T7"/>
                  </a:cxn>
                  <a:cxn ang="0">
                    <a:pos x="T8" y="T9"/>
                  </a:cxn>
                </a:cxnLst>
                <a:rect l="0" t="0" r="r" b="b"/>
                <a:pathLst>
                  <a:path w="33" h="34">
                    <a:moveTo>
                      <a:pt x="15" y="34"/>
                    </a:moveTo>
                    <a:lnTo>
                      <a:pt x="33" y="16"/>
                    </a:lnTo>
                    <a:lnTo>
                      <a:pt x="33" y="0"/>
                    </a:lnTo>
                    <a:lnTo>
                      <a:pt x="0" y="34"/>
                    </a:ln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cxnSp>
          <p:nvCxnSpPr>
            <p:cNvPr id="59" name="Straight Connector 58">
              <a:extLst>
                <a:ext uri="{FF2B5EF4-FFF2-40B4-BE49-F238E27FC236}">
                  <a16:creationId xmlns:a16="http://schemas.microsoft.com/office/drawing/2014/main" id="{4FF2A3D8-6B45-A84F-8994-8D14EF16B9D0}"/>
                </a:ext>
              </a:extLst>
            </p:cNvPr>
            <p:cNvCxnSpPr/>
            <p:nvPr/>
          </p:nvCxnSpPr>
          <p:spPr>
            <a:xfrm flipV="1">
              <a:off x="6957688" y="4571460"/>
              <a:ext cx="328552" cy="242454"/>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232EECF-87BC-D94B-B1CA-2774F9BCD556}"/>
                </a:ext>
              </a:extLst>
            </p:cNvPr>
            <p:cNvCxnSpPr>
              <a:cxnSpLocks/>
            </p:cNvCxnSpPr>
            <p:nvPr/>
          </p:nvCxnSpPr>
          <p:spPr>
            <a:xfrm>
              <a:off x="7279313" y="4575988"/>
              <a:ext cx="4028210" cy="0"/>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D9599B58-B89C-3340-AE4E-BC382364A712}"/>
                </a:ext>
              </a:extLst>
            </p:cNvPr>
            <p:cNvSpPr txBox="1"/>
            <p:nvPr/>
          </p:nvSpPr>
          <p:spPr>
            <a:xfrm>
              <a:off x="9305541" y="4583951"/>
              <a:ext cx="2001982" cy="307777"/>
            </a:xfrm>
            <a:prstGeom prst="rect">
              <a:avLst/>
            </a:prstGeom>
            <a:noFill/>
          </p:spPr>
          <p:txBody>
            <a:bodyPr wrap="square" rtlCol="0">
              <a:spAutoFit/>
            </a:bodyPr>
            <a:lstStyle/>
            <a:p>
              <a:pPr algn="r"/>
              <a:r>
                <a:rPr lang="en-US" sz="1400" b="1" dirty="0">
                  <a:solidFill>
                    <a:schemeClr val="tx2"/>
                  </a:solidFill>
                </a:rPr>
                <a:t>Group Specificities</a:t>
              </a:r>
            </a:p>
          </p:txBody>
        </p:sp>
        <p:sp>
          <p:nvSpPr>
            <p:cNvPr id="62" name="TextBox 61">
              <a:extLst>
                <a:ext uri="{FF2B5EF4-FFF2-40B4-BE49-F238E27FC236}">
                  <a16:creationId xmlns:a16="http://schemas.microsoft.com/office/drawing/2014/main" id="{23D0DFB8-92EE-B24E-B173-B9206798DE5C}"/>
                </a:ext>
              </a:extLst>
            </p:cNvPr>
            <p:cNvSpPr txBox="1"/>
            <p:nvPr/>
          </p:nvSpPr>
          <p:spPr>
            <a:xfrm>
              <a:off x="7359215" y="4858296"/>
              <a:ext cx="4008446" cy="523220"/>
            </a:xfrm>
            <a:prstGeom prst="rect">
              <a:avLst/>
            </a:prstGeom>
            <a:noFill/>
          </p:spPr>
          <p:txBody>
            <a:bodyPr wrap="square" rtlCol="0">
              <a:spAutoFit/>
            </a:bodyPr>
            <a:lstStyle/>
            <a:p>
              <a:pPr algn="r"/>
              <a:r>
                <a:rPr lang="en-US" sz="1400" dirty="0">
                  <a:solidFill>
                    <a:srgbClr val="4D4F53"/>
                  </a:solidFill>
                </a:rPr>
                <a:t>Getting rid of the specificities of each Service group: </a:t>
              </a:r>
              <a:r>
                <a:rPr lang="en-US" sz="1400" b="1" dirty="0">
                  <a:solidFill>
                    <a:srgbClr val="4D4F53"/>
                  </a:solidFill>
                </a:rPr>
                <a:t>standardizing at the service group level</a:t>
              </a:r>
            </a:p>
          </p:txBody>
        </p:sp>
      </p:grpSp>
    </p:spTree>
    <p:extLst>
      <p:ext uri="{BB962C8B-B14F-4D97-AF65-F5344CB8AC3E}">
        <p14:creationId xmlns:p14="http://schemas.microsoft.com/office/powerpoint/2010/main" val="175578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Characterizing CPEs: Including the time dimension</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Dataset Construction</a:t>
            </a:r>
          </a:p>
        </p:txBody>
      </p:sp>
      <p:grpSp>
        <p:nvGrpSpPr>
          <p:cNvPr id="35" name="Group 34">
            <a:extLst>
              <a:ext uri="{FF2B5EF4-FFF2-40B4-BE49-F238E27FC236}">
                <a16:creationId xmlns:a16="http://schemas.microsoft.com/office/drawing/2014/main" id="{C227AA5C-D6C8-3646-A113-250041819ADA}"/>
              </a:ext>
            </a:extLst>
          </p:cNvPr>
          <p:cNvGrpSpPr/>
          <p:nvPr/>
        </p:nvGrpSpPr>
        <p:grpSpPr>
          <a:xfrm>
            <a:off x="916850" y="1520283"/>
            <a:ext cx="4658707" cy="904350"/>
            <a:chOff x="7405138" y="1520283"/>
            <a:chExt cx="4658707" cy="904350"/>
          </a:xfrm>
        </p:grpSpPr>
        <p:sp>
          <p:nvSpPr>
            <p:cNvPr id="36" name="Rounded Rectangle 35">
              <a:extLst>
                <a:ext uri="{FF2B5EF4-FFF2-40B4-BE49-F238E27FC236}">
                  <a16:creationId xmlns:a16="http://schemas.microsoft.com/office/drawing/2014/main" id="{8E4FCA4E-97B9-B749-892C-7E3FCBA57E78}"/>
                </a:ext>
              </a:extLst>
            </p:cNvPr>
            <p:cNvSpPr/>
            <p:nvPr/>
          </p:nvSpPr>
          <p:spPr>
            <a:xfrm>
              <a:off x="7405138" y="1520283"/>
              <a:ext cx="4658707" cy="904350"/>
            </a:xfrm>
            <a:prstGeom prst="round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7" name="Freeform 89">
              <a:extLst>
                <a:ext uri="{FF2B5EF4-FFF2-40B4-BE49-F238E27FC236}">
                  <a16:creationId xmlns:a16="http://schemas.microsoft.com/office/drawing/2014/main" id="{C7FB2E2D-9AF1-4E49-863D-EFE18DAFECEF}"/>
                </a:ext>
              </a:extLst>
            </p:cNvPr>
            <p:cNvSpPr>
              <a:spLocks/>
            </p:cNvSpPr>
            <p:nvPr/>
          </p:nvSpPr>
          <p:spPr bwMode="auto">
            <a:xfrm>
              <a:off x="7513322" y="1756494"/>
              <a:ext cx="506413" cy="360362"/>
            </a:xfrm>
            <a:custGeom>
              <a:avLst/>
              <a:gdLst>
                <a:gd name="T0" fmla="*/ 296 w 319"/>
                <a:gd name="T1" fmla="*/ 1 h 227"/>
                <a:gd name="T2" fmla="*/ 286 w 319"/>
                <a:gd name="T3" fmla="*/ 6 h 227"/>
                <a:gd name="T4" fmla="*/ 281 w 319"/>
                <a:gd name="T5" fmla="*/ 16 h 227"/>
                <a:gd name="T6" fmla="*/ 282 w 319"/>
                <a:gd name="T7" fmla="*/ 26 h 227"/>
                <a:gd name="T8" fmla="*/ 230 w 319"/>
                <a:gd name="T9" fmla="*/ 122 h 227"/>
                <a:gd name="T10" fmla="*/ 220 w 319"/>
                <a:gd name="T11" fmla="*/ 121 h 227"/>
                <a:gd name="T12" fmla="*/ 211 w 319"/>
                <a:gd name="T13" fmla="*/ 126 h 227"/>
                <a:gd name="T14" fmla="*/ 205 w 319"/>
                <a:gd name="T15" fmla="*/ 136 h 227"/>
                <a:gd name="T16" fmla="*/ 205 w 319"/>
                <a:gd name="T17" fmla="*/ 145 h 227"/>
                <a:gd name="T18" fmla="*/ 157 w 319"/>
                <a:gd name="T19" fmla="*/ 192 h 227"/>
                <a:gd name="T20" fmla="*/ 147 w 319"/>
                <a:gd name="T21" fmla="*/ 189 h 227"/>
                <a:gd name="T22" fmla="*/ 101 w 319"/>
                <a:gd name="T23" fmla="*/ 136 h 227"/>
                <a:gd name="T24" fmla="*/ 104 w 319"/>
                <a:gd name="T25" fmla="*/ 125 h 227"/>
                <a:gd name="T26" fmla="*/ 101 w 319"/>
                <a:gd name="T27" fmla="*/ 114 h 227"/>
                <a:gd name="T28" fmla="*/ 93 w 319"/>
                <a:gd name="T29" fmla="*/ 107 h 227"/>
                <a:gd name="T30" fmla="*/ 85 w 319"/>
                <a:gd name="T31" fmla="*/ 106 h 227"/>
                <a:gd name="T32" fmla="*/ 75 w 319"/>
                <a:gd name="T33" fmla="*/ 109 h 227"/>
                <a:gd name="T34" fmla="*/ 67 w 319"/>
                <a:gd name="T35" fmla="*/ 118 h 227"/>
                <a:gd name="T36" fmla="*/ 66 w 319"/>
                <a:gd name="T37" fmla="*/ 125 h 227"/>
                <a:gd name="T38" fmla="*/ 24 w 319"/>
                <a:gd name="T39" fmla="*/ 177 h 227"/>
                <a:gd name="T40" fmla="*/ 19 w 319"/>
                <a:gd name="T41" fmla="*/ 176 h 227"/>
                <a:gd name="T42" fmla="*/ 9 w 319"/>
                <a:gd name="T43" fmla="*/ 180 h 227"/>
                <a:gd name="T44" fmla="*/ 1 w 319"/>
                <a:gd name="T45" fmla="*/ 188 h 227"/>
                <a:gd name="T46" fmla="*/ 0 w 319"/>
                <a:gd name="T47" fmla="*/ 196 h 227"/>
                <a:gd name="T48" fmla="*/ 3 w 319"/>
                <a:gd name="T49" fmla="*/ 207 h 227"/>
                <a:gd name="T50" fmla="*/ 12 w 319"/>
                <a:gd name="T51" fmla="*/ 214 h 227"/>
                <a:gd name="T52" fmla="*/ 19 w 319"/>
                <a:gd name="T53" fmla="*/ 215 h 227"/>
                <a:gd name="T54" fmla="*/ 30 w 319"/>
                <a:gd name="T55" fmla="*/ 212 h 227"/>
                <a:gd name="T56" fmla="*/ 37 w 319"/>
                <a:gd name="T57" fmla="*/ 203 h 227"/>
                <a:gd name="T58" fmla="*/ 38 w 319"/>
                <a:gd name="T59" fmla="*/ 196 h 227"/>
                <a:gd name="T60" fmla="*/ 77 w 319"/>
                <a:gd name="T61" fmla="*/ 142 h 227"/>
                <a:gd name="T62" fmla="*/ 85 w 319"/>
                <a:gd name="T63" fmla="*/ 145 h 227"/>
                <a:gd name="T64" fmla="*/ 131 w 319"/>
                <a:gd name="T65" fmla="*/ 198 h 227"/>
                <a:gd name="T66" fmla="*/ 128 w 319"/>
                <a:gd name="T67" fmla="*/ 208 h 227"/>
                <a:gd name="T68" fmla="*/ 129 w 319"/>
                <a:gd name="T69" fmla="*/ 216 h 227"/>
                <a:gd name="T70" fmla="*/ 136 w 319"/>
                <a:gd name="T71" fmla="*/ 224 h 227"/>
                <a:gd name="T72" fmla="*/ 147 w 319"/>
                <a:gd name="T73" fmla="*/ 227 h 227"/>
                <a:gd name="T74" fmla="*/ 154 w 319"/>
                <a:gd name="T75" fmla="*/ 226 h 227"/>
                <a:gd name="T76" fmla="*/ 163 w 319"/>
                <a:gd name="T77" fmla="*/ 220 h 227"/>
                <a:gd name="T78" fmla="*/ 166 w 319"/>
                <a:gd name="T79" fmla="*/ 208 h 227"/>
                <a:gd name="T80" fmla="*/ 165 w 319"/>
                <a:gd name="T81" fmla="*/ 202 h 227"/>
                <a:gd name="T82" fmla="*/ 225 w 319"/>
                <a:gd name="T83" fmla="*/ 159 h 227"/>
                <a:gd name="T84" fmla="*/ 232 w 319"/>
                <a:gd name="T85" fmla="*/ 157 h 227"/>
                <a:gd name="T86" fmla="*/ 241 w 319"/>
                <a:gd name="T87" fmla="*/ 151 h 227"/>
                <a:gd name="T88" fmla="*/ 244 w 319"/>
                <a:gd name="T89" fmla="*/ 140 h 227"/>
                <a:gd name="T90" fmla="*/ 241 w 319"/>
                <a:gd name="T91" fmla="*/ 130 h 227"/>
                <a:gd name="T92" fmla="*/ 300 w 319"/>
                <a:gd name="T93" fmla="*/ 38 h 227"/>
                <a:gd name="T94" fmla="*/ 308 w 319"/>
                <a:gd name="T95" fmla="*/ 37 h 227"/>
                <a:gd name="T96" fmla="*/ 316 w 319"/>
                <a:gd name="T97" fmla="*/ 30 h 227"/>
                <a:gd name="T98" fmla="*/ 319 w 319"/>
                <a:gd name="T99" fmla="*/ 19 h 227"/>
                <a:gd name="T100" fmla="*/ 317 w 319"/>
                <a:gd name="T101" fmla="*/ 12 h 227"/>
                <a:gd name="T102" fmla="*/ 311 w 319"/>
                <a:gd name="T103" fmla="*/ 3 h 227"/>
                <a:gd name="T104" fmla="*/ 300 w 319"/>
                <a:gd name="T10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9" h="227">
                  <a:moveTo>
                    <a:pt x="300" y="0"/>
                  </a:moveTo>
                  <a:lnTo>
                    <a:pt x="300" y="0"/>
                  </a:lnTo>
                  <a:lnTo>
                    <a:pt x="296" y="1"/>
                  </a:lnTo>
                  <a:lnTo>
                    <a:pt x="293" y="2"/>
                  </a:lnTo>
                  <a:lnTo>
                    <a:pt x="288" y="3"/>
                  </a:lnTo>
                  <a:lnTo>
                    <a:pt x="286" y="6"/>
                  </a:lnTo>
                  <a:lnTo>
                    <a:pt x="284" y="8"/>
                  </a:lnTo>
                  <a:lnTo>
                    <a:pt x="282" y="12"/>
                  </a:lnTo>
                  <a:lnTo>
                    <a:pt x="281" y="16"/>
                  </a:lnTo>
                  <a:lnTo>
                    <a:pt x="280" y="19"/>
                  </a:lnTo>
                  <a:lnTo>
                    <a:pt x="280" y="19"/>
                  </a:lnTo>
                  <a:lnTo>
                    <a:pt x="282" y="26"/>
                  </a:lnTo>
                  <a:lnTo>
                    <a:pt x="285" y="32"/>
                  </a:lnTo>
                  <a:lnTo>
                    <a:pt x="230" y="122"/>
                  </a:lnTo>
                  <a:lnTo>
                    <a:pt x="230" y="122"/>
                  </a:lnTo>
                  <a:lnTo>
                    <a:pt x="225" y="121"/>
                  </a:lnTo>
                  <a:lnTo>
                    <a:pt x="225" y="121"/>
                  </a:lnTo>
                  <a:lnTo>
                    <a:pt x="220" y="121"/>
                  </a:lnTo>
                  <a:lnTo>
                    <a:pt x="217" y="122"/>
                  </a:lnTo>
                  <a:lnTo>
                    <a:pt x="214" y="124"/>
                  </a:lnTo>
                  <a:lnTo>
                    <a:pt x="211" y="126"/>
                  </a:lnTo>
                  <a:lnTo>
                    <a:pt x="209" y="130"/>
                  </a:lnTo>
                  <a:lnTo>
                    <a:pt x="207" y="133"/>
                  </a:lnTo>
                  <a:lnTo>
                    <a:pt x="205" y="136"/>
                  </a:lnTo>
                  <a:lnTo>
                    <a:pt x="205" y="140"/>
                  </a:lnTo>
                  <a:lnTo>
                    <a:pt x="205" y="140"/>
                  </a:lnTo>
                  <a:lnTo>
                    <a:pt x="205" y="145"/>
                  </a:lnTo>
                  <a:lnTo>
                    <a:pt x="208" y="150"/>
                  </a:lnTo>
                  <a:lnTo>
                    <a:pt x="157" y="192"/>
                  </a:lnTo>
                  <a:lnTo>
                    <a:pt x="157" y="192"/>
                  </a:lnTo>
                  <a:lnTo>
                    <a:pt x="152" y="190"/>
                  </a:lnTo>
                  <a:lnTo>
                    <a:pt x="147" y="189"/>
                  </a:lnTo>
                  <a:lnTo>
                    <a:pt x="147" y="189"/>
                  </a:lnTo>
                  <a:lnTo>
                    <a:pt x="142" y="190"/>
                  </a:lnTo>
                  <a:lnTo>
                    <a:pt x="101" y="136"/>
                  </a:lnTo>
                  <a:lnTo>
                    <a:pt x="101" y="136"/>
                  </a:lnTo>
                  <a:lnTo>
                    <a:pt x="103" y="131"/>
                  </a:lnTo>
                  <a:lnTo>
                    <a:pt x="104" y="125"/>
                  </a:lnTo>
                  <a:lnTo>
                    <a:pt x="104" y="125"/>
                  </a:lnTo>
                  <a:lnTo>
                    <a:pt x="104" y="121"/>
                  </a:lnTo>
                  <a:lnTo>
                    <a:pt x="102" y="118"/>
                  </a:lnTo>
                  <a:lnTo>
                    <a:pt x="101" y="114"/>
                  </a:lnTo>
                  <a:lnTo>
                    <a:pt x="99" y="112"/>
                  </a:lnTo>
                  <a:lnTo>
                    <a:pt x="96" y="109"/>
                  </a:lnTo>
                  <a:lnTo>
                    <a:pt x="93" y="107"/>
                  </a:lnTo>
                  <a:lnTo>
                    <a:pt x="88" y="106"/>
                  </a:lnTo>
                  <a:lnTo>
                    <a:pt x="85" y="106"/>
                  </a:lnTo>
                  <a:lnTo>
                    <a:pt x="85" y="106"/>
                  </a:lnTo>
                  <a:lnTo>
                    <a:pt x="81" y="106"/>
                  </a:lnTo>
                  <a:lnTo>
                    <a:pt x="78" y="107"/>
                  </a:lnTo>
                  <a:lnTo>
                    <a:pt x="75" y="109"/>
                  </a:lnTo>
                  <a:lnTo>
                    <a:pt x="71" y="112"/>
                  </a:lnTo>
                  <a:lnTo>
                    <a:pt x="69" y="114"/>
                  </a:lnTo>
                  <a:lnTo>
                    <a:pt x="67" y="118"/>
                  </a:lnTo>
                  <a:lnTo>
                    <a:pt x="66" y="121"/>
                  </a:lnTo>
                  <a:lnTo>
                    <a:pt x="66" y="125"/>
                  </a:lnTo>
                  <a:lnTo>
                    <a:pt x="66" y="125"/>
                  </a:lnTo>
                  <a:lnTo>
                    <a:pt x="66" y="130"/>
                  </a:lnTo>
                  <a:lnTo>
                    <a:pt x="68" y="133"/>
                  </a:lnTo>
                  <a:lnTo>
                    <a:pt x="24" y="177"/>
                  </a:lnTo>
                  <a:lnTo>
                    <a:pt x="24" y="177"/>
                  </a:lnTo>
                  <a:lnTo>
                    <a:pt x="19" y="176"/>
                  </a:lnTo>
                  <a:lnTo>
                    <a:pt x="19" y="176"/>
                  </a:lnTo>
                  <a:lnTo>
                    <a:pt x="15" y="177"/>
                  </a:lnTo>
                  <a:lnTo>
                    <a:pt x="12" y="179"/>
                  </a:lnTo>
                  <a:lnTo>
                    <a:pt x="9" y="180"/>
                  </a:lnTo>
                  <a:lnTo>
                    <a:pt x="5" y="183"/>
                  </a:lnTo>
                  <a:lnTo>
                    <a:pt x="3" y="185"/>
                  </a:lnTo>
                  <a:lnTo>
                    <a:pt x="1" y="188"/>
                  </a:lnTo>
                  <a:lnTo>
                    <a:pt x="0" y="192"/>
                  </a:lnTo>
                  <a:lnTo>
                    <a:pt x="0" y="196"/>
                  </a:lnTo>
                  <a:lnTo>
                    <a:pt x="0" y="196"/>
                  </a:lnTo>
                  <a:lnTo>
                    <a:pt x="0" y="200"/>
                  </a:lnTo>
                  <a:lnTo>
                    <a:pt x="1" y="203"/>
                  </a:lnTo>
                  <a:lnTo>
                    <a:pt x="3" y="207"/>
                  </a:lnTo>
                  <a:lnTo>
                    <a:pt x="5" y="209"/>
                  </a:lnTo>
                  <a:lnTo>
                    <a:pt x="9" y="212"/>
                  </a:lnTo>
                  <a:lnTo>
                    <a:pt x="12" y="214"/>
                  </a:lnTo>
                  <a:lnTo>
                    <a:pt x="15" y="215"/>
                  </a:lnTo>
                  <a:lnTo>
                    <a:pt x="19" y="215"/>
                  </a:lnTo>
                  <a:lnTo>
                    <a:pt x="19" y="215"/>
                  </a:lnTo>
                  <a:lnTo>
                    <a:pt x="24" y="215"/>
                  </a:lnTo>
                  <a:lnTo>
                    <a:pt x="27" y="214"/>
                  </a:lnTo>
                  <a:lnTo>
                    <a:pt x="30" y="212"/>
                  </a:lnTo>
                  <a:lnTo>
                    <a:pt x="33" y="209"/>
                  </a:lnTo>
                  <a:lnTo>
                    <a:pt x="35" y="207"/>
                  </a:lnTo>
                  <a:lnTo>
                    <a:pt x="37" y="203"/>
                  </a:lnTo>
                  <a:lnTo>
                    <a:pt x="38" y="200"/>
                  </a:lnTo>
                  <a:lnTo>
                    <a:pt x="38" y="196"/>
                  </a:lnTo>
                  <a:lnTo>
                    <a:pt x="38" y="196"/>
                  </a:lnTo>
                  <a:lnTo>
                    <a:pt x="37" y="189"/>
                  </a:lnTo>
                  <a:lnTo>
                    <a:pt x="34" y="184"/>
                  </a:lnTo>
                  <a:lnTo>
                    <a:pt x="77" y="142"/>
                  </a:lnTo>
                  <a:lnTo>
                    <a:pt x="77" y="142"/>
                  </a:lnTo>
                  <a:lnTo>
                    <a:pt x="81" y="143"/>
                  </a:lnTo>
                  <a:lnTo>
                    <a:pt x="85" y="145"/>
                  </a:lnTo>
                  <a:lnTo>
                    <a:pt x="85" y="145"/>
                  </a:lnTo>
                  <a:lnTo>
                    <a:pt x="91" y="143"/>
                  </a:lnTo>
                  <a:lnTo>
                    <a:pt x="131" y="198"/>
                  </a:lnTo>
                  <a:lnTo>
                    <a:pt x="131" y="198"/>
                  </a:lnTo>
                  <a:lnTo>
                    <a:pt x="129" y="203"/>
                  </a:lnTo>
                  <a:lnTo>
                    <a:pt x="128" y="208"/>
                  </a:lnTo>
                  <a:lnTo>
                    <a:pt x="128" y="208"/>
                  </a:lnTo>
                  <a:lnTo>
                    <a:pt x="128" y="213"/>
                  </a:lnTo>
                  <a:lnTo>
                    <a:pt x="129" y="216"/>
                  </a:lnTo>
                  <a:lnTo>
                    <a:pt x="131" y="220"/>
                  </a:lnTo>
                  <a:lnTo>
                    <a:pt x="133" y="222"/>
                  </a:lnTo>
                  <a:lnTo>
                    <a:pt x="136" y="224"/>
                  </a:lnTo>
                  <a:lnTo>
                    <a:pt x="140" y="226"/>
                  </a:lnTo>
                  <a:lnTo>
                    <a:pt x="143" y="227"/>
                  </a:lnTo>
                  <a:lnTo>
                    <a:pt x="147" y="227"/>
                  </a:lnTo>
                  <a:lnTo>
                    <a:pt x="147" y="227"/>
                  </a:lnTo>
                  <a:lnTo>
                    <a:pt x="151" y="227"/>
                  </a:lnTo>
                  <a:lnTo>
                    <a:pt x="154" y="226"/>
                  </a:lnTo>
                  <a:lnTo>
                    <a:pt x="158" y="224"/>
                  </a:lnTo>
                  <a:lnTo>
                    <a:pt x="161" y="222"/>
                  </a:lnTo>
                  <a:lnTo>
                    <a:pt x="163" y="220"/>
                  </a:lnTo>
                  <a:lnTo>
                    <a:pt x="165" y="216"/>
                  </a:lnTo>
                  <a:lnTo>
                    <a:pt x="166" y="213"/>
                  </a:lnTo>
                  <a:lnTo>
                    <a:pt x="166" y="208"/>
                  </a:lnTo>
                  <a:lnTo>
                    <a:pt x="166" y="208"/>
                  </a:lnTo>
                  <a:lnTo>
                    <a:pt x="166" y="205"/>
                  </a:lnTo>
                  <a:lnTo>
                    <a:pt x="165" y="202"/>
                  </a:lnTo>
                  <a:lnTo>
                    <a:pt x="218" y="158"/>
                  </a:lnTo>
                  <a:lnTo>
                    <a:pt x="218" y="158"/>
                  </a:lnTo>
                  <a:lnTo>
                    <a:pt x="225" y="159"/>
                  </a:lnTo>
                  <a:lnTo>
                    <a:pt x="225" y="159"/>
                  </a:lnTo>
                  <a:lnTo>
                    <a:pt x="228" y="158"/>
                  </a:lnTo>
                  <a:lnTo>
                    <a:pt x="232" y="157"/>
                  </a:lnTo>
                  <a:lnTo>
                    <a:pt x="235" y="156"/>
                  </a:lnTo>
                  <a:lnTo>
                    <a:pt x="237" y="153"/>
                  </a:lnTo>
                  <a:lnTo>
                    <a:pt x="241" y="151"/>
                  </a:lnTo>
                  <a:lnTo>
                    <a:pt x="242" y="148"/>
                  </a:lnTo>
                  <a:lnTo>
                    <a:pt x="243" y="143"/>
                  </a:lnTo>
                  <a:lnTo>
                    <a:pt x="244" y="140"/>
                  </a:lnTo>
                  <a:lnTo>
                    <a:pt x="244" y="140"/>
                  </a:lnTo>
                  <a:lnTo>
                    <a:pt x="243" y="135"/>
                  </a:lnTo>
                  <a:lnTo>
                    <a:pt x="241" y="130"/>
                  </a:lnTo>
                  <a:lnTo>
                    <a:pt x="296" y="38"/>
                  </a:lnTo>
                  <a:lnTo>
                    <a:pt x="296" y="38"/>
                  </a:lnTo>
                  <a:lnTo>
                    <a:pt x="300" y="38"/>
                  </a:lnTo>
                  <a:lnTo>
                    <a:pt x="300" y="38"/>
                  </a:lnTo>
                  <a:lnTo>
                    <a:pt x="303" y="38"/>
                  </a:lnTo>
                  <a:lnTo>
                    <a:pt x="308" y="37"/>
                  </a:lnTo>
                  <a:lnTo>
                    <a:pt x="311" y="35"/>
                  </a:lnTo>
                  <a:lnTo>
                    <a:pt x="313" y="33"/>
                  </a:lnTo>
                  <a:lnTo>
                    <a:pt x="316" y="30"/>
                  </a:lnTo>
                  <a:lnTo>
                    <a:pt x="317" y="26"/>
                  </a:lnTo>
                  <a:lnTo>
                    <a:pt x="318" y="23"/>
                  </a:lnTo>
                  <a:lnTo>
                    <a:pt x="319" y="19"/>
                  </a:lnTo>
                  <a:lnTo>
                    <a:pt x="319" y="19"/>
                  </a:lnTo>
                  <a:lnTo>
                    <a:pt x="318" y="16"/>
                  </a:lnTo>
                  <a:lnTo>
                    <a:pt x="317" y="12"/>
                  </a:lnTo>
                  <a:lnTo>
                    <a:pt x="316" y="8"/>
                  </a:lnTo>
                  <a:lnTo>
                    <a:pt x="313" y="6"/>
                  </a:lnTo>
                  <a:lnTo>
                    <a:pt x="311" y="3"/>
                  </a:lnTo>
                  <a:lnTo>
                    <a:pt x="308" y="2"/>
                  </a:lnTo>
                  <a:lnTo>
                    <a:pt x="303" y="1"/>
                  </a:lnTo>
                  <a:lnTo>
                    <a:pt x="300" y="0"/>
                  </a:lnTo>
                  <a:lnTo>
                    <a:pt x="30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8" name="TextBox 37">
              <a:extLst>
                <a:ext uri="{FF2B5EF4-FFF2-40B4-BE49-F238E27FC236}">
                  <a16:creationId xmlns:a16="http://schemas.microsoft.com/office/drawing/2014/main" id="{8C24105C-7851-9041-A26E-1CBBF4121C3F}"/>
                </a:ext>
              </a:extLst>
            </p:cNvPr>
            <p:cNvSpPr txBox="1"/>
            <p:nvPr/>
          </p:nvSpPr>
          <p:spPr>
            <a:xfrm>
              <a:off x="8019735" y="1710848"/>
              <a:ext cx="3920750" cy="523220"/>
            </a:xfrm>
            <a:prstGeom prst="rect">
              <a:avLst/>
            </a:prstGeom>
            <a:noFill/>
          </p:spPr>
          <p:txBody>
            <a:bodyPr wrap="square" rtlCol="0">
              <a:spAutoFit/>
            </a:bodyPr>
            <a:lstStyle/>
            <a:p>
              <a:pPr algn="ctr"/>
              <a:r>
                <a:rPr lang="en-US" sz="1400" dirty="0">
                  <a:solidFill>
                    <a:schemeClr val="bg1"/>
                  </a:solidFill>
                </a:rPr>
                <a:t>Evolution &gt; absolute value </a:t>
              </a:r>
            </a:p>
            <a:p>
              <a:pPr algn="ctr"/>
              <a:r>
                <a:rPr lang="en-US" sz="1400" dirty="0">
                  <a:solidFill>
                    <a:schemeClr val="bg1"/>
                  </a:solidFill>
                </a:rPr>
                <a:t>=&gt; </a:t>
              </a:r>
              <a:r>
                <a:rPr lang="en-US" sz="1400" b="1" dirty="0">
                  <a:solidFill>
                    <a:schemeClr val="bg1"/>
                  </a:solidFill>
                </a:rPr>
                <a:t>Display difference between time periods</a:t>
              </a:r>
            </a:p>
          </p:txBody>
        </p:sp>
      </p:grpSp>
      <p:grpSp>
        <p:nvGrpSpPr>
          <p:cNvPr id="40" name="Group 39">
            <a:extLst>
              <a:ext uri="{FF2B5EF4-FFF2-40B4-BE49-F238E27FC236}">
                <a16:creationId xmlns:a16="http://schemas.microsoft.com/office/drawing/2014/main" id="{DBE33196-8EE1-3E4A-9692-6B47008CF9F1}"/>
              </a:ext>
            </a:extLst>
          </p:cNvPr>
          <p:cNvGrpSpPr/>
          <p:nvPr/>
        </p:nvGrpSpPr>
        <p:grpSpPr>
          <a:xfrm>
            <a:off x="6250850" y="1520283"/>
            <a:ext cx="4658707" cy="904350"/>
            <a:chOff x="7405138" y="1520283"/>
            <a:chExt cx="4658707" cy="904350"/>
          </a:xfrm>
        </p:grpSpPr>
        <p:sp>
          <p:nvSpPr>
            <p:cNvPr id="41" name="Rounded Rectangle 40">
              <a:extLst>
                <a:ext uri="{FF2B5EF4-FFF2-40B4-BE49-F238E27FC236}">
                  <a16:creationId xmlns:a16="http://schemas.microsoft.com/office/drawing/2014/main" id="{32C6F136-4C2E-9144-8E33-3835D0E86860}"/>
                </a:ext>
              </a:extLst>
            </p:cNvPr>
            <p:cNvSpPr/>
            <p:nvPr/>
          </p:nvSpPr>
          <p:spPr>
            <a:xfrm>
              <a:off x="7405138" y="1520283"/>
              <a:ext cx="4658707" cy="904350"/>
            </a:xfrm>
            <a:prstGeom prst="roundRect">
              <a:avLst/>
            </a:prstGeom>
            <a:solidFill>
              <a:srgbClr val="92D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3" name="TextBox 42">
              <a:extLst>
                <a:ext uri="{FF2B5EF4-FFF2-40B4-BE49-F238E27FC236}">
                  <a16:creationId xmlns:a16="http://schemas.microsoft.com/office/drawing/2014/main" id="{DA5FBA3C-099D-814B-8361-C40FB7F5D0E1}"/>
                </a:ext>
              </a:extLst>
            </p:cNvPr>
            <p:cNvSpPr txBox="1"/>
            <p:nvPr/>
          </p:nvSpPr>
          <p:spPr>
            <a:xfrm>
              <a:off x="8019735" y="1710848"/>
              <a:ext cx="3920750" cy="523220"/>
            </a:xfrm>
            <a:prstGeom prst="rect">
              <a:avLst/>
            </a:prstGeom>
            <a:noFill/>
          </p:spPr>
          <p:txBody>
            <a:bodyPr wrap="square" rtlCol="0">
              <a:spAutoFit/>
            </a:bodyPr>
            <a:lstStyle/>
            <a:p>
              <a:pPr algn="ctr"/>
              <a:r>
                <a:rPr lang="en-US" sz="1400" dirty="0">
                  <a:solidFill>
                    <a:schemeClr val="bg1"/>
                  </a:solidFill>
                </a:rPr>
                <a:t>Noise may cause signal flaps </a:t>
              </a:r>
            </a:p>
            <a:p>
              <a:pPr algn="ctr"/>
              <a:r>
                <a:rPr lang="en-US" sz="1400" dirty="0">
                  <a:solidFill>
                    <a:schemeClr val="bg1"/>
                  </a:solidFill>
                </a:rPr>
                <a:t>=&gt; </a:t>
              </a:r>
              <a:r>
                <a:rPr lang="en-US" sz="1400" b="1" dirty="0">
                  <a:solidFill>
                    <a:schemeClr val="bg1"/>
                  </a:solidFill>
                </a:rPr>
                <a:t>Display aggregates of at least 6 hours</a:t>
              </a:r>
            </a:p>
          </p:txBody>
        </p:sp>
      </p:grpSp>
      <p:sp>
        <p:nvSpPr>
          <p:cNvPr id="39" name="Freeform 19">
            <a:extLst>
              <a:ext uri="{FF2B5EF4-FFF2-40B4-BE49-F238E27FC236}">
                <a16:creationId xmlns:a16="http://schemas.microsoft.com/office/drawing/2014/main" id="{8061BE49-5A22-694F-9A71-441C51E608D1}"/>
              </a:ext>
            </a:extLst>
          </p:cNvPr>
          <p:cNvSpPr>
            <a:spLocks noEditPoints="1"/>
          </p:cNvSpPr>
          <p:nvPr/>
        </p:nvSpPr>
        <p:spPr bwMode="auto">
          <a:xfrm>
            <a:off x="6519348" y="1761331"/>
            <a:ext cx="445477" cy="422253"/>
          </a:xfrm>
          <a:custGeom>
            <a:avLst/>
            <a:gdLst>
              <a:gd name="T0" fmla="*/ 209 w 422"/>
              <a:gd name="T1" fmla="*/ 4 h 400"/>
              <a:gd name="T2" fmla="*/ 223 w 422"/>
              <a:gd name="T3" fmla="*/ 1 h 400"/>
              <a:gd name="T4" fmla="*/ 228 w 422"/>
              <a:gd name="T5" fmla="*/ 387 h 400"/>
              <a:gd name="T6" fmla="*/ 223 w 422"/>
              <a:gd name="T7" fmla="*/ 398 h 400"/>
              <a:gd name="T8" fmla="*/ 209 w 422"/>
              <a:gd name="T9" fmla="*/ 398 h 400"/>
              <a:gd name="T10" fmla="*/ 108 w 422"/>
              <a:gd name="T11" fmla="*/ 306 h 400"/>
              <a:gd name="T12" fmla="*/ 104 w 422"/>
              <a:gd name="T13" fmla="*/ 114 h 400"/>
              <a:gd name="T14" fmla="*/ 108 w 422"/>
              <a:gd name="T15" fmla="*/ 97 h 400"/>
              <a:gd name="T16" fmla="*/ 73 w 422"/>
              <a:gd name="T17" fmla="*/ 108 h 400"/>
              <a:gd name="T18" fmla="*/ 80 w 422"/>
              <a:gd name="T19" fmla="*/ 113 h 400"/>
              <a:gd name="T20" fmla="*/ 80 w 422"/>
              <a:gd name="T21" fmla="*/ 290 h 400"/>
              <a:gd name="T22" fmla="*/ 8 w 422"/>
              <a:gd name="T23" fmla="*/ 277 h 400"/>
              <a:gd name="T24" fmla="*/ 0 w 422"/>
              <a:gd name="T25" fmla="*/ 273 h 400"/>
              <a:gd name="T26" fmla="*/ 0 w 422"/>
              <a:gd name="T27" fmla="*/ 130 h 400"/>
              <a:gd name="T28" fmla="*/ 8 w 422"/>
              <a:gd name="T29" fmla="*/ 124 h 400"/>
              <a:gd name="T30" fmla="*/ 335 w 422"/>
              <a:gd name="T31" fmla="*/ 342 h 400"/>
              <a:gd name="T32" fmla="*/ 337 w 422"/>
              <a:gd name="T33" fmla="*/ 356 h 400"/>
              <a:gd name="T34" fmla="*/ 345 w 422"/>
              <a:gd name="T35" fmla="*/ 364 h 400"/>
              <a:gd name="T36" fmla="*/ 360 w 422"/>
              <a:gd name="T37" fmla="*/ 364 h 400"/>
              <a:gd name="T38" fmla="*/ 369 w 422"/>
              <a:gd name="T39" fmla="*/ 357 h 400"/>
              <a:gd name="T40" fmla="*/ 408 w 422"/>
              <a:gd name="T41" fmla="*/ 283 h 400"/>
              <a:gd name="T42" fmla="*/ 422 w 422"/>
              <a:gd name="T43" fmla="*/ 204 h 400"/>
              <a:gd name="T44" fmla="*/ 413 w 422"/>
              <a:gd name="T45" fmla="*/ 123 h 400"/>
              <a:gd name="T46" fmla="*/ 379 w 422"/>
              <a:gd name="T47" fmla="*/ 47 h 400"/>
              <a:gd name="T48" fmla="*/ 371 w 422"/>
              <a:gd name="T49" fmla="*/ 39 h 400"/>
              <a:gd name="T50" fmla="*/ 356 w 422"/>
              <a:gd name="T51" fmla="*/ 39 h 400"/>
              <a:gd name="T52" fmla="*/ 347 w 422"/>
              <a:gd name="T53" fmla="*/ 46 h 400"/>
              <a:gd name="T54" fmla="*/ 345 w 422"/>
              <a:gd name="T55" fmla="*/ 59 h 400"/>
              <a:gd name="T56" fmla="*/ 356 w 422"/>
              <a:gd name="T57" fmla="*/ 83 h 400"/>
              <a:gd name="T58" fmla="*/ 380 w 422"/>
              <a:gd name="T59" fmla="*/ 150 h 400"/>
              <a:gd name="T60" fmla="*/ 383 w 422"/>
              <a:gd name="T61" fmla="*/ 219 h 400"/>
              <a:gd name="T62" fmla="*/ 366 w 422"/>
              <a:gd name="T63" fmla="*/ 288 h 400"/>
              <a:gd name="T64" fmla="*/ 338 w 422"/>
              <a:gd name="T65" fmla="*/ 335 h 400"/>
              <a:gd name="T66" fmla="*/ 313 w 422"/>
              <a:gd name="T67" fmla="*/ 82 h 400"/>
              <a:gd name="T68" fmla="*/ 300 w 422"/>
              <a:gd name="T69" fmla="*/ 77 h 400"/>
              <a:gd name="T70" fmla="*/ 289 w 422"/>
              <a:gd name="T71" fmla="*/ 82 h 400"/>
              <a:gd name="T72" fmla="*/ 283 w 422"/>
              <a:gd name="T73" fmla="*/ 94 h 400"/>
              <a:gd name="T74" fmla="*/ 285 w 422"/>
              <a:gd name="T75" fmla="*/ 106 h 400"/>
              <a:gd name="T76" fmla="*/ 303 w 422"/>
              <a:gd name="T77" fmla="*/ 154 h 400"/>
              <a:gd name="T78" fmla="*/ 308 w 422"/>
              <a:gd name="T79" fmla="*/ 204 h 400"/>
              <a:gd name="T80" fmla="*/ 297 w 422"/>
              <a:gd name="T81" fmla="*/ 254 h 400"/>
              <a:gd name="T82" fmla="*/ 275 w 422"/>
              <a:gd name="T83" fmla="*/ 299 h 400"/>
              <a:gd name="T84" fmla="*/ 271 w 422"/>
              <a:gd name="T85" fmla="*/ 310 h 400"/>
              <a:gd name="T86" fmla="*/ 277 w 422"/>
              <a:gd name="T87" fmla="*/ 323 h 400"/>
              <a:gd name="T88" fmla="*/ 287 w 422"/>
              <a:gd name="T89" fmla="*/ 329 h 400"/>
              <a:gd name="T90" fmla="*/ 301 w 422"/>
              <a:gd name="T91" fmla="*/ 326 h 400"/>
              <a:gd name="T92" fmla="*/ 314 w 422"/>
              <a:gd name="T93" fmla="*/ 307 h 400"/>
              <a:gd name="T94" fmla="*/ 338 w 422"/>
              <a:gd name="T95" fmla="*/ 250 h 400"/>
              <a:gd name="T96" fmla="*/ 345 w 422"/>
              <a:gd name="T97" fmla="*/ 191 h 400"/>
              <a:gd name="T98" fmla="*/ 336 w 422"/>
              <a:gd name="T99" fmla="*/ 131 h 400"/>
              <a:gd name="T100" fmla="*/ 319 w 422"/>
              <a:gd name="T101" fmla="*/ 8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2" h="400">
                <a:moveTo>
                  <a:pt x="110" y="93"/>
                </a:moveTo>
                <a:lnTo>
                  <a:pt x="204" y="7"/>
                </a:lnTo>
                <a:lnTo>
                  <a:pt x="204" y="7"/>
                </a:lnTo>
                <a:lnTo>
                  <a:pt x="209" y="4"/>
                </a:lnTo>
                <a:lnTo>
                  <a:pt x="213" y="1"/>
                </a:lnTo>
                <a:lnTo>
                  <a:pt x="217" y="0"/>
                </a:lnTo>
                <a:lnTo>
                  <a:pt x="220" y="0"/>
                </a:lnTo>
                <a:lnTo>
                  <a:pt x="223" y="1"/>
                </a:lnTo>
                <a:lnTo>
                  <a:pt x="226" y="5"/>
                </a:lnTo>
                <a:lnTo>
                  <a:pt x="227" y="9"/>
                </a:lnTo>
                <a:lnTo>
                  <a:pt x="228" y="15"/>
                </a:lnTo>
                <a:lnTo>
                  <a:pt x="228" y="387"/>
                </a:lnTo>
                <a:lnTo>
                  <a:pt x="228" y="387"/>
                </a:lnTo>
                <a:lnTo>
                  <a:pt x="227" y="392"/>
                </a:lnTo>
                <a:lnTo>
                  <a:pt x="226" y="396"/>
                </a:lnTo>
                <a:lnTo>
                  <a:pt x="223" y="398"/>
                </a:lnTo>
                <a:lnTo>
                  <a:pt x="220" y="400"/>
                </a:lnTo>
                <a:lnTo>
                  <a:pt x="217" y="400"/>
                </a:lnTo>
                <a:lnTo>
                  <a:pt x="213" y="399"/>
                </a:lnTo>
                <a:lnTo>
                  <a:pt x="209" y="398"/>
                </a:lnTo>
                <a:lnTo>
                  <a:pt x="204" y="394"/>
                </a:lnTo>
                <a:lnTo>
                  <a:pt x="110" y="308"/>
                </a:lnTo>
                <a:lnTo>
                  <a:pt x="110" y="308"/>
                </a:lnTo>
                <a:lnTo>
                  <a:pt x="108" y="306"/>
                </a:lnTo>
                <a:lnTo>
                  <a:pt x="105" y="301"/>
                </a:lnTo>
                <a:lnTo>
                  <a:pt x="104" y="296"/>
                </a:lnTo>
                <a:lnTo>
                  <a:pt x="104" y="288"/>
                </a:lnTo>
                <a:lnTo>
                  <a:pt x="104" y="114"/>
                </a:lnTo>
                <a:lnTo>
                  <a:pt x="104" y="114"/>
                </a:lnTo>
                <a:lnTo>
                  <a:pt x="104" y="107"/>
                </a:lnTo>
                <a:lnTo>
                  <a:pt x="105" y="100"/>
                </a:lnTo>
                <a:lnTo>
                  <a:pt x="108" y="97"/>
                </a:lnTo>
                <a:lnTo>
                  <a:pt x="110" y="93"/>
                </a:lnTo>
                <a:lnTo>
                  <a:pt x="110" y="93"/>
                </a:lnTo>
                <a:close/>
                <a:moveTo>
                  <a:pt x="8" y="124"/>
                </a:moveTo>
                <a:lnTo>
                  <a:pt x="73" y="108"/>
                </a:lnTo>
                <a:lnTo>
                  <a:pt x="73" y="108"/>
                </a:lnTo>
                <a:lnTo>
                  <a:pt x="76" y="108"/>
                </a:lnTo>
                <a:lnTo>
                  <a:pt x="78" y="109"/>
                </a:lnTo>
                <a:lnTo>
                  <a:pt x="80" y="113"/>
                </a:lnTo>
                <a:lnTo>
                  <a:pt x="81" y="116"/>
                </a:lnTo>
                <a:lnTo>
                  <a:pt x="81" y="287"/>
                </a:lnTo>
                <a:lnTo>
                  <a:pt x="81" y="287"/>
                </a:lnTo>
                <a:lnTo>
                  <a:pt x="80" y="290"/>
                </a:lnTo>
                <a:lnTo>
                  <a:pt x="78" y="292"/>
                </a:lnTo>
                <a:lnTo>
                  <a:pt x="76" y="294"/>
                </a:lnTo>
                <a:lnTo>
                  <a:pt x="73" y="294"/>
                </a:lnTo>
                <a:lnTo>
                  <a:pt x="8" y="277"/>
                </a:lnTo>
                <a:lnTo>
                  <a:pt x="8" y="277"/>
                </a:lnTo>
                <a:lnTo>
                  <a:pt x="4" y="276"/>
                </a:lnTo>
                <a:lnTo>
                  <a:pt x="2" y="275"/>
                </a:lnTo>
                <a:lnTo>
                  <a:pt x="0" y="273"/>
                </a:lnTo>
                <a:lnTo>
                  <a:pt x="0" y="269"/>
                </a:lnTo>
                <a:lnTo>
                  <a:pt x="0" y="132"/>
                </a:lnTo>
                <a:lnTo>
                  <a:pt x="0" y="132"/>
                </a:lnTo>
                <a:lnTo>
                  <a:pt x="0" y="130"/>
                </a:lnTo>
                <a:lnTo>
                  <a:pt x="2" y="127"/>
                </a:lnTo>
                <a:lnTo>
                  <a:pt x="4" y="125"/>
                </a:lnTo>
                <a:lnTo>
                  <a:pt x="8" y="124"/>
                </a:lnTo>
                <a:lnTo>
                  <a:pt x="8" y="124"/>
                </a:lnTo>
                <a:close/>
                <a:moveTo>
                  <a:pt x="338" y="335"/>
                </a:moveTo>
                <a:lnTo>
                  <a:pt x="338" y="335"/>
                </a:lnTo>
                <a:lnTo>
                  <a:pt x="336" y="339"/>
                </a:lnTo>
                <a:lnTo>
                  <a:pt x="335" y="342"/>
                </a:lnTo>
                <a:lnTo>
                  <a:pt x="335" y="346"/>
                </a:lnTo>
                <a:lnTo>
                  <a:pt x="335" y="349"/>
                </a:lnTo>
                <a:lnTo>
                  <a:pt x="336" y="352"/>
                </a:lnTo>
                <a:lnTo>
                  <a:pt x="337" y="356"/>
                </a:lnTo>
                <a:lnTo>
                  <a:pt x="339" y="359"/>
                </a:lnTo>
                <a:lnTo>
                  <a:pt x="342" y="362"/>
                </a:lnTo>
                <a:lnTo>
                  <a:pt x="342" y="362"/>
                </a:lnTo>
                <a:lnTo>
                  <a:pt x="345" y="364"/>
                </a:lnTo>
                <a:lnTo>
                  <a:pt x="350" y="365"/>
                </a:lnTo>
                <a:lnTo>
                  <a:pt x="353" y="365"/>
                </a:lnTo>
                <a:lnTo>
                  <a:pt x="356" y="365"/>
                </a:lnTo>
                <a:lnTo>
                  <a:pt x="360" y="364"/>
                </a:lnTo>
                <a:lnTo>
                  <a:pt x="363" y="363"/>
                </a:lnTo>
                <a:lnTo>
                  <a:pt x="367" y="360"/>
                </a:lnTo>
                <a:lnTo>
                  <a:pt x="369" y="357"/>
                </a:lnTo>
                <a:lnTo>
                  <a:pt x="369" y="357"/>
                </a:lnTo>
                <a:lnTo>
                  <a:pt x="380" y="340"/>
                </a:lnTo>
                <a:lnTo>
                  <a:pt x="391" y="322"/>
                </a:lnTo>
                <a:lnTo>
                  <a:pt x="400" y="302"/>
                </a:lnTo>
                <a:lnTo>
                  <a:pt x="408" y="283"/>
                </a:lnTo>
                <a:lnTo>
                  <a:pt x="413" y="264"/>
                </a:lnTo>
                <a:lnTo>
                  <a:pt x="418" y="243"/>
                </a:lnTo>
                <a:lnTo>
                  <a:pt x="421" y="224"/>
                </a:lnTo>
                <a:lnTo>
                  <a:pt x="422" y="204"/>
                </a:lnTo>
                <a:lnTo>
                  <a:pt x="422" y="183"/>
                </a:lnTo>
                <a:lnTo>
                  <a:pt x="421" y="163"/>
                </a:lnTo>
                <a:lnTo>
                  <a:pt x="418" y="143"/>
                </a:lnTo>
                <a:lnTo>
                  <a:pt x="413" y="123"/>
                </a:lnTo>
                <a:lnTo>
                  <a:pt x="406" y="104"/>
                </a:lnTo>
                <a:lnTo>
                  <a:pt x="400" y="84"/>
                </a:lnTo>
                <a:lnTo>
                  <a:pt x="391" y="65"/>
                </a:lnTo>
                <a:lnTo>
                  <a:pt x="379" y="47"/>
                </a:lnTo>
                <a:lnTo>
                  <a:pt x="379" y="47"/>
                </a:lnTo>
                <a:lnTo>
                  <a:pt x="377" y="43"/>
                </a:lnTo>
                <a:lnTo>
                  <a:pt x="375" y="41"/>
                </a:lnTo>
                <a:lnTo>
                  <a:pt x="371" y="39"/>
                </a:lnTo>
                <a:lnTo>
                  <a:pt x="368" y="38"/>
                </a:lnTo>
                <a:lnTo>
                  <a:pt x="364" y="38"/>
                </a:lnTo>
                <a:lnTo>
                  <a:pt x="360" y="38"/>
                </a:lnTo>
                <a:lnTo>
                  <a:pt x="356" y="39"/>
                </a:lnTo>
                <a:lnTo>
                  <a:pt x="353" y="40"/>
                </a:lnTo>
                <a:lnTo>
                  <a:pt x="353" y="40"/>
                </a:lnTo>
                <a:lnTo>
                  <a:pt x="350" y="43"/>
                </a:lnTo>
                <a:lnTo>
                  <a:pt x="347" y="46"/>
                </a:lnTo>
                <a:lnTo>
                  <a:pt x="346" y="49"/>
                </a:lnTo>
                <a:lnTo>
                  <a:pt x="345" y="52"/>
                </a:lnTo>
                <a:lnTo>
                  <a:pt x="344" y="56"/>
                </a:lnTo>
                <a:lnTo>
                  <a:pt x="345" y="59"/>
                </a:lnTo>
                <a:lnTo>
                  <a:pt x="345" y="63"/>
                </a:lnTo>
                <a:lnTo>
                  <a:pt x="347" y="66"/>
                </a:lnTo>
                <a:lnTo>
                  <a:pt x="347" y="66"/>
                </a:lnTo>
                <a:lnTo>
                  <a:pt x="356" y="83"/>
                </a:lnTo>
                <a:lnTo>
                  <a:pt x="364" y="99"/>
                </a:lnTo>
                <a:lnTo>
                  <a:pt x="371" y="116"/>
                </a:lnTo>
                <a:lnTo>
                  <a:pt x="377" y="133"/>
                </a:lnTo>
                <a:lnTo>
                  <a:pt x="380" y="150"/>
                </a:lnTo>
                <a:lnTo>
                  <a:pt x="383" y="167"/>
                </a:lnTo>
                <a:lnTo>
                  <a:pt x="385" y="185"/>
                </a:lnTo>
                <a:lnTo>
                  <a:pt x="385" y="202"/>
                </a:lnTo>
                <a:lnTo>
                  <a:pt x="383" y="219"/>
                </a:lnTo>
                <a:lnTo>
                  <a:pt x="380" y="237"/>
                </a:lnTo>
                <a:lnTo>
                  <a:pt x="377" y="255"/>
                </a:lnTo>
                <a:lnTo>
                  <a:pt x="371" y="271"/>
                </a:lnTo>
                <a:lnTo>
                  <a:pt x="366" y="288"/>
                </a:lnTo>
                <a:lnTo>
                  <a:pt x="358" y="304"/>
                </a:lnTo>
                <a:lnTo>
                  <a:pt x="348" y="319"/>
                </a:lnTo>
                <a:lnTo>
                  <a:pt x="338" y="335"/>
                </a:lnTo>
                <a:lnTo>
                  <a:pt x="338" y="335"/>
                </a:lnTo>
                <a:close/>
                <a:moveTo>
                  <a:pt x="319" y="88"/>
                </a:moveTo>
                <a:lnTo>
                  <a:pt x="319" y="88"/>
                </a:lnTo>
                <a:lnTo>
                  <a:pt x="317" y="84"/>
                </a:lnTo>
                <a:lnTo>
                  <a:pt x="313" y="82"/>
                </a:lnTo>
                <a:lnTo>
                  <a:pt x="311" y="80"/>
                </a:lnTo>
                <a:lnTo>
                  <a:pt x="308" y="79"/>
                </a:lnTo>
                <a:lnTo>
                  <a:pt x="303" y="77"/>
                </a:lnTo>
                <a:lnTo>
                  <a:pt x="300" y="77"/>
                </a:lnTo>
                <a:lnTo>
                  <a:pt x="296" y="79"/>
                </a:lnTo>
                <a:lnTo>
                  <a:pt x="293" y="80"/>
                </a:lnTo>
                <a:lnTo>
                  <a:pt x="293" y="80"/>
                </a:lnTo>
                <a:lnTo>
                  <a:pt x="289" y="82"/>
                </a:lnTo>
                <a:lnTo>
                  <a:pt x="287" y="84"/>
                </a:lnTo>
                <a:lnTo>
                  <a:pt x="285" y="88"/>
                </a:lnTo>
                <a:lnTo>
                  <a:pt x="284" y="91"/>
                </a:lnTo>
                <a:lnTo>
                  <a:pt x="283" y="94"/>
                </a:lnTo>
                <a:lnTo>
                  <a:pt x="283" y="98"/>
                </a:lnTo>
                <a:lnTo>
                  <a:pt x="284" y="102"/>
                </a:lnTo>
                <a:lnTo>
                  <a:pt x="285" y="106"/>
                </a:lnTo>
                <a:lnTo>
                  <a:pt x="285" y="106"/>
                </a:lnTo>
                <a:lnTo>
                  <a:pt x="291" y="117"/>
                </a:lnTo>
                <a:lnTo>
                  <a:pt x="296" y="130"/>
                </a:lnTo>
                <a:lnTo>
                  <a:pt x="300" y="141"/>
                </a:lnTo>
                <a:lnTo>
                  <a:pt x="303" y="154"/>
                </a:lnTo>
                <a:lnTo>
                  <a:pt x="305" y="166"/>
                </a:lnTo>
                <a:lnTo>
                  <a:pt x="306" y="179"/>
                </a:lnTo>
                <a:lnTo>
                  <a:pt x="308" y="191"/>
                </a:lnTo>
                <a:lnTo>
                  <a:pt x="308" y="204"/>
                </a:lnTo>
                <a:lnTo>
                  <a:pt x="306" y="216"/>
                </a:lnTo>
                <a:lnTo>
                  <a:pt x="304" y="229"/>
                </a:lnTo>
                <a:lnTo>
                  <a:pt x="302" y="241"/>
                </a:lnTo>
                <a:lnTo>
                  <a:pt x="297" y="254"/>
                </a:lnTo>
                <a:lnTo>
                  <a:pt x="293" y="265"/>
                </a:lnTo>
                <a:lnTo>
                  <a:pt x="288" y="276"/>
                </a:lnTo>
                <a:lnTo>
                  <a:pt x="281" y="288"/>
                </a:lnTo>
                <a:lnTo>
                  <a:pt x="275" y="299"/>
                </a:lnTo>
                <a:lnTo>
                  <a:pt x="275" y="299"/>
                </a:lnTo>
                <a:lnTo>
                  <a:pt x="272" y="302"/>
                </a:lnTo>
                <a:lnTo>
                  <a:pt x="272" y="306"/>
                </a:lnTo>
                <a:lnTo>
                  <a:pt x="271" y="310"/>
                </a:lnTo>
                <a:lnTo>
                  <a:pt x="272" y="314"/>
                </a:lnTo>
                <a:lnTo>
                  <a:pt x="272" y="317"/>
                </a:lnTo>
                <a:lnTo>
                  <a:pt x="275" y="321"/>
                </a:lnTo>
                <a:lnTo>
                  <a:pt x="277" y="323"/>
                </a:lnTo>
                <a:lnTo>
                  <a:pt x="280" y="325"/>
                </a:lnTo>
                <a:lnTo>
                  <a:pt x="280" y="325"/>
                </a:lnTo>
                <a:lnTo>
                  <a:pt x="284" y="327"/>
                </a:lnTo>
                <a:lnTo>
                  <a:pt x="287" y="329"/>
                </a:lnTo>
                <a:lnTo>
                  <a:pt x="291" y="329"/>
                </a:lnTo>
                <a:lnTo>
                  <a:pt x="294" y="329"/>
                </a:lnTo>
                <a:lnTo>
                  <a:pt x="297" y="327"/>
                </a:lnTo>
                <a:lnTo>
                  <a:pt x="301" y="326"/>
                </a:lnTo>
                <a:lnTo>
                  <a:pt x="304" y="324"/>
                </a:lnTo>
                <a:lnTo>
                  <a:pt x="306" y="321"/>
                </a:lnTo>
                <a:lnTo>
                  <a:pt x="306" y="321"/>
                </a:lnTo>
                <a:lnTo>
                  <a:pt x="314" y="307"/>
                </a:lnTo>
                <a:lnTo>
                  <a:pt x="322" y="293"/>
                </a:lnTo>
                <a:lnTo>
                  <a:pt x="328" y="280"/>
                </a:lnTo>
                <a:lnTo>
                  <a:pt x="334" y="265"/>
                </a:lnTo>
                <a:lnTo>
                  <a:pt x="338" y="250"/>
                </a:lnTo>
                <a:lnTo>
                  <a:pt x="342" y="235"/>
                </a:lnTo>
                <a:lnTo>
                  <a:pt x="344" y="221"/>
                </a:lnTo>
                <a:lnTo>
                  <a:pt x="345" y="206"/>
                </a:lnTo>
                <a:lnTo>
                  <a:pt x="345" y="191"/>
                </a:lnTo>
                <a:lnTo>
                  <a:pt x="345" y="175"/>
                </a:lnTo>
                <a:lnTo>
                  <a:pt x="343" y="160"/>
                </a:lnTo>
                <a:lnTo>
                  <a:pt x="341" y="146"/>
                </a:lnTo>
                <a:lnTo>
                  <a:pt x="336" y="131"/>
                </a:lnTo>
                <a:lnTo>
                  <a:pt x="331" y="116"/>
                </a:lnTo>
                <a:lnTo>
                  <a:pt x="326" y="101"/>
                </a:lnTo>
                <a:lnTo>
                  <a:pt x="319" y="88"/>
                </a:lnTo>
                <a:lnTo>
                  <a:pt x="319" y="8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3" name="Group 2">
            <a:extLst>
              <a:ext uri="{FF2B5EF4-FFF2-40B4-BE49-F238E27FC236}">
                <a16:creationId xmlns:a16="http://schemas.microsoft.com/office/drawing/2014/main" id="{808FA5AC-C23F-3843-9A9E-A021E2840735}"/>
              </a:ext>
            </a:extLst>
          </p:cNvPr>
          <p:cNvGrpSpPr/>
          <p:nvPr/>
        </p:nvGrpSpPr>
        <p:grpSpPr>
          <a:xfrm>
            <a:off x="361711" y="2843963"/>
            <a:ext cx="11452666" cy="2552579"/>
            <a:chOff x="361711" y="2843963"/>
            <a:chExt cx="11452666" cy="2552579"/>
          </a:xfrm>
        </p:grpSpPr>
        <p:grpSp>
          <p:nvGrpSpPr>
            <p:cNvPr id="45" name="Group 44">
              <a:extLst>
                <a:ext uri="{FF2B5EF4-FFF2-40B4-BE49-F238E27FC236}">
                  <a16:creationId xmlns:a16="http://schemas.microsoft.com/office/drawing/2014/main" id="{B5A51E2A-274D-C54C-A435-AECBE320CC74}"/>
                </a:ext>
              </a:extLst>
            </p:cNvPr>
            <p:cNvGrpSpPr/>
            <p:nvPr/>
          </p:nvGrpSpPr>
          <p:grpSpPr>
            <a:xfrm>
              <a:off x="361711" y="4041839"/>
              <a:ext cx="11154991" cy="1354703"/>
              <a:chOff x="361711" y="4041839"/>
              <a:chExt cx="11154991" cy="1354703"/>
            </a:xfrm>
          </p:grpSpPr>
          <p:grpSp>
            <p:nvGrpSpPr>
              <p:cNvPr id="46" name="Group 45">
                <a:extLst>
                  <a:ext uri="{FF2B5EF4-FFF2-40B4-BE49-F238E27FC236}">
                    <a16:creationId xmlns:a16="http://schemas.microsoft.com/office/drawing/2014/main" id="{E306CC49-FE3C-1F45-B692-B05DBF1F5D34}"/>
                  </a:ext>
                </a:extLst>
              </p:cNvPr>
              <p:cNvGrpSpPr/>
              <p:nvPr/>
            </p:nvGrpSpPr>
            <p:grpSpPr>
              <a:xfrm>
                <a:off x="361711" y="4056692"/>
                <a:ext cx="5791204" cy="1324996"/>
                <a:chOff x="361711" y="3978789"/>
                <a:chExt cx="5791204" cy="1324996"/>
              </a:xfrm>
            </p:grpSpPr>
            <p:grpSp>
              <p:nvGrpSpPr>
                <p:cNvPr id="105" name="Group 104">
                  <a:extLst>
                    <a:ext uri="{FF2B5EF4-FFF2-40B4-BE49-F238E27FC236}">
                      <a16:creationId xmlns:a16="http://schemas.microsoft.com/office/drawing/2014/main" id="{4D4BD859-6D8F-3A48-A8AF-C0488A95EA0C}"/>
                    </a:ext>
                  </a:extLst>
                </p:cNvPr>
                <p:cNvGrpSpPr/>
                <p:nvPr/>
              </p:nvGrpSpPr>
              <p:grpSpPr>
                <a:xfrm>
                  <a:off x="361711" y="3978789"/>
                  <a:ext cx="4916772" cy="344774"/>
                  <a:chOff x="644576" y="3535972"/>
                  <a:chExt cx="4916772" cy="344774"/>
                </a:xfrm>
              </p:grpSpPr>
              <p:grpSp>
                <p:nvGrpSpPr>
                  <p:cNvPr id="131" name="Group 130">
                    <a:extLst>
                      <a:ext uri="{FF2B5EF4-FFF2-40B4-BE49-F238E27FC236}">
                        <a16:creationId xmlns:a16="http://schemas.microsoft.com/office/drawing/2014/main" id="{6D574698-DC3C-744A-8CC9-E08E31C901DD}"/>
                      </a:ext>
                    </a:extLst>
                  </p:cNvPr>
                  <p:cNvGrpSpPr/>
                  <p:nvPr/>
                </p:nvGrpSpPr>
                <p:grpSpPr>
                  <a:xfrm>
                    <a:off x="644576" y="3535972"/>
                    <a:ext cx="3687579" cy="344774"/>
                    <a:chOff x="644577" y="3013023"/>
                    <a:chExt cx="3687579" cy="344774"/>
                  </a:xfrm>
                </p:grpSpPr>
                <p:sp>
                  <p:nvSpPr>
                    <p:cNvPr id="133" name="Rectangle 132">
                      <a:extLst>
                        <a:ext uri="{FF2B5EF4-FFF2-40B4-BE49-F238E27FC236}">
                          <a16:creationId xmlns:a16="http://schemas.microsoft.com/office/drawing/2014/main" id="{82B8F880-E899-2245-A55F-B0ACDDD569B1}"/>
                        </a:ext>
                      </a:extLst>
                    </p:cNvPr>
                    <p:cNvSpPr/>
                    <p:nvPr/>
                  </p:nvSpPr>
                  <p:spPr>
                    <a:xfrm>
                      <a:off x="644577" y="3013023"/>
                      <a:ext cx="1229193"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X</a:t>
                      </a:r>
                      <a:r>
                        <a:rPr lang="en-US" sz="1600" baseline="-25000" dirty="0">
                          <a:solidFill>
                            <a:srgbClr val="4D4F53"/>
                          </a:solidFill>
                        </a:rPr>
                        <a:t>0-5h</a:t>
                      </a:r>
                      <a:endParaRPr lang="en-US" sz="1600" dirty="0">
                        <a:solidFill>
                          <a:srgbClr val="4D4F53"/>
                        </a:solidFill>
                      </a:endParaRPr>
                    </a:p>
                  </p:txBody>
                </p:sp>
                <p:sp>
                  <p:nvSpPr>
                    <p:cNvPr id="134" name="Rectangle 133">
                      <a:extLst>
                        <a:ext uri="{FF2B5EF4-FFF2-40B4-BE49-F238E27FC236}">
                          <a16:creationId xmlns:a16="http://schemas.microsoft.com/office/drawing/2014/main" id="{B311F328-F1CB-E340-91B5-44B68674A549}"/>
                        </a:ext>
                      </a:extLst>
                    </p:cNvPr>
                    <p:cNvSpPr/>
                    <p:nvPr/>
                  </p:nvSpPr>
                  <p:spPr>
                    <a:xfrm>
                      <a:off x="1873770" y="3013023"/>
                      <a:ext cx="1229193"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X</a:t>
                      </a:r>
                      <a:r>
                        <a:rPr lang="en-US" sz="1600" baseline="-25000" dirty="0">
                          <a:solidFill>
                            <a:srgbClr val="4D4F53"/>
                          </a:solidFill>
                        </a:rPr>
                        <a:t>6-11h</a:t>
                      </a:r>
                      <a:endParaRPr lang="en-US" sz="1200" dirty="0">
                        <a:solidFill>
                          <a:srgbClr val="4D4F53"/>
                        </a:solidFill>
                      </a:endParaRPr>
                    </a:p>
                  </p:txBody>
                </p:sp>
                <p:sp>
                  <p:nvSpPr>
                    <p:cNvPr id="135" name="Rectangle 134">
                      <a:extLst>
                        <a:ext uri="{FF2B5EF4-FFF2-40B4-BE49-F238E27FC236}">
                          <a16:creationId xmlns:a16="http://schemas.microsoft.com/office/drawing/2014/main" id="{039995D3-1395-6943-B4DD-848E99487A4D}"/>
                        </a:ext>
                      </a:extLst>
                    </p:cNvPr>
                    <p:cNvSpPr/>
                    <p:nvPr/>
                  </p:nvSpPr>
                  <p:spPr>
                    <a:xfrm>
                      <a:off x="3102963" y="3013023"/>
                      <a:ext cx="1229193"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X</a:t>
                      </a:r>
                      <a:r>
                        <a:rPr lang="en-US" sz="1600" baseline="-25000" dirty="0">
                          <a:solidFill>
                            <a:srgbClr val="4D4F53"/>
                          </a:solidFill>
                        </a:rPr>
                        <a:t>12-17h</a:t>
                      </a:r>
                      <a:endParaRPr lang="en-US" sz="1200" dirty="0">
                        <a:solidFill>
                          <a:srgbClr val="4D4F53"/>
                        </a:solidFill>
                      </a:endParaRPr>
                    </a:p>
                  </p:txBody>
                </p:sp>
              </p:grpSp>
              <p:sp>
                <p:nvSpPr>
                  <p:cNvPr id="132" name="Rectangle 131">
                    <a:extLst>
                      <a:ext uri="{FF2B5EF4-FFF2-40B4-BE49-F238E27FC236}">
                        <a16:creationId xmlns:a16="http://schemas.microsoft.com/office/drawing/2014/main" id="{EF1F6CE5-B8E5-7C43-8172-5E6A2948B78E}"/>
                      </a:ext>
                    </a:extLst>
                  </p:cNvPr>
                  <p:cNvSpPr/>
                  <p:nvPr/>
                </p:nvSpPr>
                <p:spPr>
                  <a:xfrm>
                    <a:off x="4332155" y="3535972"/>
                    <a:ext cx="1229193"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X</a:t>
                    </a:r>
                    <a:r>
                      <a:rPr lang="en-US" sz="1600" baseline="-25000" dirty="0">
                        <a:solidFill>
                          <a:srgbClr val="4D4F53"/>
                        </a:solidFill>
                      </a:rPr>
                      <a:t>18-23h</a:t>
                    </a:r>
                    <a:endParaRPr lang="en-US" sz="1200" dirty="0">
                      <a:solidFill>
                        <a:srgbClr val="4D4F53"/>
                      </a:solidFill>
                    </a:endParaRPr>
                  </a:p>
                </p:txBody>
              </p:sp>
            </p:grpSp>
            <p:grpSp>
              <p:nvGrpSpPr>
                <p:cNvPr id="106" name="Group 105">
                  <a:extLst>
                    <a:ext uri="{FF2B5EF4-FFF2-40B4-BE49-F238E27FC236}">
                      <a16:creationId xmlns:a16="http://schemas.microsoft.com/office/drawing/2014/main" id="{559654B8-0164-1949-9B34-3FA9041EBA94}"/>
                    </a:ext>
                  </a:extLst>
                </p:cNvPr>
                <p:cNvGrpSpPr/>
                <p:nvPr/>
              </p:nvGrpSpPr>
              <p:grpSpPr>
                <a:xfrm>
                  <a:off x="1478853" y="4959011"/>
                  <a:ext cx="4674062" cy="344774"/>
                  <a:chOff x="644577" y="3013023"/>
                  <a:chExt cx="4671809" cy="344774"/>
                </a:xfrm>
              </p:grpSpPr>
              <p:sp>
                <p:nvSpPr>
                  <p:cNvPr id="128" name="Rectangle 127">
                    <a:extLst>
                      <a:ext uri="{FF2B5EF4-FFF2-40B4-BE49-F238E27FC236}">
                        <a16:creationId xmlns:a16="http://schemas.microsoft.com/office/drawing/2014/main" id="{F6454F85-ACA2-2142-8D02-E644BF9127F0}"/>
                      </a:ext>
                    </a:extLst>
                  </p:cNvPr>
                  <p:cNvSpPr/>
                  <p:nvPr/>
                </p:nvSpPr>
                <p:spPr>
                  <a:xfrm>
                    <a:off x="644577" y="3013023"/>
                    <a:ext cx="1229193"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latin typeface="Consolas" panose="020B0609020204030204" pitchFamily="49" charset="0"/>
                        <a:cs typeface="Consolas" panose="020B0609020204030204" pitchFamily="49" charset="0"/>
                      </a:rPr>
                      <a:t>X_18H</a:t>
                    </a:r>
                  </a:p>
                </p:txBody>
              </p:sp>
              <p:sp>
                <p:nvSpPr>
                  <p:cNvPr id="129" name="Rectangle 128">
                    <a:extLst>
                      <a:ext uri="{FF2B5EF4-FFF2-40B4-BE49-F238E27FC236}">
                        <a16:creationId xmlns:a16="http://schemas.microsoft.com/office/drawing/2014/main" id="{27E920FE-3E2D-B44B-8539-CA4A739C6273}"/>
                      </a:ext>
                    </a:extLst>
                  </p:cNvPr>
                  <p:cNvSpPr/>
                  <p:nvPr/>
                </p:nvSpPr>
                <p:spPr>
                  <a:xfrm>
                    <a:off x="1873770" y="3013023"/>
                    <a:ext cx="1229193"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latin typeface="Consolas" panose="020B0609020204030204" pitchFamily="49" charset="0"/>
                        <a:cs typeface="Consolas" panose="020B0609020204030204" pitchFamily="49" charset="0"/>
                      </a:rPr>
                      <a:t>X_12H</a:t>
                    </a:r>
                  </a:p>
                </p:txBody>
              </p:sp>
              <p:sp>
                <p:nvSpPr>
                  <p:cNvPr id="130" name="Rectangle 129">
                    <a:extLst>
                      <a:ext uri="{FF2B5EF4-FFF2-40B4-BE49-F238E27FC236}">
                        <a16:creationId xmlns:a16="http://schemas.microsoft.com/office/drawing/2014/main" id="{1C4154A0-793B-0649-BA50-6811446493FD}"/>
                      </a:ext>
                    </a:extLst>
                  </p:cNvPr>
                  <p:cNvSpPr/>
                  <p:nvPr/>
                </p:nvSpPr>
                <p:spPr>
                  <a:xfrm>
                    <a:off x="3102963" y="3013023"/>
                    <a:ext cx="2213423"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4D4F53"/>
                        </a:solidFill>
                        <a:latin typeface="Consolas" panose="020B0609020204030204" pitchFamily="49" charset="0"/>
                        <a:cs typeface="Consolas" panose="020B0609020204030204" pitchFamily="49" charset="0"/>
                      </a:rPr>
                      <a:t>X_6H = X</a:t>
                    </a:r>
                    <a:r>
                      <a:rPr lang="en-US" sz="1400" baseline="-25000" dirty="0">
                        <a:solidFill>
                          <a:srgbClr val="4D4F53"/>
                        </a:solidFill>
                        <a:latin typeface="Consolas" panose="020B0609020204030204" pitchFamily="49" charset="0"/>
                        <a:cs typeface="Consolas" panose="020B0609020204030204" pitchFamily="49" charset="0"/>
                      </a:rPr>
                      <a:t>18-23h </a:t>
                    </a:r>
                    <a:r>
                      <a:rPr lang="en-US" sz="1400" dirty="0">
                        <a:solidFill>
                          <a:srgbClr val="4D4F53"/>
                        </a:solidFill>
                        <a:latin typeface="Consolas" panose="020B0609020204030204" pitchFamily="49" charset="0"/>
                        <a:cs typeface="Consolas" panose="020B0609020204030204" pitchFamily="49" charset="0"/>
                      </a:rPr>
                      <a:t>- X</a:t>
                    </a:r>
                    <a:r>
                      <a:rPr lang="en-US" sz="1400" baseline="-25000" dirty="0">
                        <a:solidFill>
                          <a:srgbClr val="4D4F53"/>
                        </a:solidFill>
                        <a:latin typeface="Consolas" panose="020B0609020204030204" pitchFamily="49" charset="0"/>
                        <a:cs typeface="Consolas" panose="020B0609020204030204" pitchFamily="49" charset="0"/>
                      </a:rPr>
                      <a:t>12-17h</a:t>
                    </a:r>
                    <a:endParaRPr lang="en-US" sz="1400" dirty="0">
                      <a:solidFill>
                        <a:srgbClr val="4D4F53"/>
                      </a:solidFill>
                      <a:latin typeface="Consolas" panose="020B0609020204030204" pitchFamily="49" charset="0"/>
                      <a:cs typeface="Consolas" panose="020B0609020204030204" pitchFamily="49" charset="0"/>
                    </a:endParaRPr>
                  </a:p>
                </p:txBody>
              </p:sp>
            </p:grpSp>
            <p:grpSp>
              <p:nvGrpSpPr>
                <p:cNvPr id="107" name="Group 106">
                  <a:extLst>
                    <a:ext uri="{FF2B5EF4-FFF2-40B4-BE49-F238E27FC236}">
                      <a16:creationId xmlns:a16="http://schemas.microsoft.com/office/drawing/2014/main" id="{4F71CB0E-891F-6847-B536-22DA089F9E5C}"/>
                    </a:ext>
                  </a:extLst>
                </p:cNvPr>
                <p:cNvGrpSpPr/>
                <p:nvPr/>
              </p:nvGrpSpPr>
              <p:grpSpPr>
                <a:xfrm>
                  <a:off x="3434695" y="4323562"/>
                  <a:ext cx="1315943" cy="640432"/>
                  <a:chOff x="3717561" y="3914699"/>
                  <a:chExt cx="1315943" cy="640432"/>
                </a:xfrm>
              </p:grpSpPr>
              <p:cxnSp>
                <p:nvCxnSpPr>
                  <p:cNvPr id="122" name="Elbow Connector 121">
                    <a:extLst>
                      <a:ext uri="{FF2B5EF4-FFF2-40B4-BE49-F238E27FC236}">
                        <a16:creationId xmlns:a16="http://schemas.microsoft.com/office/drawing/2014/main" id="{4D66A536-03A9-A94F-92B6-682CC3F2B3B2}"/>
                      </a:ext>
                    </a:extLst>
                  </p:cNvPr>
                  <p:cNvCxnSpPr>
                    <a:cxnSpLocks/>
                    <a:stCxn id="135" idx="2"/>
                    <a:endCxn id="127" idx="1"/>
                  </p:cNvCxnSpPr>
                  <p:nvPr/>
                </p:nvCxnSpPr>
                <p:spPr>
                  <a:xfrm rot="16200000" flipH="1">
                    <a:off x="4121088" y="3511172"/>
                    <a:ext cx="301965" cy="1109020"/>
                  </a:xfrm>
                  <a:prstGeom prst="bentConnector2">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18AEA66F-EAB0-F342-9D24-FA26B86DD2E7}"/>
                      </a:ext>
                    </a:extLst>
                  </p:cNvPr>
                  <p:cNvCxnSpPr>
                    <a:cxnSpLocks/>
                    <a:stCxn id="132" idx="2"/>
                  </p:cNvCxnSpPr>
                  <p:nvPr/>
                </p:nvCxnSpPr>
                <p:spPr>
                  <a:xfrm flipH="1">
                    <a:off x="4946752" y="3914700"/>
                    <a:ext cx="1" cy="211735"/>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4" name="Group 123">
                    <a:extLst>
                      <a:ext uri="{FF2B5EF4-FFF2-40B4-BE49-F238E27FC236}">
                        <a16:creationId xmlns:a16="http://schemas.microsoft.com/office/drawing/2014/main" id="{3DE477D4-2B8E-DE49-BDC4-777742765302}"/>
                      </a:ext>
                    </a:extLst>
                  </p:cNvPr>
                  <p:cNvGrpSpPr/>
                  <p:nvPr/>
                </p:nvGrpSpPr>
                <p:grpSpPr>
                  <a:xfrm>
                    <a:off x="4826580" y="4062776"/>
                    <a:ext cx="206924" cy="307777"/>
                    <a:chOff x="4689754" y="4049552"/>
                    <a:chExt cx="206924" cy="307777"/>
                  </a:xfrm>
                </p:grpSpPr>
                <p:sp>
                  <p:nvSpPr>
                    <p:cNvPr id="126" name="Oval 125">
                      <a:extLst>
                        <a:ext uri="{FF2B5EF4-FFF2-40B4-BE49-F238E27FC236}">
                          <a16:creationId xmlns:a16="http://schemas.microsoft.com/office/drawing/2014/main" id="{8A9C3426-3329-6C47-9872-81B187AE00F1}"/>
                        </a:ext>
                      </a:extLst>
                    </p:cNvPr>
                    <p:cNvSpPr/>
                    <p:nvPr/>
                  </p:nvSpPr>
                  <p:spPr>
                    <a:xfrm>
                      <a:off x="4711148" y="4126435"/>
                      <a:ext cx="185530" cy="18553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chemeClr val="bg1"/>
                        </a:solidFill>
                      </a:endParaRPr>
                    </a:p>
                  </p:txBody>
                </p:sp>
                <p:sp>
                  <p:nvSpPr>
                    <p:cNvPr id="127" name="TextBox 126">
                      <a:extLst>
                        <a:ext uri="{FF2B5EF4-FFF2-40B4-BE49-F238E27FC236}">
                          <a16:creationId xmlns:a16="http://schemas.microsoft.com/office/drawing/2014/main" id="{658F59FA-4102-2047-A874-B606599F53BA}"/>
                        </a:ext>
                      </a:extLst>
                    </p:cNvPr>
                    <p:cNvSpPr txBox="1"/>
                    <p:nvPr/>
                  </p:nvSpPr>
                  <p:spPr>
                    <a:xfrm>
                      <a:off x="4689754" y="4049552"/>
                      <a:ext cx="195089" cy="307777"/>
                    </a:xfrm>
                    <a:prstGeom prst="rect">
                      <a:avLst/>
                    </a:prstGeom>
                    <a:noFill/>
                  </p:spPr>
                  <p:txBody>
                    <a:bodyPr wrap="square" rtlCol="0">
                      <a:spAutoFit/>
                    </a:bodyPr>
                    <a:lstStyle/>
                    <a:p>
                      <a:r>
                        <a:rPr lang="en-US" sz="1400" b="1" dirty="0">
                          <a:solidFill>
                            <a:schemeClr val="bg1"/>
                          </a:solidFill>
                        </a:rPr>
                        <a:t>-</a:t>
                      </a:r>
                    </a:p>
                  </p:txBody>
                </p:sp>
              </p:grpSp>
              <p:cxnSp>
                <p:nvCxnSpPr>
                  <p:cNvPr id="125" name="Straight Arrow Connector 124">
                    <a:extLst>
                      <a:ext uri="{FF2B5EF4-FFF2-40B4-BE49-F238E27FC236}">
                        <a16:creationId xmlns:a16="http://schemas.microsoft.com/office/drawing/2014/main" id="{B39B7B5A-D920-594F-A3E9-4ED9F8CC668A}"/>
                      </a:ext>
                    </a:extLst>
                  </p:cNvPr>
                  <p:cNvCxnSpPr>
                    <a:cxnSpLocks/>
                  </p:cNvCxnSpPr>
                  <p:nvPr/>
                </p:nvCxnSpPr>
                <p:spPr>
                  <a:xfrm flipH="1">
                    <a:off x="4947848" y="4343396"/>
                    <a:ext cx="1" cy="211735"/>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8" name="Group 107">
                  <a:extLst>
                    <a:ext uri="{FF2B5EF4-FFF2-40B4-BE49-F238E27FC236}">
                      <a16:creationId xmlns:a16="http://schemas.microsoft.com/office/drawing/2014/main" id="{01618A3A-0B41-144C-B0A1-B89B8C755080}"/>
                    </a:ext>
                  </a:extLst>
                </p:cNvPr>
                <p:cNvGrpSpPr/>
                <p:nvPr/>
              </p:nvGrpSpPr>
              <p:grpSpPr>
                <a:xfrm>
                  <a:off x="1970541" y="4317609"/>
                  <a:ext cx="1315943" cy="640432"/>
                  <a:chOff x="3717561" y="3914699"/>
                  <a:chExt cx="1315943" cy="640432"/>
                </a:xfrm>
              </p:grpSpPr>
              <p:cxnSp>
                <p:nvCxnSpPr>
                  <p:cNvPr id="116" name="Elbow Connector 115">
                    <a:extLst>
                      <a:ext uri="{FF2B5EF4-FFF2-40B4-BE49-F238E27FC236}">
                        <a16:creationId xmlns:a16="http://schemas.microsoft.com/office/drawing/2014/main" id="{AF5DF5A3-1A63-5947-8BF7-AF2449B72E70}"/>
                      </a:ext>
                    </a:extLst>
                  </p:cNvPr>
                  <p:cNvCxnSpPr>
                    <a:cxnSpLocks/>
                    <a:endCxn id="121" idx="1"/>
                  </p:cNvCxnSpPr>
                  <p:nvPr/>
                </p:nvCxnSpPr>
                <p:spPr>
                  <a:xfrm rot="16200000" flipH="1">
                    <a:off x="4121088" y="3511172"/>
                    <a:ext cx="301965" cy="1109020"/>
                  </a:xfrm>
                  <a:prstGeom prst="bentConnector2">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70B487B-8879-7F49-B692-692476703A21}"/>
                      </a:ext>
                    </a:extLst>
                  </p:cNvPr>
                  <p:cNvCxnSpPr>
                    <a:cxnSpLocks/>
                  </p:cNvCxnSpPr>
                  <p:nvPr/>
                </p:nvCxnSpPr>
                <p:spPr>
                  <a:xfrm flipH="1">
                    <a:off x="4946752" y="3914700"/>
                    <a:ext cx="1" cy="211735"/>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8" name="Group 117">
                    <a:extLst>
                      <a:ext uri="{FF2B5EF4-FFF2-40B4-BE49-F238E27FC236}">
                        <a16:creationId xmlns:a16="http://schemas.microsoft.com/office/drawing/2014/main" id="{AE592433-6BF1-814D-9A7E-D8C2A40A7FE3}"/>
                      </a:ext>
                    </a:extLst>
                  </p:cNvPr>
                  <p:cNvGrpSpPr/>
                  <p:nvPr/>
                </p:nvGrpSpPr>
                <p:grpSpPr>
                  <a:xfrm>
                    <a:off x="4826580" y="4062776"/>
                    <a:ext cx="206924" cy="307777"/>
                    <a:chOff x="4689754" y="4049552"/>
                    <a:chExt cx="206924" cy="307777"/>
                  </a:xfrm>
                </p:grpSpPr>
                <p:sp>
                  <p:nvSpPr>
                    <p:cNvPr id="120" name="Oval 119">
                      <a:extLst>
                        <a:ext uri="{FF2B5EF4-FFF2-40B4-BE49-F238E27FC236}">
                          <a16:creationId xmlns:a16="http://schemas.microsoft.com/office/drawing/2014/main" id="{A367B122-5B56-454C-83E7-0178042781BC}"/>
                        </a:ext>
                      </a:extLst>
                    </p:cNvPr>
                    <p:cNvSpPr/>
                    <p:nvPr/>
                  </p:nvSpPr>
                  <p:spPr>
                    <a:xfrm>
                      <a:off x="4711148" y="4126435"/>
                      <a:ext cx="185530" cy="18553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chemeClr val="bg1"/>
                        </a:solidFill>
                      </a:endParaRPr>
                    </a:p>
                  </p:txBody>
                </p:sp>
                <p:sp>
                  <p:nvSpPr>
                    <p:cNvPr id="121" name="TextBox 120">
                      <a:extLst>
                        <a:ext uri="{FF2B5EF4-FFF2-40B4-BE49-F238E27FC236}">
                          <a16:creationId xmlns:a16="http://schemas.microsoft.com/office/drawing/2014/main" id="{E974ED38-AC83-714D-82F7-0260411D50B2}"/>
                        </a:ext>
                      </a:extLst>
                    </p:cNvPr>
                    <p:cNvSpPr txBox="1"/>
                    <p:nvPr/>
                  </p:nvSpPr>
                  <p:spPr>
                    <a:xfrm>
                      <a:off x="4689754" y="4049552"/>
                      <a:ext cx="195089" cy="307777"/>
                    </a:xfrm>
                    <a:prstGeom prst="rect">
                      <a:avLst/>
                    </a:prstGeom>
                    <a:noFill/>
                  </p:spPr>
                  <p:txBody>
                    <a:bodyPr wrap="square" rtlCol="0">
                      <a:spAutoFit/>
                    </a:bodyPr>
                    <a:lstStyle/>
                    <a:p>
                      <a:r>
                        <a:rPr lang="en-US" sz="1400" b="1" dirty="0">
                          <a:solidFill>
                            <a:schemeClr val="bg1"/>
                          </a:solidFill>
                        </a:rPr>
                        <a:t>-</a:t>
                      </a:r>
                    </a:p>
                  </p:txBody>
                </p:sp>
              </p:grpSp>
              <p:cxnSp>
                <p:nvCxnSpPr>
                  <p:cNvPr id="119" name="Straight Arrow Connector 118">
                    <a:extLst>
                      <a:ext uri="{FF2B5EF4-FFF2-40B4-BE49-F238E27FC236}">
                        <a16:creationId xmlns:a16="http://schemas.microsoft.com/office/drawing/2014/main" id="{1671AD13-5DC6-FA4D-945E-B77F944E3B36}"/>
                      </a:ext>
                    </a:extLst>
                  </p:cNvPr>
                  <p:cNvCxnSpPr>
                    <a:cxnSpLocks/>
                  </p:cNvCxnSpPr>
                  <p:nvPr/>
                </p:nvCxnSpPr>
                <p:spPr>
                  <a:xfrm flipH="1">
                    <a:off x="4947848" y="4343396"/>
                    <a:ext cx="1" cy="211735"/>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9" name="Group 108">
                  <a:extLst>
                    <a:ext uri="{FF2B5EF4-FFF2-40B4-BE49-F238E27FC236}">
                      <a16:creationId xmlns:a16="http://schemas.microsoft.com/office/drawing/2014/main" id="{9CB50048-FBA3-3C44-B0B1-E3F7E97A0F34}"/>
                    </a:ext>
                  </a:extLst>
                </p:cNvPr>
                <p:cNvGrpSpPr/>
                <p:nvPr/>
              </p:nvGrpSpPr>
              <p:grpSpPr>
                <a:xfrm>
                  <a:off x="574574" y="4324233"/>
                  <a:ext cx="1315943" cy="640432"/>
                  <a:chOff x="3717561" y="3914699"/>
                  <a:chExt cx="1315943" cy="640432"/>
                </a:xfrm>
              </p:grpSpPr>
              <p:cxnSp>
                <p:nvCxnSpPr>
                  <p:cNvPr id="110" name="Elbow Connector 109">
                    <a:extLst>
                      <a:ext uri="{FF2B5EF4-FFF2-40B4-BE49-F238E27FC236}">
                        <a16:creationId xmlns:a16="http://schemas.microsoft.com/office/drawing/2014/main" id="{A6D645C7-7B21-DF4D-8D02-C72A8DD4AEA2}"/>
                      </a:ext>
                    </a:extLst>
                  </p:cNvPr>
                  <p:cNvCxnSpPr>
                    <a:cxnSpLocks/>
                    <a:endCxn id="115" idx="1"/>
                  </p:cNvCxnSpPr>
                  <p:nvPr/>
                </p:nvCxnSpPr>
                <p:spPr>
                  <a:xfrm rot="16200000" flipH="1">
                    <a:off x="4121088" y="3511172"/>
                    <a:ext cx="301965" cy="1109020"/>
                  </a:xfrm>
                  <a:prstGeom prst="bentConnector2">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BB2E5CCC-E9FE-D544-A7EA-4C468C6FC0BA}"/>
                      </a:ext>
                    </a:extLst>
                  </p:cNvPr>
                  <p:cNvCxnSpPr>
                    <a:cxnSpLocks/>
                  </p:cNvCxnSpPr>
                  <p:nvPr/>
                </p:nvCxnSpPr>
                <p:spPr>
                  <a:xfrm flipH="1">
                    <a:off x="4946752" y="3914700"/>
                    <a:ext cx="1" cy="211735"/>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2" name="Group 111">
                    <a:extLst>
                      <a:ext uri="{FF2B5EF4-FFF2-40B4-BE49-F238E27FC236}">
                        <a16:creationId xmlns:a16="http://schemas.microsoft.com/office/drawing/2014/main" id="{503969D0-13DB-8448-B451-B21582EBDDFB}"/>
                      </a:ext>
                    </a:extLst>
                  </p:cNvPr>
                  <p:cNvGrpSpPr/>
                  <p:nvPr/>
                </p:nvGrpSpPr>
                <p:grpSpPr>
                  <a:xfrm>
                    <a:off x="4826580" y="4062776"/>
                    <a:ext cx="206924" cy="307777"/>
                    <a:chOff x="4689754" y="4049552"/>
                    <a:chExt cx="206924" cy="307777"/>
                  </a:xfrm>
                </p:grpSpPr>
                <p:sp>
                  <p:nvSpPr>
                    <p:cNvPr id="114" name="Oval 113">
                      <a:extLst>
                        <a:ext uri="{FF2B5EF4-FFF2-40B4-BE49-F238E27FC236}">
                          <a16:creationId xmlns:a16="http://schemas.microsoft.com/office/drawing/2014/main" id="{A201F864-0D05-BF4F-9B54-8E0EE3CE54E3}"/>
                        </a:ext>
                      </a:extLst>
                    </p:cNvPr>
                    <p:cNvSpPr/>
                    <p:nvPr/>
                  </p:nvSpPr>
                  <p:spPr>
                    <a:xfrm>
                      <a:off x="4711148" y="4126435"/>
                      <a:ext cx="185530" cy="18553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chemeClr val="bg1"/>
                        </a:solidFill>
                      </a:endParaRPr>
                    </a:p>
                  </p:txBody>
                </p:sp>
                <p:sp>
                  <p:nvSpPr>
                    <p:cNvPr id="115" name="TextBox 114">
                      <a:extLst>
                        <a:ext uri="{FF2B5EF4-FFF2-40B4-BE49-F238E27FC236}">
                          <a16:creationId xmlns:a16="http://schemas.microsoft.com/office/drawing/2014/main" id="{3F4F816E-C1E3-4043-88F7-6454E11DFE05}"/>
                        </a:ext>
                      </a:extLst>
                    </p:cNvPr>
                    <p:cNvSpPr txBox="1"/>
                    <p:nvPr/>
                  </p:nvSpPr>
                  <p:spPr>
                    <a:xfrm>
                      <a:off x="4689754" y="4049552"/>
                      <a:ext cx="195089" cy="307777"/>
                    </a:xfrm>
                    <a:prstGeom prst="rect">
                      <a:avLst/>
                    </a:prstGeom>
                    <a:noFill/>
                  </p:spPr>
                  <p:txBody>
                    <a:bodyPr wrap="square" rtlCol="0">
                      <a:spAutoFit/>
                    </a:bodyPr>
                    <a:lstStyle/>
                    <a:p>
                      <a:r>
                        <a:rPr lang="en-US" sz="1400" b="1" dirty="0">
                          <a:solidFill>
                            <a:schemeClr val="bg1"/>
                          </a:solidFill>
                        </a:rPr>
                        <a:t>-</a:t>
                      </a:r>
                    </a:p>
                  </p:txBody>
                </p:sp>
              </p:grpSp>
              <p:cxnSp>
                <p:nvCxnSpPr>
                  <p:cNvPr id="113" name="Straight Arrow Connector 112">
                    <a:extLst>
                      <a:ext uri="{FF2B5EF4-FFF2-40B4-BE49-F238E27FC236}">
                        <a16:creationId xmlns:a16="http://schemas.microsoft.com/office/drawing/2014/main" id="{E5B33895-DB77-C047-8396-E0F07C2E2E99}"/>
                      </a:ext>
                    </a:extLst>
                  </p:cNvPr>
                  <p:cNvCxnSpPr>
                    <a:cxnSpLocks/>
                  </p:cNvCxnSpPr>
                  <p:nvPr/>
                </p:nvCxnSpPr>
                <p:spPr>
                  <a:xfrm flipH="1">
                    <a:off x="4947848" y="4343396"/>
                    <a:ext cx="1" cy="211735"/>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73" name="Group 72">
                <a:extLst>
                  <a:ext uri="{FF2B5EF4-FFF2-40B4-BE49-F238E27FC236}">
                    <a16:creationId xmlns:a16="http://schemas.microsoft.com/office/drawing/2014/main" id="{9DEC1EC7-7D97-DD4D-B2C6-383220624F78}"/>
                  </a:ext>
                </a:extLst>
              </p:cNvPr>
              <p:cNvGrpSpPr/>
              <p:nvPr/>
            </p:nvGrpSpPr>
            <p:grpSpPr>
              <a:xfrm>
                <a:off x="6372767" y="4041839"/>
                <a:ext cx="5143935" cy="1354703"/>
                <a:chOff x="7678917" y="3563972"/>
                <a:chExt cx="5143935" cy="1354703"/>
              </a:xfrm>
            </p:grpSpPr>
            <p:grpSp>
              <p:nvGrpSpPr>
                <p:cNvPr id="74" name="Group 73">
                  <a:extLst>
                    <a:ext uri="{FF2B5EF4-FFF2-40B4-BE49-F238E27FC236}">
                      <a16:creationId xmlns:a16="http://schemas.microsoft.com/office/drawing/2014/main" id="{3DEB6DF4-F622-5F42-A26A-D729546D509E}"/>
                    </a:ext>
                  </a:extLst>
                </p:cNvPr>
                <p:cNvGrpSpPr/>
                <p:nvPr/>
              </p:nvGrpSpPr>
              <p:grpSpPr>
                <a:xfrm>
                  <a:off x="7678917" y="3563972"/>
                  <a:ext cx="4910641" cy="344774"/>
                  <a:chOff x="644577" y="4100076"/>
                  <a:chExt cx="4910641" cy="344774"/>
                </a:xfrm>
              </p:grpSpPr>
              <p:sp>
                <p:nvSpPr>
                  <p:cNvPr id="101" name="Rectangle 100">
                    <a:extLst>
                      <a:ext uri="{FF2B5EF4-FFF2-40B4-BE49-F238E27FC236}">
                        <a16:creationId xmlns:a16="http://schemas.microsoft.com/office/drawing/2014/main" id="{C5512610-DE17-E940-89EB-CD00DE2630C1}"/>
                      </a:ext>
                    </a:extLst>
                  </p:cNvPr>
                  <p:cNvSpPr/>
                  <p:nvPr/>
                </p:nvSpPr>
                <p:spPr>
                  <a:xfrm>
                    <a:off x="644577" y="4100076"/>
                    <a:ext cx="1229193"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rgbClr val="4D4F53"/>
                        </a:solidFill>
                      </a:rPr>
                      <a:t>X</a:t>
                    </a:r>
                    <a:r>
                      <a:rPr lang="en-US" sz="1600" baseline="-25000" dirty="0" err="1">
                        <a:solidFill>
                          <a:srgbClr val="4D4F53"/>
                        </a:solidFill>
                      </a:rPr>
                      <a:t>day</a:t>
                    </a:r>
                    <a:r>
                      <a:rPr lang="en-US" sz="1600" baseline="-25000" dirty="0">
                        <a:solidFill>
                          <a:srgbClr val="4D4F53"/>
                        </a:solidFill>
                      </a:rPr>
                      <a:t> -6</a:t>
                    </a:r>
                    <a:endParaRPr lang="en-US" sz="1600" dirty="0">
                      <a:solidFill>
                        <a:srgbClr val="4D4F53"/>
                      </a:solidFill>
                    </a:endParaRPr>
                  </a:p>
                </p:txBody>
              </p:sp>
              <p:sp>
                <p:nvSpPr>
                  <p:cNvPr id="102" name="Rectangle 101">
                    <a:extLst>
                      <a:ext uri="{FF2B5EF4-FFF2-40B4-BE49-F238E27FC236}">
                        <a16:creationId xmlns:a16="http://schemas.microsoft.com/office/drawing/2014/main" id="{3A2B0D35-969A-B249-B044-1B3E50726BFF}"/>
                      </a:ext>
                    </a:extLst>
                  </p:cNvPr>
                  <p:cNvSpPr/>
                  <p:nvPr/>
                </p:nvSpPr>
                <p:spPr>
                  <a:xfrm>
                    <a:off x="1873770" y="4100076"/>
                    <a:ext cx="1229193" cy="344774"/>
                  </a:xfrm>
                  <a:prstGeom prst="rect">
                    <a:avLst/>
                  </a:prstGeom>
                  <a:solidFill>
                    <a:schemeClr val="bg1"/>
                  </a:solidFill>
                  <a:ln>
                    <a:solidFill>
                      <a:srgbClr val="4D4F5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4D4F53"/>
                      </a:solidFill>
                    </a:endParaRPr>
                  </a:p>
                </p:txBody>
              </p:sp>
              <p:sp>
                <p:nvSpPr>
                  <p:cNvPr id="103" name="Rectangle 102">
                    <a:extLst>
                      <a:ext uri="{FF2B5EF4-FFF2-40B4-BE49-F238E27FC236}">
                        <a16:creationId xmlns:a16="http://schemas.microsoft.com/office/drawing/2014/main" id="{11C81A96-6DA2-0845-ADF1-869058E00B31}"/>
                      </a:ext>
                    </a:extLst>
                  </p:cNvPr>
                  <p:cNvSpPr/>
                  <p:nvPr/>
                </p:nvSpPr>
                <p:spPr>
                  <a:xfrm>
                    <a:off x="3102963" y="4100076"/>
                    <a:ext cx="1229193"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rgbClr val="4D4F53"/>
                        </a:solidFill>
                      </a:rPr>
                      <a:t>X</a:t>
                    </a:r>
                    <a:r>
                      <a:rPr lang="en-US" sz="1600" baseline="-25000" dirty="0" err="1">
                        <a:solidFill>
                          <a:srgbClr val="4D4F53"/>
                        </a:solidFill>
                      </a:rPr>
                      <a:t>day</a:t>
                    </a:r>
                    <a:r>
                      <a:rPr lang="en-US" sz="1600" baseline="-25000" dirty="0">
                        <a:solidFill>
                          <a:srgbClr val="4D4F53"/>
                        </a:solidFill>
                      </a:rPr>
                      <a:t> -1</a:t>
                    </a:r>
                    <a:endParaRPr lang="en-US" sz="1600" dirty="0">
                      <a:solidFill>
                        <a:srgbClr val="4D4F53"/>
                      </a:solidFill>
                    </a:endParaRPr>
                  </a:p>
                </p:txBody>
              </p:sp>
              <p:sp>
                <p:nvSpPr>
                  <p:cNvPr id="104" name="Rectangle 103">
                    <a:extLst>
                      <a:ext uri="{FF2B5EF4-FFF2-40B4-BE49-F238E27FC236}">
                        <a16:creationId xmlns:a16="http://schemas.microsoft.com/office/drawing/2014/main" id="{35B14F68-002C-4B4F-80C8-0E4A114B94DE}"/>
                      </a:ext>
                    </a:extLst>
                  </p:cNvPr>
                  <p:cNvSpPr/>
                  <p:nvPr/>
                </p:nvSpPr>
                <p:spPr>
                  <a:xfrm>
                    <a:off x="4326025" y="4100076"/>
                    <a:ext cx="1229193"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rgbClr val="4D4F53"/>
                        </a:solidFill>
                      </a:rPr>
                      <a:t>X</a:t>
                    </a:r>
                    <a:r>
                      <a:rPr lang="en-US" sz="1600" baseline="-25000" dirty="0" err="1">
                        <a:solidFill>
                          <a:srgbClr val="4D4F53"/>
                        </a:solidFill>
                      </a:rPr>
                      <a:t>day</a:t>
                    </a:r>
                    <a:r>
                      <a:rPr lang="en-US" sz="1600" baseline="-25000" dirty="0">
                        <a:solidFill>
                          <a:srgbClr val="4D4F53"/>
                        </a:solidFill>
                      </a:rPr>
                      <a:t> 0</a:t>
                    </a:r>
                    <a:endParaRPr lang="en-US" sz="1600" dirty="0">
                      <a:solidFill>
                        <a:srgbClr val="4D4F53"/>
                      </a:solidFill>
                    </a:endParaRPr>
                  </a:p>
                </p:txBody>
              </p:sp>
            </p:grpSp>
            <p:grpSp>
              <p:nvGrpSpPr>
                <p:cNvPr id="75" name="Group 74">
                  <a:extLst>
                    <a:ext uri="{FF2B5EF4-FFF2-40B4-BE49-F238E27FC236}">
                      <a16:creationId xmlns:a16="http://schemas.microsoft.com/office/drawing/2014/main" id="{B60E2B10-AB59-8E41-95D5-D41FBF55F213}"/>
                    </a:ext>
                  </a:extLst>
                </p:cNvPr>
                <p:cNvGrpSpPr/>
                <p:nvPr/>
              </p:nvGrpSpPr>
              <p:grpSpPr>
                <a:xfrm>
                  <a:off x="8006894" y="3932500"/>
                  <a:ext cx="4815958" cy="986175"/>
                  <a:chOff x="1009840" y="4061147"/>
                  <a:chExt cx="4815958" cy="986175"/>
                </a:xfrm>
              </p:grpSpPr>
              <p:grpSp>
                <p:nvGrpSpPr>
                  <p:cNvPr id="76" name="Group 75">
                    <a:extLst>
                      <a:ext uri="{FF2B5EF4-FFF2-40B4-BE49-F238E27FC236}">
                        <a16:creationId xmlns:a16="http://schemas.microsoft.com/office/drawing/2014/main" id="{2FD7DC8C-810A-B943-B843-0199946D3B99}"/>
                      </a:ext>
                    </a:extLst>
                  </p:cNvPr>
                  <p:cNvGrpSpPr/>
                  <p:nvPr/>
                </p:nvGrpSpPr>
                <p:grpSpPr>
                  <a:xfrm>
                    <a:off x="1914119" y="4702548"/>
                    <a:ext cx="3911679" cy="344774"/>
                    <a:chOff x="644577" y="3013023"/>
                    <a:chExt cx="3909793" cy="344774"/>
                  </a:xfrm>
                </p:grpSpPr>
                <p:sp>
                  <p:nvSpPr>
                    <p:cNvPr id="98" name="Rectangle 97">
                      <a:extLst>
                        <a:ext uri="{FF2B5EF4-FFF2-40B4-BE49-F238E27FC236}">
                          <a16:creationId xmlns:a16="http://schemas.microsoft.com/office/drawing/2014/main" id="{A13D4A16-4984-B248-8BDA-DF434407D5A4}"/>
                        </a:ext>
                      </a:extLst>
                    </p:cNvPr>
                    <p:cNvSpPr/>
                    <p:nvPr/>
                  </p:nvSpPr>
                  <p:spPr>
                    <a:xfrm>
                      <a:off x="644577" y="3013023"/>
                      <a:ext cx="1229193"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4D4F53"/>
                          </a:solidFill>
                          <a:latin typeface="Consolas" panose="020B0609020204030204" pitchFamily="49" charset="0"/>
                          <a:cs typeface="Consolas" panose="020B0609020204030204" pitchFamily="49" charset="0"/>
                        </a:rPr>
                        <a:t>X_5D</a:t>
                      </a:r>
                    </a:p>
                  </p:txBody>
                </p:sp>
                <p:sp>
                  <p:nvSpPr>
                    <p:cNvPr id="99" name="Rectangle 98">
                      <a:extLst>
                        <a:ext uri="{FF2B5EF4-FFF2-40B4-BE49-F238E27FC236}">
                          <a16:creationId xmlns:a16="http://schemas.microsoft.com/office/drawing/2014/main" id="{751D051B-A759-5146-BCE7-8E0026BD0C51}"/>
                        </a:ext>
                      </a:extLst>
                    </p:cNvPr>
                    <p:cNvSpPr/>
                    <p:nvPr/>
                  </p:nvSpPr>
                  <p:spPr>
                    <a:xfrm>
                      <a:off x="1873770" y="3013023"/>
                      <a:ext cx="1229193" cy="344774"/>
                    </a:xfrm>
                    <a:prstGeom prst="rect">
                      <a:avLst/>
                    </a:prstGeom>
                    <a:solidFill>
                      <a:schemeClr val="bg1"/>
                    </a:solidFill>
                    <a:ln>
                      <a:solidFill>
                        <a:srgbClr val="4D4F53"/>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4D4F53"/>
                        </a:solidFill>
                        <a:latin typeface="Consolas" panose="020B0609020204030204" pitchFamily="49" charset="0"/>
                        <a:cs typeface="Consolas" panose="020B0609020204030204" pitchFamily="49" charset="0"/>
                      </a:endParaRPr>
                    </a:p>
                  </p:txBody>
                </p:sp>
                <p:sp>
                  <p:nvSpPr>
                    <p:cNvPr id="100" name="Rectangle 99">
                      <a:extLst>
                        <a:ext uri="{FF2B5EF4-FFF2-40B4-BE49-F238E27FC236}">
                          <a16:creationId xmlns:a16="http://schemas.microsoft.com/office/drawing/2014/main" id="{29852A7A-ED71-6A43-9F5F-A6882CC3AF68}"/>
                        </a:ext>
                      </a:extLst>
                    </p:cNvPr>
                    <p:cNvSpPr/>
                    <p:nvPr/>
                  </p:nvSpPr>
                  <p:spPr>
                    <a:xfrm>
                      <a:off x="3102963" y="3013023"/>
                      <a:ext cx="1451407" cy="344774"/>
                    </a:xfrm>
                    <a:prstGeom prst="rect">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4D4F53"/>
                          </a:solidFill>
                          <a:latin typeface="Consolas" panose="020B0609020204030204" pitchFamily="49" charset="0"/>
                          <a:cs typeface="Consolas" panose="020B0609020204030204" pitchFamily="49" charset="0"/>
                        </a:rPr>
                        <a:t>X</a:t>
                      </a:r>
                    </a:p>
                  </p:txBody>
                </p:sp>
              </p:grpSp>
              <p:grpSp>
                <p:nvGrpSpPr>
                  <p:cNvPr id="77" name="Group 76">
                    <a:extLst>
                      <a:ext uri="{FF2B5EF4-FFF2-40B4-BE49-F238E27FC236}">
                        <a16:creationId xmlns:a16="http://schemas.microsoft.com/office/drawing/2014/main" id="{DAB6680E-4A52-2348-94F7-7E9F89CEA1FE}"/>
                      </a:ext>
                    </a:extLst>
                  </p:cNvPr>
                  <p:cNvGrpSpPr/>
                  <p:nvPr/>
                </p:nvGrpSpPr>
                <p:grpSpPr>
                  <a:xfrm>
                    <a:off x="3869961" y="4067099"/>
                    <a:ext cx="1315943" cy="640432"/>
                    <a:chOff x="3717561" y="3914699"/>
                    <a:chExt cx="1315943" cy="640432"/>
                  </a:xfrm>
                </p:grpSpPr>
                <p:cxnSp>
                  <p:nvCxnSpPr>
                    <p:cNvPr id="92" name="Elbow Connector 91">
                      <a:extLst>
                        <a:ext uri="{FF2B5EF4-FFF2-40B4-BE49-F238E27FC236}">
                          <a16:creationId xmlns:a16="http://schemas.microsoft.com/office/drawing/2014/main" id="{6A096FE5-0ABD-044F-93A1-D3DF08A89161}"/>
                        </a:ext>
                      </a:extLst>
                    </p:cNvPr>
                    <p:cNvCxnSpPr>
                      <a:cxnSpLocks/>
                      <a:endCxn id="97" idx="1"/>
                    </p:cNvCxnSpPr>
                    <p:nvPr/>
                  </p:nvCxnSpPr>
                  <p:spPr>
                    <a:xfrm rot="16200000" flipH="1">
                      <a:off x="4121088" y="3511172"/>
                      <a:ext cx="301965" cy="1109020"/>
                    </a:xfrm>
                    <a:prstGeom prst="bentConnector2">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EBC555FF-F8E6-144F-B68D-8B2142644D5D}"/>
                        </a:ext>
                      </a:extLst>
                    </p:cNvPr>
                    <p:cNvCxnSpPr>
                      <a:cxnSpLocks/>
                    </p:cNvCxnSpPr>
                    <p:nvPr/>
                  </p:nvCxnSpPr>
                  <p:spPr>
                    <a:xfrm flipH="1">
                      <a:off x="4946752" y="3914700"/>
                      <a:ext cx="1" cy="211735"/>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4" name="Group 93">
                      <a:extLst>
                        <a:ext uri="{FF2B5EF4-FFF2-40B4-BE49-F238E27FC236}">
                          <a16:creationId xmlns:a16="http://schemas.microsoft.com/office/drawing/2014/main" id="{AA56CB24-972F-8A47-B683-A904CD4BC330}"/>
                        </a:ext>
                      </a:extLst>
                    </p:cNvPr>
                    <p:cNvGrpSpPr/>
                    <p:nvPr/>
                  </p:nvGrpSpPr>
                  <p:grpSpPr>
                    <a:xfrm>
                      <a:off x="4826580" y="4062776"/>
                      <a:ext cx="206924" cy="307777"/>
                      <a:chOff x="4689754" y="4049552"/>
                      <a:chExt cx="206924" cy="307777"/>
                    </a:xfrm>
                  </p:grpSpPr>
                  <p:sp>
                    <p:nvSpPr>
                      <p:cNvPr id="96" name="Oval 95">
                        <a:extLst>
                          <a:ext uri="{FF2B5EF4-FFF2-40B4-BE49-F238E27FC236}">
                            <a16:creationId xmlns:a16="http://schemas.microsoft.com/office/drawing/2014/main" id="{5D27FE04-147A-474F-A8A8-7828976C8543}"/>
                          </a:ext>
                        </a:extLst>
                      </p:cNvPr>
                      <p:cNvSpPr/>
                      <p:nvPr/>
                    </p:nvSpPr>
                    <p:spPr>
                      <a:xfrm>
                        <a:off x="4711148" y="4126435"/>
                        <a:ext cx="185530" cy="18553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chemeClr val="bg1"/>
                          </a:solidFill>
                        </a:endParaRPr>
                      </a:p>
                    </p:txBody>
                  </p:sp>
                  <p:sp>
                    <p:nvSpPr>
                      <p:cNvPr id="97" name="TextBox 96">
                        <a:extLst>
                          <a:ext uri="{FF2B5EF4-FFF2-40B4-BE49-F238E27FC236}">
                            <a16:creationId xmlns:a16="http://schemas.microsoft.com/office/drawing/2014/main" id="{80A06C71-5557-2B4B-A419-D0816666617A}"/>
                          </a:ext>
                        </a:extLst>
                      </p:cNvPr>
                      <p:cNvSpPr txBox="1"/>
                      <p:nvPr/>
                    </p:nvSpPr>
                    <p:spPr>
                      <a:xfrm>
                        <a:off x="4689754" y="4049552"/>
                        <a:ext cx="195089" cy="307777"/>
                      </a:xfrm>
                      <a:prstGeom prst="rect">
                        <a:avLst/>
                      </a:prstGeom>
                      <a:noFill/>
                    </p:spPr>
                    <p:txBody>
                      <a:bodyPr wrap="square" rtlCol="0">
                        <a:spAutoFit/>
                      </a:bodyPr>
                      <a:lstStyle/>
                      <a:p>
                        <a:r>
                          <a:rPr lang="en-US" sz="1400" b="1" dirty="0">
                            <a:solidFill>
                              <a:schemeClr val="bg1"/>
                            </a:solidFill>
                          </a:rPr>
                          <a:t>-</a:t>
                        </a:r>
                      </a:p>
                    </p:txBody>
                  </p:sp>
                </p:grpSp>
                <p:cxnSp>
                  <p:nvCxnSpPr>
                    <p:cNvPr id="95" name="Straight Arrow Connector 94">
                      <a:extLst>
                        <a:ext uri="{FF2B5EF4-FFF2-40B4-BE49-F238E27FC236}">
                          <a16:creationId xmlns:a16="http://schemas.microsoft.com/office/drawing/2014/main" id="{42545316-FA7B-664C-913F-9543E343E83B}"/>
                        </a:ext>
                      </a:extLst>
                    </p:cNvPr>
                    <p:cNvCxnSpPr>
                      <a:cxnSpLocks/>
                    </p:cNvCxnSpPr>
                    <p:nvPr/>
                  </p:nvCxnSpPr>
                  <p:spPr>
                    <a:xfrm flipH="1">
                      <a:off x="4947848" y="4343396"/>
                      <a:ext cx="1" cy="211735"/>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8" name="Group 77">
                    <a:extLst>
                      <a:ext uri="{FF2B5EF4-FFF2-40B4-BE49-F238E27FC236}">
                        <a16:creationId xmlns:a16="http://schemas.microsoft.com/office/drawing/2014/main" id="{BD8E7284-3978-FC46-8FF9-C616F2C90149}"/>
                      </a:ext>
                    </a:extLst>
                  </p:cNvPr>
                  <p:cNvGrpSpPr/>
                  <p:nvPr/>
                </p:nvGrpSpPr>
                <p:grpSpPr>
                  <a:xfrm>
                    <a:off x="2949621" y="4061147"/>
                    <a:ext cx="772129" cy="640431"/>
                    <a:chOff x="4261375" y="3914700"/>
                    <a:chExt cx="772129" cy="640431"/>
                  </a:xfrm>
                </p:grpSpPr>
                <p:cxnSp>
                  <p:nvCxnSpPr>
                    <p:cNvPr id="86" name="Elbow Connector 85">
                      <a:extLst>
                        <a:ext uri="{FF2B5EF4-FFF2-40B4-BE49-F238E27FC236}">
                          <a16:creationId xmlns:a16="http://schemas.microsoft.com/office/drawing/2014/main" id="{90AE9996-3C8A-1D49-8DF9-F6435150DA59}"/>
                        </a:ext>
                      </a:extLst>
                    </p:cNvPr>
                    <p:cNvCxnSpPr>
                      <a:cxnSpLocks/>
                      <a:endCxn id="91" idx="1"/>
                    </p:cNvCxnSpPr>
                    <p:nvPr/>
                  </p:nvCxnSpPr>
                  <p:spPr>
                    <a:xfrm>
                      <a:off x="4261375" y="4215297"/>
                      <a:ext cx="565205" cy="1368"/>
                    </a:xfrm>
                    <a:prstGeom prst="bentConnector3">
                      <a:avLst>
                        <a:gd name="adj1" fmla="val 50000"/>
                      </a:avLst>
                    </a:prstGeom>
                    <a:ln w="12700">
                      <a:solidFill>
                        <a:srgbClr val="B7B1A9"/>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84FAB42-D3CA-884D-9312-62110C90FA6C}"/>
                        </a:ext>
                      </a:extLst>
                    </p:cNvPr>
                    <p:cNvCxnSpPr>
                      <a:cxnSpLocks/>
                    </p:cNvCxnSpPr>
                    <p:nvPr/>
                  </p:nvCxnSpPr>
                  <p:spPr>
                    <a:xfrm flipH="1">
                      <a:off x="4946752" y="3914700"/>
                      <a:ext cx="1" cy="211735"/>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28774316-82C2-B449-B7E7-F0E12CF735AB}"/>
                        </a:ext>
                      </a:extLst>
                    </p:cNvPr>
                    <p:cNvGrpSpPr/>
                    <p:nvPr/>
                  </p:nvGrpSpPr>
                  <p:grpSpPr>
                    <a:xfrm>
                      <a:off x="4826580" y="4062776"/>
                      <a:ext cx="206924" cy="307777"/>
                      <a:chOff x="4689754" y="4049552"/>
                      <a:chExt cx="206924" cy="307777"/>
                    </a:xfrm>
                  </p:grpSpPr>
                  <p:sp>
                    <p:nvSpPr>
                      <p:cNvPr id="90" name="Oval 89">
                        <a:extLst>
                          <a:ext uri="{FF2B5EF4-FFF2-40B4-BE49-F238E27FC236}">
                            <a16:creationId xmlns:a16="http://schemas.microsoft.com/office/drawing/2014/main" id="{3A255CB7-38B9-2E4E-9372-597413B4ACFD}"/>
                          </a:ext>
                        </a:extLst>
                      </p:cNvPr>
                      <p:cNvSpPr/>
                      <p:nvPr/>
                    </p:nvSpPr>
                    <p:spPr>
                      <a:xfrm>
                        <a:off x="4711148" y="4126435"/>
                        <a:ext cx="185530" cy="18553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chemeClr val="bg1"/>
                          </a:solidFill>
                        </a:endParaRPr>
                      </a:p>
                    </p:txBody>
                  </p:sp>
                  <p:sp>
                    <p:nvSpPr>
                      <p:cNvPr id="91" name="TextBox 90">
                        <a:extLst>
                          <a:ext uri="{FF2B5EF4-FFF2-40B4-BE49-F238E27FC236}">
                            <a16:creationId xmlns:a16="http://schemas.microsoft.com/office/drawing/2014/main" id="{862A3479-A762-314C-B7BF-B4C2717C453E}"/>
                          </a:ext>
                        </a:extLst>
                      </p:cNvPr>
                      <p:cNvSpPr txBox="1"/>
                      <p:nvPr/>
                    </p:nvSpPr>
                    <p:spPr>
                      <a:xfrm>
                        <a:off x="4689754" y="4049552"/>
                        <a:ext cx="195089" cy="307777"/>
                      </a:xfrm>
                      <a:prstGeom prst="rect">
                        <a:avLst/>
                      </a:prstGeom>
                      <a:noFill/>
                    </p:spPr>
                    <p:txBody>
                      <a:bodyPr wrap="square" rtlCol="0">
                        <a:spAutoFit/>
                      </a:bodyPr>
                      <a:lstStyle/>
                      <a:p>
                        <a:r>
                          <a:rPr lang="en-US" sz="1400" b="1" dirty="0">
                            <a:solidFill>
                              <a:schemeClr val="bg1"/>
                            </a:solidFill>
                          </a:rPr>
                          <a:t>-</a:t>
                        </a:r>
                      </a:p>
                    </p:txBody>
                  </p:sp>
                </p:grpSp>
                <p:cxnSp>
                  <p:nvCxnSpPr>
                    <p:cNvPr id="89" name="Straight Arrow Connector 88">
                      <a:extLst>
                        <a:ext uri="{FF2B5EF4-FFF2-40B4-BE49-F238E27FC236}">
                          <a16:creationId xmlns:a16="http://schemas.microsoft.com/office/drawing/2014/main" id="{9AF80C61-1738-2641-B1FD-2A3FDE466A10}"/>
                        </a:ext>
                      </a:extLst>
                    </p:cNvPr>
                    <p:cNvCxnSpPr>
                      <a:cxnSpLocks/>
                    </p:cNvCxnSpPr>
                    <p:nvPr/>
                  </p:nvCxnSpPr>
                  <p:spPr>
                    <a:xfrm flipH="1">
                      <a:off x="4947848" y="4343396"/>
                      <a:ext cx="1" cy="211735"/>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9" name="Group 78">
                    <a:extLst>
                      <a:ext uri="{FF2B5EF4-FFF2-40B4-BE49-F238E27FC236}">
                        <a16:creationId xmlns:a16="http://schemas.microsoft.com/office/drawing/2014/main" id="{72934497-D31E-B242-9EE3-614B5EE76C59}"/>
                      </a:ext>
                    </a:extLst>
                  </p:cNvPr>
                  <p:cNvGrpSpPr/>
                  <p:nvPr/>
                </p:nvGrpSpPr>
                <p:grpSpPr>
                  <a:xfrm>
                    <a:off x="1009840" y="4067770"/>
                    <a:ext cx="1315943" cy="640432"/>
                    <a:chOff x="3717561" y="3914699"/>
                    <a:chExt cx="1315943" cy="640432"/>
                  </a:xfrm>
                </p:grpSpPr>
                <p:cxnSp>
                  <p:nvCxnSpPr>
                    <p:cNvPr id="80" name="Elbow Connector 79">
                      <a:extLst>
                        <a:ext uri="{FF2B5EF4-FFF2-40B4-BE49-F238E27FC236}">
                          <a16:creationId xmlns:a16="http://schemas.microsoft.com/office/drawing/2014/main" id="{A5F7344C-02A5-E94B-8A06-9AF863631283}"/>
                        </a:ext>
                      </a:extLst>
                    </p:cNvPr>
                    <p:cNvCxnSpPr>
                      <a:cxnSpLocks/>
                      <a:endCxn id="85" idx="1"/>
                    </p:cNvCxnSpPr>
                    <p:nvPr/>
                  </p:nvCxnSpPr>
                  <p:spPr>
                    <a:xfrm rot="16200000" flipH="1">
                      <a:off x="4121088" y="3511172"/>
                      <a:ext cx="301965" cy="1109020"/>
                    </a:xfrm>
                    <a:prstGeom prst="bentConnector2">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D6342BDF-66B3-204C-8360-2050D4B6673A}"/>
                        </a:ext>
                      </a:extLst>
                    </p:cNvPr>
                    <p:cNvCxnSpPr>
                      <a:cxnSpLocks/>
                    </p:cNvCxnSpPr>
                    <p:nvPr/>
                  </p:nvCxnSpPr>
                  <p:spPr>
                    <a:xfrm flipH="1">
                      <a:off x="4946752" y="3914700"/>
                      <a:ext cx="1" cy="211735"/>
                    </a:xfrm>
                    <a:prstGeom prst="straightConnector1">
                      <a:avLst/>
                    </a:prstGeom>
                    <a:ln w="12700">
                      <a:solidFill>
                        <a:srgbClr val="B7B1A9"/>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1A32C23A-4DD3-C74C-80AA-6C4093D628AF}"/>
                        </a:ext>
                      </a:extLst>
                    </p:cNvPr>
                    <p:cNvGrpSpPr/>
                    <p:nvPr/>
                  </p:nvGrpSpPr>
                  <p:grpSpPr>
                    <a:xfrm>
                      <a:off x="4826580" y="4062776"/>
                      <a:ext cx="206924" cy="307777"/>
                      <a:chOff x="4689754" y="4049552"/>
                      <a:chExt cx="206924" cy="307777"/>
                    </a:xfrm>
                  </p:grpSpPr>
                  <p:sp>
                    <p:nvSpPr>
                      <p:cNvPr id="84" name="Oval 83">
                        <a:extLst>
                          <a:ext uri="{FF2B5EF4-FFF2-40B4-BE49-F238E27FC236}">
                            <a16:creationId xmlns:a16="http://schemas.microsoft.com/office/drawing/2014/main" id="{8887C66D-A762-A943-A56A-AC74CC8FA758}"/>
                          </a:ext>
                        </a:extLst>
                      </p:cNvPr>
                      <p:cNvSpPr/>
                      <p:nvPr/>
                    </p:nvSpPr>
                    <p:spPr>
                      <a:xfrm>
                        <a:off x="4711148" y="4126435"/>
                        <a:ext cx="185530" cy="18553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chemeClr val="bg1"/>
                          </a:solidFill>
                        </a:endParaRPr>
                      </a:p>
                    </p:txBody>
                  </p:sp>
                  <p:sp>
                    <p:nvSpPr>
                      <p:cNvPr id="85" name="TextBox 84">
                        <a:extLst>
                          <a:ext uri="{FF2B5EF4-FFF2-40B4-BE49-F238E27FC236}">
                            <a16:creationId xmlns:a16="http://schemas.microsoft.com/office/drawing/2014/main" id="{F2893522-AF8C-FD47-A4F6-60847BBC5D2E}"/>
                          </a:ext>
                        </a:extLst>
                      </p:cNvPr>
                      <p:cNvSpPr txBox="1"/>
                      <p:nvPr/>
                    </p:nvSpPr>
                    <p:spPr>
                      <a:xfrm>
                        <a:off x="4689754" y="4049552"/>
                        <a:ext cx="195089" cy="307777"/>
                      </a:xfrm>
                      <a:prstGeom prst="rect">
                        <a:avLst/>
                      </a:prstGeom>
                      <a:noFill/>
                    </p:spPr>
                    <p:txBody>
                      <a:bodyPr wrap="square" rtlCol="0">
                        <a:spAutoFit/>
                      </a:bodyPr>
                      <a:lstStyle/>
                      <a:p>
                        <a:r>
                          <a:rPr lang="en-US" sz="1400" b="1" dirty="0">
                            <a:solidFill>
                              <a:schemeClr val="bg1"/>
                            </a:solidFill>
                          </a:rPr>
                          <a:t>-</a:t>
                        </a:r>
                      </a:p>
                    </p:txBody>
                  </p:sp>
                </p:grpSp>
                <p:cxnSp>
                  <p:nvCxnSpPr>
                    <p:cNvPr id="83" name="Straight Arrow Connector 82">
                      <a:extLst>
                        <a:ext uri="{FF2B5EF4-FFF2-40B4-BE49-F238E27FC236}">
                          <a16:creationId xmlns:a16="http://schemas.microsoft.com/office/drawing/2014/main" id="{29F6452B-7A81-B343-95D9-784D13BE56FD}"/>
                        </a:ext>
                      </a:extLst>
                    </p:cNvPr>
                    <p:cNvCxnSpPr>
                      <a:cxnSpLocks/>
                    </p:cNvCxnSpPr>
                    <p:nvPr/>
                  </p:nvCxnSpPr>
                  <p:spPr>
                    <a:xfrm flipH="1">
                      <a:off x="4947848" y="4343396"/>
                      <a:ext cx="1" cy="211735"/>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grpSp>
          </p:grpSp>
        </p:grpSp>
        <p:grpSp>
          <p:nvGrpSpPr>
            <p:cNvPr id="136" name="Group 135">
              <a:extLst>
                <a:ext uri="{FF2B5EF4-FFF2-40B4-BE49-F238E27FC236}">
                  <a16:creationId xmlns:a16="http://schemas.microsoft.com/office/drawing/2014/main" id="{1042F418-106E-9540-9203-85BD729EAB53}"/>
                </a:ext>
              </a:extLst>
            </p:cNvPr>
            <p:cNvGrpSpPr/>
            <p:nvPr/>
          </p:nvGrpSpPr>
          <p:grpSpPr>
            <a:xfrm>
              <a:off x="2772948" y="2843963"/>
              <a:ext cx="6643989" cy="338554"/>
              <a:chOff x="2774006" y="2612559"/>
              <a:chExt cx="6643989" cy="338554"/>
            </a:xfrm>
          </p:grpSpPr>
          <p:cxnSp>
            <p:nvCxnSpPr>
              <p:cNvPr id="137" name="Straight Connector 136">
                <a:extLst>
                  <a:ext uri="{FF2B5EF4-FFF2-40B4-BE49-F238E27FC236}">
                    <a16:creationId xmlns:a16="http://schemas.microsoft.com/office/drawing/2014/main" id="{5461EB26-1900-D448-B66A-62BFA440CCFD}"/>
                  </a:ext>
                </a:extLst>
              </p:cNvPr>
              <p:cNvCxnSpPr/>
              <p:nvPr/>
            </p:nvCxnSpPr>
            <p:spPr>
              <a:xfrm>
                <a:off x="2774006" y="2781836"/>
                <a:ext cx="6643989" cy="0"/>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FFB3CC1F-2FA5-7948-A87C-BDF674B7286A}"/>
                  </a:ext>
                </a:extLst>
              </p:cNvPr>
              <p:cNvSpPr txBox="1"/>
              <p:nvPr/>
            </p:nvSpPr>
            <p:spPr>
              <a:xfrm>
                <a:off x="4798227" y="2612559"/>
                <a:ext cx="2595546" cy="338554"/>
              </a:xfrm>
              <a:prstGeom prst="rect">
                <a:avLst/>
              </a:prstGeom>
              <a:solidFill>
                <a:schemeClr val="bg1"/>
              </a:solidFill>
            </p:spPr>
            <p:txBody>
              <a:bodyPr wrap="square" rtlCol="0">
                <a:spAutoFit/>
              </a:bodyPr>
              <a:lstStyle/>
              <a:p>
                <a:pPr algn="ctr"/>
                <a:r>
                  <a:rPr lang="en-US" sz="1600" b="1" dirty="0">
                    <a:solidFill>
                      <a:srgbClr val="4D4F53"/>
                    </a:solidFill>
                  </a:rPr>
                  <a:t>For each measurement ‘X’</a:t>
                </a:r>
              </a:p>
            </p:txBody>
          </p:sp>
        </p:grpSp>
        <p:grpSp>
          <p:nvGrpSpPr>
            <p:cNvPr id="139" name="Group 138">
              <a:extLst>
                <a:ext uri="{FF2B5EF4-FFF2-40B4-BE49-F238E27FC236}">
                  <a16:creationId xmlns:a16="http://schemas.microsoft.com/office/drawing/2014/main" id="{11D0C612-4045-4E42-BB84-15CBE3EF5EDC}"/>
                </a:ext>
              </a:extLst>
            </p:cNvPr>
            <p:cNvGrpSpPr/>
            <p:nvPr/>
          </p:nvGrpSpPr>
          <p:grpSpPr>
            <a:xfrm>
              <a:off x="762991" y="3406493"/>
              <a:ext cx="4941617" cy="463550"/>
              <a:chOff x="361711" y="3403095"/>
              <a:chExt cx="4941617" cy="463550"/>
            </a:xfrm>
          </p:grpSpPr>
          <p:grpSp>
            <p:nvGrpSpPr>
              <p:cNvPr id="140" name="Group 139">
                <a:extLst>
                  <a:ext uri="{FF2B5EF4-FFF2-40B4-BE49-F238E27FC236}">
                    <a16:creationId xmlns:a16="http://schemas.microsoft.com/office/drawing/2014/main" id="{6EEBEC33-66B4-9449-A945-CDBF2FA660F1}"/>
                  </a:ext>
                </a:extLst>
              </p:cNvPr>
              <p:cNvGrpSpPr/>
              <p:nvPr/>
            </p:nvGrpSpPr>
            <p:grpSpPr>
              <a:xfrm>
                <a:off x="361711" y="3403095"/>
                <a:ext cx="466725" cy="463550"/>
                <a:chOff x="4498975" y="5638800"/>
                <a:chExt cx="466725" cy="463550"/>
              </a:xfrm>
              <a:solidFill>
                <a:schemeClr val="tx2"/>
              </a:solidFill>
            </p:grpSpPr>
            <p:sp>
              <p:nvSpPr>
                <p:cNvPr id="142" name="Freeform 971">
                  <a:extLst>
                    <a:ext uri="{FF2B5EF4-FFF2-40B4-BE49-F238E27FC236}">
                      <a16:creationId xmlns:a16="http://schemas.microsoft.com/office/drawing/2014/main" id="{2EB8D5F4-2BDE-CB4D-8E12-5164487109B0}"/>
                    </a:ext>
                  </a:extLst>
                </p:cNvPr>
                <p:cNvSpPr>
                  <a:spLocks noEditPoints="1"/>
                </p:cNvSpPr>
                <p:nvPr/>
              </p:nvSpPr>
              <p:spPr bwMode="auto">
                <a:xfrm>
                  <a:off x="4641850" y="5727700"/>
                  <a:ext cx="193675" cy="276225"/>
                </a:xfrm>
                <a:custGeom>
                  <a:avLst/>
                  <a:gdLst>
                    <a:gd name="T0" fmla="*/ 76 w 122"/>
                    <a:gd name="T1" fmla="*/ 80 h 174"/>
                    <a:gd name="T2" fmla="*/ 72 w 122"/>
                    <a:gd name="T3" fmla="*/ 72 h 174"/>
                    <a:gd name="T4" fmla="*/ 64 w 122"/>
                    <a:gd name="T5" fmla="*/ 4 h 174"/>
                    <a:gd name="T6" fmla="*/ 62 w 122"/>
                    <a:gd name="T7" fmla="*/ 2 h 174"/>
                    <a:gd name="T8" fmla="*/ 58 w 122"/>
                    <a:gd name="T9" fmla="*/ 0 h 174"/>
                    <a:gd name="T10" fmla="*/ 52 w 122"/>
                    <a:gd name="T11" fmla="*/ 4 h 174"/>
                    <a:gd name="T12" fmla="*/ 52 w 122"/>
                    <a:gd name="T13" fmla="*/ 68 h 174"/>
                    <a:gd name="T14" fmla="*/ 42 w 122"/>
                    <a:gd name="T15" fmla="*/ 74 h 174"/>
                    <a:gd name="T16" fmla="*/ 38 w 122"/>
                    <a:gd name="T17" fmla="*/ 86 h 174"/>
                    <a:gd name="T18" fmla="*/ 40 w 122"/>
                    <a:gd name="T19" fmla="*/ 94 h 174"/>
                    <a:gd name="T20" fmla="*/ 2 w 122"/>
                    <a:gd name="T21" fmla="*/ 168 h 174"/>
                    <a:gd name="T22" fmla="*/ 0 w 122"/>
                    <a:gd name="T23" fmla="*/ 172 h 174"/>
                    <a:gd name="T24" fmla="*/ 2 w 122"/>
                    <a:gd name="T25" fmla="*/ 174 h 174"/>
                    <a:gd name="T26" fmla="*/ 8 w 122"/>
                    <a:gd name="T27" fmla="*/ 172 h 174"/>
                    <a:gd name="T28" fmla="*/ 50 w 122"/>
                    <a:gd name="T29" fmla="*/ 104 h 174"/>
                    <a:gd name="T30" fmla="*/ 58 w 122"/>
                    <a:gd name="T31" fmla="*/ 106 h 174"/>
                    <a:gd name="T32" fmla="*/ 70 w 122"/>
                    <a:gd name="T33" fmla="*/ 102 h 174"/>
                    <a:gd name="T34" fmla="*/ 76 w 122"/>
                    <a:gd name="T35" fmla="*/ 92 h 174"/>
                    <a:gd name="T36" fmla="*/ 118 w 122"/>
                    <a:gd name="T37" fmla="*/ 92 h 174"/>
                    <a:gd name="T38" fmla="*/ 122 w 122"/>
                    <a:gd name="T39" fmla="*/ 86 h 174"/>
                    <a:gd name="T40" fmla="*/ 120 w 122"/>
                    <a:gd name="T41" fmla="*/ 82 h 174"/>
                    <a:gd name="T42" fmla="*/ 118 w 122"/>
                    <a:gd name="T43" fmla="*/ 80 h 174"/>
                    <a:gd name="T44" fmla="*/ 58 w 122"/>
                    <a:gd name="T45" fmla="*/ 98 h 174"/>
                    <a:gd name="T46" fmla="*/ 50 w 122"/>
                    <a:gd name="T47" fmla="*/ 96 h 174"/>
                    <a:gd name="T48" fmla="*/ 46 w 122"/>
                    <a:gd name="T49" fmla="*/ 86 h 174"/>
                    <a:gd name="T50" fmla="*/ 46 w 122"/>
                    <a:gd name="T51" fmla="*/ 82 h 174"/>
                    <a:gd name="T52" fmla="*/ 52 w 122"/>
                    <a:gd name="T53" fmla="*/ 76 h 174"/>
                    <a:gd name="T54" fmla="*/ 58 w 122"/>
                    <a:gd name="T55" fmla="*/ 74 h 174"/>
                    <a:gd name="T56" fmla="*/ 66 w 122"/>
                    <a:gd name="T57" fmla="*/ 78 h 174"/>
                    <a:gd name="T58" fmla="*/ 70 w 122"/>
                    <a:gd name="T59" fmla="*/ 86 h 174"/>
                    <a:gd name="T60" fmla="*/ 68 w 122"/>
                    <a:gd name="T61" fmla="*/ 92 h 174"/>
                    <a:gd name="T62" fmla="*/ 62 w 122"/>
                    <a:gd name="T63" fmla="*/ 98 h 174"/>
                    <a:gd name="T64" fmla="*/ 58 w 122"/>
                    <a:gd name="T65" fmla="*/ 9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174">
                      <a:moveTo>
                        <a:pt x="118" y="80"/>
                      </a:moveTo>
                      <a:lnTo>
                        <a:pt x="76" y="80"/>
                      </a:lnTo>
                      <a:lnTo>
                        <a:pt x="76" y="80"/>
                      </a:lnTo>
                      <a:lnTo>
                        <a:pt x="72" y="72"/>
                      </a:lnTo>
                      <a:lnTo>
                        <a:pt x="64" y="68"/>
                      </a:lnTo>
                      <a:lnTo>
                        <a:pt x="64" y="4"/>
                      </a:lnTo>
                      <a:lnTo>
                        <a:pt x="64" y="4"/>
                      </a:lnTo>
                      <a:lnTo>
                        <a:pt x="62" y="2"/>
                      </a:lnTo>
                      <a:lnTo>
                        <a:pt x="58" y="0"/>
                      </a:lnTo>
                      <a:lnTo>
                        <a:pt x="58" y="0"/>
                      </a:lnTo>
                      <a:lnTo>
                        <a:pt x="54" y="2"/>
                      </a:lnTo>
                      <a:lnTo>
                        <a:pt x="52" y="4"/>
                      </a:lnTo>
                      <a:lnTo>
                        <a:pt x="52" y="68"/>
                      </a:lnTo>
                      <a:lnTo>
                        <a:pt x="52" y="68"/>
                      </a:lnTo>
                      <a:lnTo>
                        <a:pt x="46" y="70"/>
                      </a:lnTo>
                      <a:lnTo>
                        <a:pt x="42" y="74"/>
                      </a:lnTo>
                      <a:lnTo>
                        <a:pt x="40" y="80"/>
                      </a:lnTo>
                      <a:lnTo>
                        <a:pt x="38" y="86"/>
                      </a:lnTo>
                      <a:lnTo>
                        <a:pt x="38" y="86"/>
                      </a:lnTo>
                      <a:lnTo>
                        <a:pt x="40" y="94"/>
                      </a:lnTo>
                      <a:lnTo>
                        <a:pt x="44" y="100"/>
                      </a:lnTo>
                      <a:lnTo>
                        <a:pt x="2" y="168"/>
                      </a:lnTo>
                      <a:lnTo>
                        <a:pt x="2" y="168"/>
                      </a:lnTo>
                      <a:lnTo>
                        <a:pt x="0" y="172"/>
                      </a:lnTo>
                      <a:lnTo>
                        <a:pt x="2" y="174"/>
                      </a:lnTo>
                      <a:lnTo>
                        <a:pt x="2" y="174"/>
                      </a:lnTo>
                      <a:lnTo>
                        <a:pt x="6" y="174"/>
                      </a:lnTo>
                      <a:lnTo>
                        <a:pt x="8" y="172"/>
                      </a:lnTo>
                      <a:lnTo>
                        <a:pt x="50" y="104"/>
                      </a:lnTo>
                      <a:lnTo>
                        <a:pt x="50" y="104"/>
                      </a:lnTo>
                      <a:lnTo>
                        <a:pt x="58" y="106"/>
                      </a:lnTo>
                      <a:lnTo>
                        <a:pt x="58" y="106"/>
                      </a:lnTo>
                      <a:lnTo>
                        <a:pt x="64" y="106"/>
                      </a:lnTo>
                      <a:lnTo>
                        <a:pt x="70" y="102"/>
                      </a:lnTo>
                      <a:lnTo>
                        <a:pt x="74" y="98"/>
                      </a:lnTo>
                      <a:lnTo>
                        <a:pt x="76" y="92"/>
                      </a:lnTo>
                      <a:lnTo>
                        <a:pt x="118" y="92"/>
                      </a:lnTo>
                      <a:lnTo>
                        <a:pt x="118" y="92"/>
                      </a:lnTo>
                      <a:lnTo>
                        <a:pt x="120" y="90"/>
                      </a:lnTo>
                      <a:lnTo>
                        <a:pt x="122" y="86"/>
                      </a:lnTo>
                      <a:lnTo>
                        <a:pt x="122" y="86"/>
                      </a:lnTo>
                      <a:lnTo>
                        <a:pt x="120" y="82"/>
                      </a:lnTo>
                      <a:lnTo>
                        <a:pt x="118" y="80"/>
                      </a:lnTo>
                      <a:lnTo>
                        <a:pt x="118" y="80"/>
                      </a:lnTo>
                      <a:close/>
                      <a:moveTo>
                        <a:pt x="58" y="98"/>
                      </a:moveTo>
                      <a:lnTo>
                        <a:pt x="58" y="98"/>
                      </a:lnTo>
                      <a:lnTo>
                        <a:pt x="52" y="98"/>
                      </a:lnTo>
                      <a:lnTo>
                        <a:pt x="50" y="96"/>
                      </a:lnTo>
                      <a:lnTo>
                        <a:pt x="46" y="92"/>
                      </a:lnTo>
                      <a:lnTo>
                        <a:pt x="46" y="86"/>
                      </a:lnTo>
                      <a:lnTo>
                        <a:pt x="46" y="86"/>
                      </a:lnTo>
                      <a:lnTo>
                        <a:pt x="46" y="82"/>
                      </a:lnTo>
                      <a:lnTo>
                        <a:pt x="50" y="78"/>
                      </a:lnTo>
                      <a:lnTo>
                        <a:pt x="52" y="76"/>
                      </a:lnTo>
                      <a:lnTo>
                        <a:pt x="58" y="74"/>
                      </a:lnTo>
                      <a:lnTo>
                        <a:pt x="58" y="74"/>
                      </a:lnTo>
                      <a:lnTo>
                        <a:pt x="62" y="76"/>
                      </a:lnTo>
                      <a:lnTo>
                        <a:pt x="66" y="78"/>
                      </a:lnTo>
                      <a:lnTo>
                        <a:pt x="68" y="82"/>
                      </a:lnTo>
                      <a:lnTo>
                        <a:pt x="70" y="86"/>
                      </a:lnTo>
                      <a:lnTo>
                        <a:pt x="70" y="86"/>
                      </a:lnTo>
                      <a:lnTo>
                        <a:pt x="68" y="92"/>
                      </a:lnTo>
                      <a:lnTo>
                        <a:pt x="66" y="96"/>
                      </a:lnTo>
                      <a:lnTo>
                        <a:pt x="62" y="98"/>
                      </a:lnTo>
                      <a:lnTo>
                        <a:pt x="58" y="98"/>
                      </a:lnTo>
                      <a:lnTo>
                        <a:pt x="58"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972">
                  <a:extLst>
                    <a:ext uri="{FF2B5EF4-FFF2-40B4-BE49-F238E27FC236}">
                      <a16:creationId xmlns:a16="http://schemas.microsoft.com/office/drawing/2014/main" id="{24D09089-35DF-1041-8BB5-0AB9C9083A37}"/>
                    </a:ext>
                  </a:extLst>
                </p:cNvPr>
                <p:cNvSpPr>
                  <a:spLocks noEditPoints="1"/>
                </p:cNvSpPr>
                <p:nvPr/>
              </p:nvSpPr>
              <p:spPr bwMode="auto">
                <a:xfrm>
                  <a:off x="4498975" y="5638800"/>
                  <a:ext cx="466725" cy="463550"/>
                </a:xfrm>
                <a:custGeom>
                  <a:avLst/>
                  <a:gdLst>
                    <a:gd name="T0" fmla="*/ 294 w 294"/>
                    <a:gd name="T1" fmla="*/ 146 h 292"/>
                    <a:gd name="T2" fmla="*/ 292 w 294"/>
                    <a:gd name="T3" fmla="*/ 116 h 292"/>
                    <a:gd name="T4" fmla="*/ 282 w 294"/>
                    <a:gd name="T5" fmla="*/ 90 h 292"/>
                    <a:gd name="T6" fmla="*/ 270 w 294"/>
                    <a:gd name="T7" fmla="*/ 64 h 292"/>
                    <a:gd name="T8" fmla="*/ 252 w 294"/>
                    <a:gd name="T9" fmla="*/ 42 h 292"/>
                    <a:gd name="T10" fmla="*/ 230 w 294"/>
                    <a:gd name="T11" fmla="*/ 24 h 292"/>
                    <a:gd name="T12" fmla="*/ 204 w 294"/>
                    <a:gd name="T13" fmla="*/ 10 h 292"/>
                    <a:gd name="T14" fmla="*/ 178 w 294"/>
                    <a:gd name="T15" fmla="*/ 2 h 292"/>
                    <a:gd name="T16" fmla="*/ 148 w 294"/>
                    <a:gd name="T17" fmla="*/ 0 h 292"/>
                    <a:gd name="T18" fmla="*/ 132 w 294"/>
                    <a:gd name="T19" fmla="*/ 0 h 292"/>
                    <a:gd name="T20" fmla="*/ 104 w 294"/>
                    <a:gd name="T21" fmla="*/ 6 h 292"/>
                    <a:gd name="T22" fmla="*/ 78 w 294"/>
                    <a:gd name="T23" fmla="*/ 18 h 292"/>
                    <a:gd name="T24" fmla="*/ 54 w 294"/>
                    <a:gd name="T25" fmla="*/ 32 h 292"/>
                    <a:gd name="T26" fmla="*/ 34 w 294"/>
                    <a:gd name="T27" fmla="*/ 52 h 292"/>
                    <a:gd name="T28" fmla="*/ 18 w 294"/>
                    <a:gd name="T29" fmla="*/ 76 h 292"/>
                    <a:gd name="T30" fmla="*/ 8 w 294"/>
                    <a:gd name="T31" fmla="*/ 102 h 292"/>
                    <a:gd name="T32" fmla="*/ 2 w 294"/>
                    <a:gd name="T33" fmla="*/ 132 h 292"/>
                    <a:gd name="T34" fmla="*/ 0 w 294"/>
                    <a:gd name="T35" fmla="*/ 146 h 292"/>
                    <a:gd name="T36" fmla="*/ 4 w 294"/>
                    <a:gd name="T37" fmla="*/ 176 h 292"/>
                    <a:gd name="T38" fmla="*/ 12 w 294"/>
                    <a:gd name="T39" fmla="*/ 204 h 292"/>
                    <a:gd name="T40" fmla="*/ 26 w 294"/>
                    <a:gd name="T41" fmla="*/ 228 h 292"/>
                    <a:gd name="T42" fmla="*/ 44 w 294"/>
                    <a:gd name="T43" fmla="*/ 250 h 292"/>
                    <a:gd name="T44" fmla="*/ 66 w 294"/>
                    <a:gd name="T45" fmla="*/ 268 h 292"/>
                    <a:gd name="T46" fmla="*/ 90 w 294"/>
                    <a:gd name="T47" fmla="*/ 282 h 292"/>
                    <a:gd name="T48" fmla="*/ 118 w 294"/>
                    <a:gd name="T49" fmla="*/ 290 h 292"/>
                    <a:gd name="T50" fmla="*/ 148 w 294"/>
                    <a:gd name="T51" fmla="*/ 292 h 292"/>
                    <a:gd name="T52" fmla="*/ 162 w 294"/>
                    <a:gd name="T53" fmla="*/ 292 h 292"/>
                    <a:gd name="T54" fmla="*/ 192 w 294"/>
                    <a:gd name="T55" fmla="*/ 286 h 292"/>
                    <a:gd name="T56" fmla="*/ 218 w 294"/>
                    <a:gd name="T57" fmla="*/ 276 h 292"/>
                    <a:gd name="T58" fmla="*/ 240 w 294"/>
                    <a:gd name="T59" fmla="*/ 260 h 292"/>
                    <a:gd name="T60" fmla="*/ 260 w 294"/>
                    <a:gd name="T61" fmla="*/ 240 h 292"/>
                    <a:gd name="T62" fmla="*/ 276 w 294"/>
                    <a:gd name="T63" fmla="*/ 216 h 292"/>
                    <a:gd name="T64" fmla="*/ 288 w 294"/>
                    <a:gd name="T65" fmla="*/ 190 h 292"/>
                    <a:gd name="T66" fmla="*/ 294 w 294"/>
                    <a:gd name="T67" fmla="*/ 162 h 292"/>
                    <a:gd name="T68" fmla="*/ 294 w 294"/>
                    <a:gd name="T69" fmla="*/ 146 h 292"/>
                    <a:gd name="T70" fmla="*/ 148 w 294"/>
                    <a:gd name="T71" fmla="*/ 264 h 292"/>
                    <a:gd name="T72" fmla="*/ 124 w 294"/>
                    <a:gd name="T73" fmla="*/ 260 h 292"/>
                    <a:gd name="T74" fmla="*/ 82 w 294"/>
                    <a:gd name="T75" fmla="*/ 244 h 292"/>
                    <a:gd name="T76" fmla="*/ 50 w 294"/>
                    <a:gd name="T77" fmla="*/ 212 h 292"/>
                    <a:gd name="T78" fmla="*/ 32 w 294"/>
                    <a:gd name="T79" fmla="*/ 170 h 292"/>
                    <a:gd name="T80" fmla="*/ 30 w 294"/>
                    <a:gd name="T81" fmla="*/ 146 h 292"/>
                    <a:gd name="T82" fmla="*/ 30 w 294"/>
                    <a:gd name="T83" fmla="*/ 134 h 292"/>
                    <a:gd name="T84" fmla="*/ 40 w 294"/>
                    <a:gd name="T85" fmla="*/ 100 h 292"/>
                    <a:gd name="T86" fmla="*/ 64 w 294"/>
                    <a:gd name="T87" fmla="*/ 64 h 292"/>
                    <a:gd name="T88" fmla="*/ 102 w 294"/>
                    <a:gd name="T89" fmla="*/ 38 h 292"/>
                    <a:gd name="T90" fmla="*/ 136 w 294"/>
                    <a:gd name="T91" fmla="*/ 30 h 292"/>
                    <a:gd name="T92" fmla="*/ 148 w 294"/>
                    <a:gd name="T93" fmla="*/ 28 h 292"/>
                    <a:gd name="T94" fmla="*/ 172 w 294"/>
                    <a:gd name="T95" fmla="*/ 32 h 292"/>
                    <a:gd name="T96" fmla="*/ 214 w 294"/>
                    <a:gd name="T97" fmla="*/ 48 h 292"/>
                    <a:gd name="T98" fmla="*/ 244 w 294"/>
                    <a:gd name="T99" fmla="*/ 80 h 292"/>
                    <a:gd name="T100" fmla="*/ 262 w 294"/>
                    <a:gd name="T101" fmla="*/ 122 h 292"/>
                    <a:gd name="T102" fmla="*/ 264 w 294"/>
                    <a:gd name="T103" fmla="*/ 146 h 292"/>
                    <a:gd name="T104" fmla="*/ 264 w 294"/>
                    <a:gd name="T105" fmla="*/ 158 h 292"/>
                    <a:gd name="T106" fmla="*/ 256 w 294"/>
                    <a:gd name="T107" fmla="*/ 192 h 292"/>
                    <a:gd name="T108" fmla="*/ 230 w 294"/>
                    <a:gd name="T109" fmla="*/ 230 h 292"/>
                    <a:gd name="T110" fmla="*/ 194 w 294"/>
                    <a:gd name="T111" fmla="*/ 254 h 292"/>
                    <a:gd name="T112" fmla="*/ 160 w 294"/>
                    <a:gd name="T113" fmla="*/ 262 h 292"/>
                    <a:gd name="T114" fmla="*/ 148 w 294"/>
                    <a:gd name="T115" fmla="*/ 2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4" h="292">
                      <a:moveTo>
                        <a:pt x="294" y="146"/>
                      </a:moveTo>
                      <a:lnTo>
                        <a:pt x="294" y="146"/>
                      </a:lnTo>
                      <a:lnTo>
                        <a:pt x="294" y="132"/>
                      </a:lnTo>
                      <a:lnTo>
                        <a:pt x="292" y="116"/>
                      </a:lnTo>
                      <a:lnTo>
                        <a:pt x="288" y="102"/>
                      </a:lnTo>
                      <a:lnTo>
                        <a:pt x="282" y="90"/>
                      </a:lnTo>
                      <a:lnTo>
                        <a:pt x="276" y="76"/>
                      </a:lnTo>
                      <a:lnTo>
                        <a:pt x="270" y="64"/>
                      </a:lnTo>
                      <a:lnTo>
                        <a:pt x="260" y="52"/>
                      </a:lnTo>
                      <a:lnTo>
                        <a:pt x="252" y="42"/>
                      </a:lnTo>
                      <a:lnTo>
                        <a:pt x="240" y="32"/>
                      </a:lnTo>
                      <a:lnTo>
                        <a:pt x="230" y="24"/>
                      </a:lnTo>
                      <a:lnTo>
                        <a:pt x="218" y="18"/>
                      </a:lnTo>
                      <a:lnTo>
                        <a:pt x="204" y="10"/>
                      </a:lnTo>
                      <a:lnTo>
                        <a:pt x="192" y="6"/>
                      </a:lnTo>
                      <a:lnTo>
                        <a:pt x="178" y="2"/>
                      </a:lnTo>
                      <a:lnTo>
                        <a:pt x="162" y="0"/>
                      </a:lnTo>
                      <a:lnTo>
                        <a:pt x="148" y="0"/>
                      </a:lnTo>
                      <a:lnTo>
                        <a:pt x="148" y="0"/>
                      </a:lnTo>
                      <a:lnTo>
                        <a:pt x="132" y="0"/>
                      </a:lnTo>
                      <a:lnTo>
                        <a:pt x="118" y="2"/>
                      </a:lnTo>
                      <a:lnTo>
                        <a:pt x="104" y="6"/>
                      </a:lnTo>
                      <a:lnTo>
                        <a:pt x="90" y="10"/>
                      </a:lnTo>
                      <a:lnTo>
                        <a:pt x="78" y="18"/>
                      </a:lnTo>
                      <a:lnTo>
                        <a:pt x="66" y="24"/>
                      </a:lnTo>
                      <a:lnTo>
                        <a:pt x="54" y="32"/>
                      </a:lnTo>
                      <a:lnTo>
                        <a:pt x="44" y="42"/>
                      </a:lnTo>
                      <a:lnTo>
                        <a:pt x="34" y="52"/>
                      </a:lnTo>
                      <a:lnTo>
                        <a:pt x="26" y="64"/>
                      </a:lnTo>
                      <a:lnTo>
                        <a:pt x="18" y="76"/>
                      </a:lnTo>
                      <a:lnTo>
                        <a:pt x="12" y="90"/>
                      </a:lnTo>
                      <a:lnTo>
                        <a:pt x="8" y="102"/>
                      </a:lnTo>
                      <a:lnTo>
                        <a:pt x="4" y="116"/>
                      </a:lnTo>
                      <a:lnTo>
                        <a:pt x="2" y="132"/>
                      </a:lnTo>
                      <a:lnTo>
                        <a:pt x="0" y="146"/>
                      </a:lnTo>
                      <a:lnTo>
                        <a:pt x="0" y="146"/>
                      </a:lnTo>
                      <a:lnTo>
                        <a:pt x="2" y="162"/>
                      </a:lnTo>
                      <a:lnTo>
                        <a:pt x="4" y="176"/>
                      </a:lnTo>
                      <a:lnTo>
                        <a:pt x="8" y="190"/>
                      </a:lnTo>
                      <a:lnTo>
                        <a:pt x="12" y="204"/>
                      </a:lnTo>
                      <a:lnTo>
                        <a:pt x="18" y="216"/>
                      </a:lnTo>
                      <a:lnTo>
                        <a:pt x="26" y="228"/>
                      </a:lnTo>
                      <a:lnTo>
                        <a:pt x="34" y="240"/>
                      </a:lnTo>
                      <a:lnTo>
                        <a:pt x="44" y="250"/>
                      </a:lnTo>
                      <a:lnTo>
                        <a:pt x="54" y="260"/>
                      </a:lnTo>
                      <a:lnTo>
                        <a:pt x="66" y="268"/>
                      </a:lnTo>
                      <a:lnTo>
                        <a:pt x="78" y="276"/>
                      </a:lnTo>
                      <a:lnTo>
                        <a:pt x="90" y="282"/>
                      </a:lnTo>
                      <a:lnTo>
                        <a:pt x="104" y="286"/>
                      </a:lnTo>
                      <a:lnTo>
                        <a:pt x="118" y="290"/>
                      </a:lnTo>
                      <a:lnTo>
                        <a:pt x="132" y="292"/>
                      </a:lnTo>
                      <a:lnTo>
                        <a:pt x="148" y="292"/>
                      </a:lnTo>
                      <a:lnTo>
                        <a:pt x="148" y="292"/>
                      </a:lnTo>
                      <a:lnTo>
                        <a:pt x="162" y="292"/>
                      </a:lnTo>
                      <a:lnTo>
                        <a:pt x="178" y="290"/>
                      </a:lnTo>
                      <a:lnTo>
                        <a:pt x="192" y="286"/>
                      </a:lnTo>
                      <a:lnTo>
                        <a:pt x="204" y="282"/>
                      </a:lnTo>
                      <a:lnTo>
                        <a:pt x="218" y="276"/>
                      </a:lnTo>
                      <a:lnTo>
                        <a:pt x="230" y="268"/>
                      </a:lnTo>
                      <a:lnTo>
                        <a:pt x="240" y="260"/>
                      </a:lnTo>
                      <a:lnTo>
                        <a:pt x="252" y="250"/>
                      </a:lnTo>
                      <a:lnTo>
                        <a:pt x="260" y="240"/>
                      </a:lnTo>
                      <a:lnTo>
                        <a:pt x="270" y="228"/>
                      </a:lnTo>
                      <a:lnTo>
                        <a:pt x="276" y="216"/>
                      </a:lnTo>
                      <a:lnTo>
                        <a:pt x="282" y="204"/>
                      </a:lnTo>
                      <a:lnTo>
                        <a:pt x="288" y="190"/>
                      </a:lnTo>
                      <a:lnTo>
                        <a:pt x="292" y="176"/>
                      </a:lnTo>
                      <a:lnTo>
                        <a:pt x="294" y="162"/>
                      </a:lnTo>
                      <a:lnTo>
                        <a:pt x="294" y="146"/>
                      </a:lnTo>
                      <a:lnTo>
                        <a:pt x="294" y="146"/>
                      </a:lnTo>
                      <a:close/>
                      <a:moveTo>
                        <a:pt x="148" y="264"/>
                      </a:moveTo>
                      <a:lnTo>
                        <a:pt x="148" y="264"/>
                      </a:lnTo>
                      <a:lnTo>
                        <a:pt x="136" y="262"/>
                      </a:lnTo>
                      <a:lnTo>
                        <a:pt x="124" y="260"/>
                      </a:lnTo>
                      <a:lnTo>
                        <a:pt x="102" y="254"/>
                      </a:lnTo>
                      <a:lnTo>
                        <a:pt x="82" y="244"/>
                      </a:lnTo>
                      <a:lnTo>
                        <a:pt x="64" y="230"/>
                      </a:lnTo>
                      <a:lnTo>
                        <a:pt x="50" y="212"/>
                      </a:lnTo>
                      <a:lnTo>
                        <a:pt x="40" y="192"/>
                      </a:lnTo>
                      <a:lnTo>
                        <a:pt x="32" y="170"/>
                      </a:lnTo>
                      <a:lnTo>
                        <a:pt x="30" y="158"/>
                      </a:lnTo>
                      <a:lnTo>
                        <a:pt x="30" y="146"/>
                      </a:lnTo>
                      <a:lnTo>
                        <a:pt x="30" y="146"/>
                      </a:lnTo>
                      <a:lnTo>
                        <a:pt x="30" y="134"/>
                      </a:lnTo>
                      <a:lnTo>
                        <a:pt x="32" y="122"/>
                      </a:lnTo>
                      <a:lnTo>
                        <a:pt x="40" y="100"/>
                      </a:lnTo>
                      <a:lnTo>
                        <a:pt x="50" y="80"/>
                      </a:lnTo>
                      <a:lnTo>
                        <a:pt x="64" y="64"/>
                      </a:lnTo>
                      <a:lnTo>
                        <a:pt x="82" y="48"/>
                      </a:lnTo>
                      <a:lnTo>
                        <a:pt x="102" y="38"/>
                      </a:lnTo>
                      <a:lnTo>
                        <a:pt x="124" y="32"/>
                      </a:lnTo>
                      <a:lnTo>
                        <a:pt x="136" y="30"/>
                      </a:lnTo>
                      <a:lnTo>
                        <a:pt x="148" y="28"/>
                      </a:lnTo>
                      <a:lnTo>
                        <a:pt x="148" y="28"/>
                      </a:lnTo>
                      <a:lnTo>
                        <a:pt x="160" y="30"/>
                      </a:lnTo>
                      <a:lnTo>
                        <a:pt x="172" y="32"/>
                      </a:lnTo>
                      <a:lnTo>
                        <a:pt x="194" y="38"/>
                      </a:lnTo>
                      <a:lnTo>
                        <a:pt x="214" y="48"/>
                      </a:lnTo>
                      <a:lnTo>
                        <a:pt x="230" y="64"/>
                      </a:lnTo>
                      <a:lnTo>
                        <a:pt x="244" y="80"/>
                      </a:lnTo>
                      <a:lnTo>
                        <a:pt x="256" y="100"/>
                      </a:lnTo>
                      <a:lnTo>
                        <a:pt x="262" y="122"/>
                      </a:lnTo>
                      <a:lnTo>
                        <a:pt x="264" y="134"/>
                      </a:lnTo>
                      <a:lnTo>
                        <a:pt x="264" y="146"/>
                      </a:lnTo>
                      <a:lnTo>
                        <a:pt x="264" y="146"/>
                      </a:lnTo>
                      <a:lnTo>
                        <a:pt x="264" y="158"/>
                      </a:lnTo>
                      <a:lnTo>
                        <a:pt x="262" y="170"/>
                      </a:lnTo>
                      <a:lnTo>
                        <a:pt x="256" y="192"/>
                      </a:lnTo>
                      <a:lnTo>
                        <a:pt x="244" y="212"/>
                      </a:lnTo>
                      <a:lnTo>
                        <a:pt x="230" y="230"/>
                      </a:lnTo>
                      <a:lnTo>
                        <a:pt x="214" y="244"/>
                      </a:lnTo>
                      <a:lnTo>
                        <a:pt x="194" y="254"/>
                      </a:lnTo>
                      <a:lnTo>
                        <a:pt x="172" y="260"/>
                      </a:lnTo>
                      <a:lnTo>
                        <a:pt x="160" y="262"/>
                      </a:lnTo>
                      <a:lnTo>
                        <a:pt x="148" y="264"/>
                      </a:lnTo>
                      <a:lnTo>
                        <a:pt x="14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41" name="TextBox 140">
                <a:extLst>
                  <a:ext uri="{FF2B5EF4-FFF2-40B4-BE49-F238E27FC236}">
                    <a16:creationId xmlns:a16="http://schemas.microsoft.com/office/drawing/2014/main" id="{ED2B646F-CD04-2F4C-940D-942E635510BE}"/>
                  </a:ext>
                </a:extLst>
              </p:cNvPr>
              <p:cNvSpPr txBox="1"/>
              <p:nvPr/>
            </p:nvSpPr>
            <p:spPr>
              <a:xfrm>
                <a:off x="891845" y="3476881"/>
                <a:ext cx="4411483" cy="307777"/>
              </a:xfrm>
              <a:prstGeom prst="rect">
                <a:avLst/>
              </a:prstGeom>
              <a:noFill/>
            </p:spPr>
            <p:txBody>
              <a:bodyPr wrap="square" rtlCol="0">
                <a:spAutoFit/>
              </a:bodyPr>
              <a:lstStyle/>
              <a:p>
                <a:r>
                  <a:rPr lang="en-US" sz="1400" b="1" dirty="0">
                    <a:solidFill>
                      <a:schemeClr val="tx2"/>
                    </a:solidFill>
                  </a:rPr>
                  <a:t>Last 24 hours:</a:t>
                </a:r>
                <a:r>
                  <a:rPr lang="en-US" sz="1400" dirty="0">
                    <a:solidFill>
                      <a:srgbClr val="4D4F53"/>
                    </a:solidFill>
                  </a:rPr>
                  <a:t> aggregate measurements over 6h windows</a:t>
                </a:r>
              </a:p>
            </p:txBody>
          </p:sp>
        </p:grpSp>
        <p:grpSp>
          <p:nvGrpSpPr>
            <p:cNvPr id="144" name="Group 143">
              <a:extLst>
                <a:ext uri="{FF2B5EF4-FFF2-40B4-BE49-F238E27FC236}">
                  <a16:creationId xmlns:a16="http://schemas.microsoft.com/office/drawing/2014/main" id="{2CEC7334-5FF3-FF46-81E8-6AC2527607DA}"/>
                </a:ext>
              </a:extLst>
            </p:cNvPr>
            <p:cNvGrpSpPr/>
            <p:nvPr/>
          </p:nvGrpSpPr>
          <p:grpSpPr>
            <a:xfrm>
              <a:off x="7231037" y="3377026"/>
              <a:ext cx="4583340" cy="483504"/>
              <a:chOff x="6425770" y="3378134"/>
              <a:chExt cx="4583340" cy="483504"/>
            </a:xfrm>
          </p:grpSpPr>
          <p:sp>
            <p:nvSpPr>
              <p:cNvPr id="145" name="TextBox 144">
                <a:extLst>
                  <a:ext uri="{FF2B5EF4-FFF2-40B4-BE49-F238E27FC236}">
                    <a16:creationId xmlns:a16="http://schemas.microsoft.com/office/drawing/2014/main" id="{2D3B161E-83BD-C746-8583-A528E97A5239}"/>
                  </a:ext>
                </a:extLst>
              </p:cNvPr>
              <p:cNvSpPr txBox="1"/>
              <p:nvPr/>
            </p:nvSpPr>
            <p:spPr>
              <a:xfrm>
                <a:off x="6934950" y="3467197"/>
                <a:ext cx="4074160" cy="307777"/>
              </a:xfrm>
              <a:prstGeom prst="rect">
                <a:avLst/>
              </a:prstGeom>
              <a:noFill/>
            </p:spPr>
            <p:txBody>
              <a:bodyPr wrap="square" rtlCol="0">
                <a:spAutoFit/>
              </a:bodyPr>
              <a:lstStyle/>
              <a:p>
                <a:r>
                  <a:rPr lang="en-US" sz="1400" b="1" dirty="0">
                    <a:solidFill>
                      <a:schemeClr val="tx2"/>
                    </a:solidFill>
                  </a:rPr>
                  <a:t>Last 6 days: </a:t>
                </a:r>
                <a:r>
                  <a:rPr lang="en-US" sz="1400" dirty="0">
                    <a:solidFill>
                      <a:srgbClr val="4D4F53"/>
                    </a:solidFill>
                  </a:rPr>
                  <a:t>aggregate measurements daily</a:t>
                </a:r>
              </a:p>
            </p:txBody>
          </p:sp>
          <p:grpSp>
            <p:nvGrpSpPr>
              <p:cNvPr id="146" name="Group 145">
                <a:extLst>
                  <a:ext uri="{FF2B5EF4-FFF2-40B4-BE49-F238E27FC236}">
                    <a16:creationId xmlns:a16="http://schemas.microsoft.com/office/drawing/2014/main" id="{E2BA0DC7-7D42-C04F-9696-569619CB2E09}"/>
                  </a:ext>
                </a:extLst>
              </p:cNvPr>
              <p:cNvGrpSpPr/>
              <p:nvPr/>
            </p:nvGrpSpPr>
            <p:grpSpPr>
              <a:xfrm>
                <a:off x="6425770" y="3378134"/>
                <a:ext cx="459725" cy="483504"/>
                <a:chOff x="6425770" y="3378134"/>
                <a:chExt cx="459725" cy="483504"/>
              </a:xfrm>
            </p:grpSpPr>
            <p:grpSp>
              <p:nvGrpSpPr>
                <p:cNvPr id="147" name="Group 146">
                  <a:extLst>
                    <a:ext uri="{FF2B5EF4-FFF2-40B4-BE49-F238E27FC236}">
                      <a16:creationId xmlns:a16="http://schemas.microsoft.com/office/drawing/2014/main" id="{534ECBAB-86F7-B842-8F1E-B882FB388B77}"/>
                    </a:ext>
                  </a:extLst>
                </p:cNvPr>
                <p:cNvGrpSpPr/>
                <p:nvPr/>
              </p:nvGrpSpPr>
              <p:grpSpPr>
                <a:xfrm>
                  <a:off x="6425770" y="3378134"/>
                  <a:ext cx="459725" cy="483504"/>
                  <a:chOff x="3689350" y="1795462"/>
                  <a:chExt cx="644525" cy="677862"/>
                </a:xfrm>
                <a:solidFill>
                  <a:schemeClr val="tx2"/>
                </a:solidFill>
              </p:grpSpPr>
              <p:sp>
                <p:nvSpPr>
                  <p:cNvPr id="149" name="Freeform 146">
                    <a:extLst>
                      <a:ext uri="{FF2B5EF4-FFF2-40B4-BE49-F238E27FC236}">
                        <a16:creationId xmlns:a16="http://schemas.microsoft.com/office/drawing/2014/main" id="{7FDAA36F-FAD1-974D-BC4E-F4BDB7BB2599}"/>
                      </a:ext>
                    </a:extLst>
                  </p:cNvPr>
                  <p:cNvSpPr>
                    <a:spLocks/>
                  </p:cNvSpPr>
                  <p:nvPr/>
                </p:nvSpPr>
                <p:spPr bwMode="auto">
                  <a:xfrm>
                    <a:off x="3708400" y="1863725"/>
                    <a:ext cx="608012" cy="588962"/>
                  </a:xfrm>
                  <a:custGeom>
                    <a:avLst/>
                    <a:gdLst>
                      <a:gd name="T0" fmla="*/ 287 w 305"/>
                      <a:gd name="T1" fmla="*/ 0 h 296"/>
                      <a:gd name="T2" fmla="*/ 18 w 305"/>
                      <a:gd name="T3" fmla="*/ 0 h 296"/>
                      <a:gd name="T4" fmla="*/ 0 w 305"/>
                      <a:gd name="T5" fmla="*/ 18 h 296"/>
                      <a:gd name="T6" fmla="*/ 0 w 305"/>
                      <a:gd name="T7" fmla="*/ 279 h 296"/>
                      <a:gd name="T8" fmla="*/ 18 w 305"/>
                      <a:gd name="T9" fmla="*/ 296 h 296"/>
                      <a:gd name="T10" fmla="*/ 287 w 305"/>
                      <a:gd name="T11" fmla="*/ 296 h 296"/>
                      <a:gd name="T12" fmla="*/ 305 w 305"/>
                      <a:gd name="T13" fmla="*/ 279 h 296"/>
                      <a:gd name="T14" fmla="*/ 305 w 305"/>
                      <a:gd name="T15" fmla="*/ 18 h 296"/>
                      <a:gd name="T16" fmla="*/ 287 w 305"/>
                      <a:gd name="T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5" h="296">
                        <a:moveTo>
                          <a:pt x="287" y="0"/>
                        </a:moveTo>
                        <a:cubicBezTo>
                          <a:pt x="18" y="0"/>
                          <a:pt x="18" y="0"/>
                          <a:pt x="18" y="0"/>
                        </a:cubicBezTo>
                        <a:cubicBezTo>
                          <a:pt x="8" y="0"/>
                          <a:pt x="0" y="8"/>
                          <a:pt x="0" y="18"/>
                        </a:cubicBezTo>
                        <a:cubicBezTo>
                          <a:pt x="0" y="279"/>
                          <a:pt x="0" y="279"/>
                          <a:pt x="0" y="279"/>
                        </a:cubicBezTo>
                        <a:cubicBezTo>
                          <a:pt x="0" y="288"/>
                          <a:pt x="8" y="296"/>
                          <a:pt x="18" y="296"/>
                        </a:cubicBezTo>
                        <a:cubicBezTo>
                          <a:pt x="287" y="296"/>
                          <a:pt x="287" y="296"/>
                          <a:pt x="287" y="296"/>
                        </a:cubicBezTo>
                        <a:cubicBezTo>
                          <a:pt x="297" y="296"/>
                          <a:pt x="305" y="288"/>
                          <a:pt x="305" y="279"/>
                        </a:cubicBezTo>
                        <a:cubicBezTo>
                          <a:pt x="305" y="18"/>
                          <a:pt x="305" y="18"/>
                          <a:pt x="305" y="18"/>
                        </a:cubicBezTo>
                        <a:cubicBezTo>
                          <a:pt x="305" y="8"/>
                          <a:pt x="297" y="0"/>
                          <a:pt x="28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7">
                    <a:extLst>
                      <a:ext uri="{FF2B5EF4-FFF2-40B4-BE49-F238E27FC236}">
                        <a16:creationId xmlns:a16="http://schemas.microsoft.com/office/drawing/2014/main" id="{B29963DC-82D2-9B41-ACDE-A0BA1F885ACB}"/>
                      </a:ext>
                    </a:extLst>
                  </p:cNvPr>
                  <p:cNvSpPr>
                    <a:spLocks/>
                  </p:cNvSpPr>
                  <p:nvPr/>
                </p:nvSpPr>
                <p:spPr bwMode="auto">
                  <a:xfrm>
                    <a:off x="3817937" y="1795462"/>
                    <a:ext cx="57150" cy="149225"/>
                  </a:xfrm>
                  <a:custGeom>
                    <a:avLst/>
                    <a:gdLst>
                      <a:gd name="T0" fmla="*/ 15 w 29"/>
                      <a:gd name="T1" fmla="*/ 75 h 75"/>
                      <a:gd name="T2" fmla="*/ 29 w 29"/>
                      <a:gd name="T3" fmla="*/ 60 h 75"/>
                      <a:gd name="T4" fmla="*/ 29 w 29"/>
                      <a:gd name="T5" fmla="*/ 14 h 75"/>
                      <a:gd name="T6" fmla="*/ 15 w 29"/>
                      <a:gd name="T7" fmla="*/ 0 h 75"/>
                      <a:gd name="T8" fmla="*/ 15 w 29"/>
                      <a:gd name="T9" fmla="*/ 0 h 75"/>
                      <a:gd name="T10" fmla="*/ 0 w 29"/>
                      <a:gd name="T11" fmla="*/ 14 h 75"/>
                      <a:gd name="T12" fmla="*/ 0 w 29"/>
                      <a:gd name="T13" fmla="*/ 60 h 75"/>
                      <a:gd name="T14" fmla="*/ 15 w 29"/>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5">
                        <a:moveTo>
                          <a:pt x="15" y="75"/>
                        </a:moveTo>
                        <a:cubicBezTo>
                          <a:pt x="23" y="75"/>
                          <a:pt x="29" y="68"/>
                          <a:pt x="29" y="60"/>
                        </a:cubicBezTo>
                        <a:cubicBezTo>
                          <a:pt x="29" y="14"/>
                          <a:pt x="29" y="14"/>
                          <a:pt x="29" y="14"/>
                        </a:cubicBezTo>
                        <a:cubicBezTo>
                          <a:pt x="29" y="6"/>
                          <a:pt x="23" y="0"/>
                          <a:pt x="15" y="0"/>
                        </a:cubicBezTo>
                        <a:cubicBezTo>
                          <a:pt x="15" y="0"/>
                          <a:pt x="15" y="0"/>
                          <a:pt x="15" y="0"/>
                        </a:cubicBezTo>
                        <a:cubicBezTo>
                          <a:pt x="7" y="0"/>
                          <a:pt x="0" y="6"/>
                          <a:pt x="0" y="14"/>
                        </a:cubicBezTo>
                        <a:cubicBezTo>
                          <a:pt x="0" y="60"/>
                          <a:pt x="0" y="60"/>
                          <a:pt x="0" y="60"/>
                        </a:cubicBezTo>
                        <a:cubicBezTo>
                          <a:pt x="0" y="68"/>
                          <a:pt x="7" y="75"/>
                          <a:pt x="15"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8">
                    <a:extLst>
                      <a:ext uri="{FF2B5EF4-FFF2-40B4-BE49-F238E27FC236}">
                        <a16:creationId xmlns:a16="http://schemas.microsoft.com/office/drawing/2014/main" id="{A41E2E82-6FB5-9E46-B96B-C00A86AADE6D}"/>
                      </a:ext>
                    </a:extLst>
                  </p:cNvPr>
                  <p:cNvSpPr>
                    <a:spLocks noChangeArrowheads="1"/>
                  </p:cNvSpPr>
                  <p:nvPr/>
                </p:nvSpPr>
                <p:spPr bwMode="auto">
                  <a:xfrm>
                    <a:off x="3797300" y="1895475"/>
                    <a:ext cx="100012" cy="984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49">
                    <a:extLst>
                      <a:ext uri="{FF2B5EF4-FFF2-40B4-BE49-F238E27FC236}">
                        <a16:creationId xmlns:a16="http://schemas.microsoft.com/office/drawing/2014/main" id="{D91B77C2-4EB6-DD49-9505-3A93AD689274}"/>
                      </a:ext>
                    </a:extLst>
                  </p:cNvPr>
                  <p:cNvSpPr>
                    <a:spLocks/>
                  </p:cNvSpPr>
                  <p:nvPr/>
                </p:nvSpPr>
                <p:spPr bwMode="auto">
                  <a:xfrm>
                    <a:off x="3983037" y="1795462"/>
                    <a:ext cx="58737" cy="149225"/>
                  </a:xfrm>
                  <a:custGeom>
                    <a:avLst/>
                    <a:gdLst>
                      <a:gd name="T0" fmla="*/ 14 w 29"/>
                      <a:gd name="T1" fmla="*/ 75 h 75"/>
                      <a:gd name="T2" fmla="*/ 29 w 29"/>
                      <a:gd name="T3" fmla="*/ 60 h 75"/>
                      <a:gd name="T4" fmla="*/ 29 w 29"/>
                      <a:gd name="T5" fmla="*/ 14 h 75"/>
                      <a:gd name="T6" fmla="*/ 14 w 29"/>
                      <a:gd name="T7" fmla="*/ 0 h 75"/>
                      <a:gd name="T8" fmla="*/ 14 w 29"/>
                      <a:gd name="T9" fmla="*/ 0 h 75"/>
                      <a:gd name="T10" fmla="*/ 0 w 29"/>
                      <a:gd name="T11" fmla="*/ 14 h 75"/>
                      <a:gd name="T12" fmla="*/ 0 w 29"/>
                      <a:gd name="T13" fmla="*/ 60 h 75"/>
                      <a:gd name="T14" fmla="*/ 14 w 29"/>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5">
                        <a:moveTo>
                          <a:pt x="14" y="75"/>
                        </a:moveTo>
                        <a:cubicBezTo>
                          <a:pt x="23" y="75"/>
                          <a:pt x="29" y="68"/>
                          <a:pt x="29" y="60"/>
                        </a:cubicBezTo>
                        <a:cubicBezTo>
                          <a:pt x="29" y="14"/>
                          <a:pt x="29" y="14"/>
                          <a:pt x="29" y="14"/>
                        </a:cubicBezTo>
                        <a:cubicBezTo>
                          <a:pt x="29" y="6"/>
                          <a:pt x="23" y="0"/>
                          <a:pt x="14" y="0"/>
                        </a:cubicBezTo>
                        <a:cubicBezTo>
                          <a:pt x="14" y="0"/>
                          <a:pt x="14" y="0"/>
                          <a:pt x="14" y="0"/>
                        </a:cubicBezTo>
                        <a:cubicBezTo>
                          <a:pt x="6" y="0"/>
                          <a:pt x="0" y="6"/>
                          <a:pt x="0" y="14"/>
                        </a:cubicBezTo>
                        <a:cubicBezTo>
                          <a:pt x="0" y="60"/>
                          <a:pt x="0" y="60"/>
                          <a:pt x="0" y="60"/>
                        </a:cubicBezTo>
                        <a:cubicBezTo>
                          <a:pt x="0" y="68"/>
                          <a:pt x="6" y="75"/>
                          <a:pt x="14"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50">
                    <a:extLst>
                      <a:ext uri="{FF2B5EF4-FFF2-40B4-BE49-F238E27FC236}">
                        <a16:creationId xmlns:a16="http://schemas.microsoft.com/office/drawing/2014/main" id="{D203058B-EF98-CB48-AE21-E359CAC3DCBC}"/>
                      </a:ext>
                    </a:extLst>
                  </p:cNvPr>
                  <p:cNvSpPr>
                    <a:spLocks noChangeArrowheads="1"/>
                  </p:cNvSpPr>
                  <p:nvPr/>
                </p:nvSpPr>
                <p:spPr bwMode="auto">
                  <a:xfrm>
                    <a:off x="3848100" y="1843087"/>
                    <a:ext cx="103187"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51">
                    <a:extLst>
                      <a:ext uri="{FF2B5EF4-FFF2-40B4-BE49-F238E27FC236}">
                        <a16:creationId xmlns:a16="http://schemas.microsoft.com/office/drawing/2014/main" id="{5E800BAB-043C-A447-B6F1-C23A96D42C4D}"/>
                      </a:ext>
                    </a:extLst>
                  </p:cNvPr>
                  <p:cNvSpPr>
                    <a:spLocks noChangeArrowheads="1"/>
                  </p:cNvSpPr>
                  <p:nvPr/>
                </p:nvSpPr>
                <p:spPr bwMode="auto">
                  <a:xfrm>
                    <a:off x="3963987" y="1895475"/>
                    <a:ext cx="96837" cy="984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2">
                    <a:extLst>
                      <a:ext uri="{FF2B5EF4-FFF2-40B4-BE49-F238E27FC236}">
                        <a16:creationId xmlns:a16="http://schemas.microsoft.com/office/drawing/2014/main" id="{31EAC5B5-BBDA-1D46-8712-33FF20EDBC2E}"/>
                      </a:ext>
                    </a:extLst>
                  </p:cNvPr>
                  <p:cNvSpPr>
                    <a:spLocks/>
                  </p:cNvSpPr>
                  <p:nvPr/>
                </p:nvSpPr>
                <p:spPr bwMode="auto">
                  <a:xfrm>
                    <a:off x="4148137" y="1795462"/>
                    <a:ext cx="58737" cy="149225"/>
                  </a:xfrm>
                  <a:custGeom>
                    <a:avLst/>
                    <a:gdLst>
                      <a:gd name="T0" fmla="*/ 14 w 29"/>
                      <a:gd name="T1" fmla="*/ 75 h 75"/>
                      <a:gd name="T2" fmla="*/ 29 w 29"/>
                      <a:gd name="T3" fmla="*/ 60 h 75"/>
                      <a:gd name="T4" fmla="*/ 29 w 29"/>
                      <a:gd name="T5" fmla="*/ 14 h 75"/>
                      <a:gd name="T6" fmla="*/ 14 w 29"/>
                      <a:gd name="T7" fmla="*/ 0 h 75"/>
                      <a:gd name="T8" fmla="*/ 14 w 29"/>
                      <a:gd name="T9" fmla="*/ 0 h 75"/>
                      <a:gd name="T10" fmla="*/ 0 w 29"/>
                      <a:gd name="T11" fmla="*/ 14 h 75"/>
                      <a:gd name="T12" fmla="*/ 0 w 29"/>
                      <a:gd name="T13" fmla="*/ 60 h 75"/>
                      <a:gd name="T14" fmla="*/ 14 w 29"/>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5">
                        <a:moveTo>
                          <a:pt x="14" y="75"/>
                        </a:moveTo>
                        <a:cubicBezTo>
                          <a:pt x="22" y="75"/>
                          <a:pt x="29" y="68"/>
                          <a:pt x="29" y="60"/>
                        </a:cubicBezTo>
                        <a:cubicBezTo>
                          <a:pt x="29" y="14"/>
                          <a:pt x="29" y="14"/>
                          <a:pt x="29" y="14"/>
                        </a:cubicBezTo>
                        <a:cubicBezTo>
                          <a:pt x="29" y="6"/>
                          <a:pt x="22" y="0"/>
                          <a:pt x="14" y="0"/>
                        </a:cubicBezTo>
                        <a:cubicBezTo>
                          <a:pt x="14" y="0"/>
                          <a:pt x="14" y="0"/>
                          <a:pt x="14" y="0"/>
                        </a:cubicBezTo>
                        <a:cubicBezTo>
                          <a:pt x="6" y="0"/>
                          <a:pt x="0" y="6"/>
                          <a:pt x="0" y="14"/>
                        </a:cubicBezTo>
                        <a:cubicBezTo>
                          <a:pt x="0" y="60"/>
                          <a:pt x="0" y="60"/>
                          <a:pt x="0" y="60"/>
                        </a:cubicBezTo>
                        <a:cubicBezTo>
                          <a:pt x="0" y="68"/>
                          <a:pt x="6" y="75"/>
                          <a:pt x="14"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53">
                    <a:extLst>
                      <a:ext uri="{FF2B5EF4-FFF2-40B4-BE49-F238E27FC236}">
                        <a16:creationId xmlns:a16="http://schemas.microsoft.com/office/drawing/2014/main" id="{3439F2E2-E3C0-0440-B487-4983602CBCBE}"/>
                      </a:ext>
                    </a:extLst>
                  </p:cNvPr>
                  <p:cNvSpPr>
                    <a:spLocks noChangeArrowheads="1"/>
                  </p:cNvSpPr>
                  <p:nvPr/>
                </p:nvSpPr>
                <p:spPr bwMode="auto">
                  <a:xfrm>
                    <a:off x="4006850" y="1843087"/>
                    <a:ext cx="109537"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4">
                    <a:extLst>
                      <a:ext uri="{FF2B5EF4-FFF2-40B4-BE49-F238E27FC236}">
                        <a16:creationId xmlns:a16="http://schemas.microsoft.com/office/drawing/2014/main" id="{B33EABF9-DFE6-D34B-93CC-DC150D0A4962}"/>
                      </a:ext>
                    </a:extLst>
                  </p:cNvPr>
                  <p:cNvSpPr>
                    <a:spLocks/>
                  </p:cNvSpPr>
                  <p:nvPr/>
                </p:nvSpPr>
                <p:spPr bwMode="auto">
                  <a:xfrm>
                    <a:off x="3689350" y="1843087"/>
                    <a:ext cx="644525" cy="630237"/>
                  </a:xfrm>
                  <a:custGeom>
                    <a:avLst/>
                    <a:gdLst>
                      <a:gd name="T0" fmla="*/ 0 w 323"/>
                      <a:gd name="T1" fmla="*/ 290 h 316"/>
                      <a:gd name="T2" fmla="*/ 0 w 323"/>
                      <a:gd name="T3" fmla="*/ 26 h 316"/>
                      <a:gd name="T4" fmla="*/ 25 w 323"/>
                      <a:gd name="T5" fmla="*/ 0 h 316"/>
                      <a:gd name="T6" fmla="*/ 48 w 323"/>
                      <a:gd name="T7" fmla="*/ 0 h 316"/>
                      <a:gd name="T8" fmla="*/ 48 w 323"/>
                      <a:gd name="T9" fmla="*/ 20 h 316"/>
                      <a:gd name="T10" fmla="*/ 25 w 323"/>
                      <a:gd name="T11" fmla="*/ 20 h 316"/>
                      <a:gd name="T12" fmla="*/ 20 w 323"/>
                      <a:gd name="T13" fmla="*/ 26 h 316"/>
                      <a:gd name="T14" fmla="*/ 20 w 323"/>
                      <a:gd name="T15" fmla="*/ 290 h 316"/>
                      <a:gd name="T16" fmla="*/ 25 w 323"/>
                      <a:gd name="T17" fmla="*/ 296 h 316"/>
                      <a:gd name="T18" fmla="*/ 298 w 323"/>
                      <a:gd name="T19" fmla="*/ 296 h 316"/>
                      <a:gd name="T20" fmla="*/ 303 w 323"/>
                      <a:gd name="T21" fmla="*/ 290 h 316"/>
                      <a:gd name="T22" fmla="*/ 303 w 323"/>
                      <a:gd name="T23" fmla="*/ 26 h 316"/>
                      <a:gd name="T24" fmla="*/ 298 w 323"/>
                      <a:gd name="T25" fmla="*/ 20 h 316"/>
                      <a:gd name="T26" fmla="*/ 242 w 323"/>
                      <a:gd name="T27" fmla="*/ 20 h 316"/>
                      <a:gd name="T28" fmla="*/ 242 w 323"/>
                      <a:gd name="T29" fmla="*/ 0 h 316"/>
                      <a:gd name="T30" fmla="*/ 298 w 323"/>
                      <a:gd name="T31" fmla="*/ 0 h 316"/>
                      <a:gd name="T32" fmla="*/ 323 w 323"/>
                      <a:gd name="T33" fmla="*/ 26 h 316"/>
                      <a:gd name="T34" fmla="*/ 323 w 323"/>
                      <a:gd name="T35" fmla="*/ 290 h 316"/>
                      <a:gd name="T36" fmla="*/ 298 w 323"/>
                      <a:gd name="T37" fmla="*/ 316 h 316"/>
                      <a:gd name="T38" fmla="*/ 25 w 323"/>
                      <a:gd name="T39" fmla="*/ 316 h 316"/>
                      <a:gd name="T40" fmla="*/ 0 w 323"/>
                      <a:gd name="T41" fmla="*/ 29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16">
                        <a:moveTo>
                          <a:pt x="0" y="290"/>
                        </a:moveTo>
                        <a:cubicBezTo>
                          <a:pt x="0" y="26"/>
                          <a:pt x="0" y="26"/>
                          <a:pt x="0" y="26"/>
                        </a:cubicBezTo>
                        <a:cubicBezTo>
                          <a:pt x="0" y="12"/>
                          <a:pt x="11" y="0"/>
                          <a:pt x="25" y="0"/>
                        </a:cubicBezTo>
                        <a:cubicBezTo>
                          <a:pt x="48" y="0"/>
                          <a:pt x="48" y="0"/>
                          <a:pt x="48" y="0"/>
                        </a:cubicBezTo>
                        <a:cubicBezTo>
                          <a:pt x="48" y="20"/>
                          <a:pt x="48" y="20"/>
                          <a:pt x="48" y="20"/>
                        </a:cubicBezTo>
                        <a:cubicBezTo>
                          <a:pt x="25" y="20"/>
                          <a:pt x="25" y="20"/>
                          <a:pt x="25" y="20"/>
                        </a:cubicBezTo>
                        <a:cubicBezTo>
                          <a:pt x="22" y="20"/>
                          <a:pt x="20" y="23"/>
                          <a:pt x="20" y="26"/>
                        </a:cubicBezTo>
                        <a:cubicBezTo>
                          <a:pt x="20" y="290"/>
                          <a:pt x="20" y="290"/>
                          <a:pt x="20" y="290"/>
                        </a:cubicBezTo>
                        <a:cubicBezTo>
                          <a:pt x="20" y="293"/>
                          <a:pt x="22" y="296"/>
                          <a:pt x="25" y="296"/>
                        </a:cubicBezTo>
                        <a:cubicBezTo>
                          <a:pt x="298" y="296"/>
                          <a:pt x="298" y="296"/>
                          <a:pt x="298" y="296"/>
                        </a:cubicBezTo>
                        <a:cubicBezTo>
                          <a:pt x="301" y="296"/>
                          <a:pt x="303" y="293"/>
                          <a:pt x="303" y="290"/>
                        </a:cubicBezTo>
                        <a:cubicBezTo>
                          <a:pt x="303" y="26"/>
                          <a:pt x="303" y="26"/>
                          <a:pt x="303" y="26"/>
                        </a:cubicBezTo>
                        <a:cubicBezTo>
                          <a:pt x="303" y="23"/>
                          <a:pt x="301" y="20"/>
                          <a:pt x="298" y="20"/>
                        </a:cubicBezTo>
                        <a:cubicBezTo>
                          <a:pt x="242" y="20"/>
                          <a:pt x="242" y="20"/>
                          <a:pt x="242" y="20"/>
                        </a:cubicBezTo>
                        <a:cubicBezTo>
                          <a:pt x="242" y="0"/>
                          <a:pt x="242" y="0"/>
                          <a:pt x="242" y="0"/>
                        </a:cubicBezTo>
                        <a:cubicBezTo>
                          <a:pt x="298" y="0"/>
                          <a:pt x="298" y="0"/>
                          <a:pt x="298" y="0"/>
                        </a:cubicBezTo>
                        <a:cubicBezTo>
                          <a:pt x="312" y="0"/>
                          <a:pt x="323" y="12"/>
                          <a:pt x="323" y="26"/>
                        </a:cubicBezTo>
                        <a:cubicBezTo>
                          <a:pt x="323" y="290"/>
                          <a:pt x="323" y="290"/>
                          <a:pt x="323" y="290"/>
                        </a:cubicBezTo>
                        <a:cubicBezTo>
                          <a:pt x="323" y="304"/>
                          <a:pt x="312" y="316"/>
                          <a:pt x="298" y="316"/>
                        </a:cubicBezTo>
                        <a:cubicBezTo>
                          <a:pt x="25" y="316"/>
                          <a:pt x="25" y="316"/>
                          <a:pt x="25" y="316"/>
                        </a:cubicBezTo>
                        <a:cubicBezTo>
                          <a:pt x="11" y="316"/>
                          <a:pt x="0" y="304"/>
                          <a:pt x="0"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55">
                    <a:extLst>
                      <a:ext uri="{FF2B5EF4-FFF2-40B4-BE49-F238E27FC236}">
                        <a16:creationId xmlns:a16="http://schemas.microsoft.com/office/drawing/2014/main" id="{839A7A52-B830-EB4D-B66A-377EDD5154CF}"/>
                      </a:ext>
                    </a:extLst>
                  </p:cNvPr>
                  <p:cNvSpPr>
                    <a:spLocks noChangeArrowheads="1"/>
                  </p:cNvSpPr>
                  <p:nvPr/>
                </p:nvSpPr>
                <p:spPr bwMode="auto">
                  <a:xfrm>
                    <a:off x="4127500" y="1895475"/>
                    <a:ext cx="98425" cy="984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6">
                    <a:extLst>
                      <a:ext uri="{FF2B5EF4-FFF2-40B4-BE49-F238E27FC236}">
                        <a16:creationId xmlns:a16="http://schemas.microsoft.com/office/drawing/2014/main" id="{ED4AD984-343B-3945-8A02-AF10F07A6882}"/>
                      </a:ext>
                    </a:extLst>
                  </p:cNvPr>
                  <p:cNvSpPr>
                    <a:spLocks/>
                  </p:cNvSpPr>
                  <p:nvPr/>
                </p:nvSpPr>
                <p:spPr bwMode="auto">
                  <a:xfrm>
                    <a:off x="3722687" y="2019300"/>
                    <a:ext cx="579437" cy="82550"/>
                  </a:xfrm>
                  <a:custGeom>
                    <a:avLst/>
                    <a:gdLst>
                      <a:gd name="T0" fmla="*/ 0 w 291"/>
                      <a:gd name="T1" fmla="*/ 23 h 42"/>
                      <a:gd name="T2" fmla="*/ 0 w 291"/>
                      <a:gd name="T3" fmla="*/ 0 h 42"/>
                      <a:gd name="T4" fmla="*/ 291 w 291"/>
                      <a:gd name="T5" fmla="*/ 0 h 42"/>
                      <a:gd name="T6" fmla="*/ 291 w 291"/>
                      <a:gd name="T7" fmla="*/ 23 h 42"/>
                      <a:gd name="T8" fmla="*/ 282 w 291"/>
                      <a:gd name="T9" fmla="*/ 28 h 42"/>
                      <a:gd name="T10" fmla="*/ 278 w 291"/>
                      <a:gd name="T11" fmla="*/ 35 h 42"/>
                      <a:gd name="T12" fmla="*/ 262 w 291"/>
                      <a:gd name="T13" fmla="*/ 35 h 42"/>
                      <a:gd name="T14" fmla="*/ 257 w 291"/>
                      <a:gd name="T15" fmla="*/ 28 h 42"/>
                      <a:gd name="T16" fmla="*/ 241 w 291"/>
                      <a:gd name="T17" fmla="*/ 28 h 42"/>
                      <a:gd name="T18" fmla="*/ 237 w 291"/>
                      <a:gd name="T19" fmla="*/ 35 h 42"/>
                      <a:gd name="T20" fmla="*/ 220 w 291"/>
                      <a:gd name="T21" fmla="*/ 35 h 42"/>
                      <a:gd name="T22" fmla="*/ 216 w 291"/>
                      <a:gd name="T23" fmla="*/ 28 h 42"/>
                      <a:gd name="T24" fmla="*/ 200 w 291"/>
                      <a:gd name="T25" fmla="*/ 28 h 42"/>
                      <a:gd name="T26" fmla="*/ 195 w 291"/>
                      <a:gd name="T27" fmla="*/ 35 h 42"/>
                      <a:gd name="T28" fmla="*/ 179 w 291"/>
                      <a:gd name="T29" fmla="*/ 35 h 42"/>
                      <a:gd name="T30" fmla="*/ 175 w 291"/>
                      <a:gd name="T31" fmla="*/ 28 h 42"/>
                      <a:gd name="T32" fmla="*/ 166 w 291"/>
                      <a:gd name="T33" fmla="*/ 23 h 42"/>
                      <a:gd name="T34" fmla="*/ 158 w 291"/>
                      <a:gd name="T35" fmla="*/ 28 h 42"/>
                      <a:gd name="T36" fmla="*/ 154 w 291"/>
                      <a:gd name="T37" fmla="*/ 35 h 42"/>
                      <a:gd name="T38" fmla="*/ 138 w 291"/>
                      <a:gd name="T39" fmla="*/ 35 h 42"/>
                      <a:gd name="T40" fmla="*/ 133 w 291"/>
                      <a:gd name="T41" fmla="*/ 28 h 42"/>
                      <a:gd name="T42" fmla="*/ 117 w 291"/>
                      <a:gd name="T43" fmla="*/ 28 h 42"/>
                      <a:gd name="T44" fmla="*/ 113 w 291"/>
                      <a:gd name="T45" fmla="*/ 35 h 42"/>
                      <a:gd name="T46" fmla="*/ 96 w 291"/>
                      <a:gd name="T47" fmla="*/ 35 h 42"/>
                      <a:gd name="T48" fmla="*/ 92 w 291"/>
                      <a:gd name="T49" fmla="*/ 28 h 42"/>
                      <a:gd name="T50" fmla="*/ 76 w 291"/>
                      <a:gd name="T51" fmla="*/ 28 h 42"/>
                      <a:gd name="T52" fmla="*/ 71 w 291"/>
                      <a:gd name="T53" fmla="*/ 35 h 42"/>
                      <a:gd name="T54" fmla="*/ 55 w 291"/>
                      <a:gd name="T55" fmla="*/ 35 h 42"/>
                      <a:gd name="T56" fmla="*/ 51 w 291"/>
                      <a:gd name="T57" fmla="*/ 28 h 42"/>
                      <a:gd name="T58" fmla="*/ 34 w 291"/>
                      <a:gd name="T59" fmla="*/ 28 h 42"/>
                      <a:gd name="T60" fmla="*/ 30 w 291"/>
                      <a:gd name="T61" fmla="*/ 35 h 42"/>
                      <a:gd name="T62" fmla="*/ 14 w 291"/>
                      <a:gd name="T63" fmla="*/ 35 h 42"/>
                      <a:gd name="T64" fmla="*/ 9 w 291"/>
                      <a:gd name="T65" fmla="*/ 28 h 42"/>
                      <a:gd name="T66" fmla="*/ 0 w 291"/>
                      <a:gd name="T6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1" h="42">
                        <a:moveTo>
                          <a:pt x="0" y="23"/>
                        </a:moveTo>
                        <a:cubicBezTo>
                          <a:pt x="0" y="0"/>
                          <a:pt x="0" y="0"/>
                          <a:pt x="0" y="0"/>
                        </a:cubicBezTo>
                        <a:cubicBezTo>
                          <a:pt x="291" y="0"/>
                          <a:pt x="291" y="0"/>
                          <a:pt x="291" y="0"/>
                        </a:cubicBezTo>
                        <a:cubicBezTo>
                          <a:pt x="291" y="23"/>
                          <a:pt x="291" y="23"/>
                          <a:pt x="291" y="23"/>
                        </a:cubicBezTo>
                        <a:cubicBezTo>
                          <a:pt x="288" y="23"/>
                          <a:pt x="285" y="25"/>
                          <a:pt x="282" y="28"/>
                        </a:cubicBezTo>
                        <a:cubicBezTo>
                          <a:pt x="278" y="35"/>
                          <a:pt x="278" y="35"/>
                          <a:pt x="278" y="35"/>
                        </a:cubicBezTo>
                        <a:cubicBezTo>
                          <a:pt x="274" y="42"/>
                          <a:pt x="266" y="42"/>
                          <a:pt x="262" y="35"/>
                        </a:cubicBezTo>
                        <a:cubicBezTo>
                          <a:pt x="257" y="28"/>
                          <a:pt x="257" y="28"/>
                          <a:pt x="257" y="28"/>
                        </a:cubicBezTo>
                        <a:cubicBezTo>
                          <a:pt x="253" y="22"/>
                          <a:pt x="246" y="22"/>
                          <a:pt x="241" y="28"/>
                        </a:cubicBezTo>
                        <a:cubicBezTo>
                          <a:pt x="237" y="35"/>
                          <a:pt x="237" y="35"/>
                          <a:pt x="237" y="35"/>
                        </a:cubicBezTo>
                        <a:cubicBezTo>
                          <a:pt x="232" y="42"/>
                          <a:pt x="225" y="42"/>
                          <a:pt x="220" y="35"/>
                        </a:cubicBezTo>
                        <a:cubicBezTo>
                          <a:pt x="216" y="28"/>
                          <a:pt x="216" y="28"/>
                          <a:pt x="216" y="28"/>
                        </a:cubicBezTo>
                        <a:cubicBezTo>
                          <a:pt x="212" y="22"/>
                          <a:pt x="204" y="22"/>
                          <a:pt x="200" y="28"/>
                        </a:cubicBezTo>
                        <a:cubicBezTo>
                          <a:pt x="195" y="35"/>
                          <a:pt x="195" y="35"/>
                          <a:pt x="195" y="35"/>
                        </a:cubicBezTo>
                        <a:cubicBezTo>
                          <a:pt x="191" y="42"/>
                          <a:pt x="184" y="42"/>
                          <a:pt x="179" y="35"/>
                        </a:cubicBezTo>
                        <a:cubicBezTo>
                          <a:pt x="175" y="28"/>
                          <a:pt x="175" y="28"/>
                          <a:pt x="175" y="28"/>
                        </a:cubicBezTo>
                        <a:cubicBezTo>
                          <a:pt x="172" y="25"/>
                          <a:pt x="169" y="23"/>
                          <a:pt x="166" y="23"/>
                        </a:cubicBezTo>
                        <a:cubicBezTo>
                          <a:pt x="163" y="23"/>
                          <a:pt x="161" y="25"/>
                          <a:pt x="158" y="28"/>
                        </a:cubicBezTo>
                        <a:cubicBezTo>
                          <a:pt x="154" y="35"/>
                          <a:pt x="154" y="35"/>
                          <a:pt x="154" y="35"/>
                        </a:cubicBezTo>
                        <a:cubicBezTo>
                          <a:pt x="150" y="42"/>
                          <a:pt x="142" y="42"/>
                          <a:pt x="138" y="35"/>
                        </a:cubicBezTo>
                        <a:cubicBezTo>
                          <a:pt x="133" y="28"/>
                          <a:pt x="133" y="28"/>
                          <a:pt x="133" y="28"/>
                        </a:cubicBezTo>
                        <a:cubicBezTo>
                          <a:pt x="129" y="22"/>
                          <a:pt x="122" y="22"/>
                          <a:pt x="117" y="28"/>
                        </a:cubicBezTo>
                        <a:cubicBezTo>
                          <a:pt x="113" y="35"/>
                          <a:pt x="113" y="35"/>
                          <a:pt x="113" y="35"/>
                        </a:cubicBezTo>
                        <a:cubicBezTo>
                          <a:pt x="108" y="42"/>
                          <a:pt x="101" y="42"/>
                          <a:pt x="96" y="35"/>
                        </a:cubicBezTo>
                        <a:cubicBezTo>
                          <a:pt x="92" y="28"/>
                          <a:pt x="92" y="28"/>
                          <a:pt x="92" y="28"/>
                        </a:cubicBezTo>
                        <a:cubicBezTo>
                          <a:pt x="88" y="22"/>
                          <a:pt x="80" y="22"/>
                          <a:pt x="76" y="28"/>
                        </a:cubicBezTo>
                        <a:cubicBezTo>
                          <a:pt x="71" y="35"/>
                          <a:pt x="71" y="35"/>
                          <a:pt x="71" y="35"/>
                        </a:cubicBezTo>
                        <a:cubicBezTo>
                          <a:pt x="67" y="42"/>
                          <a:pt x="60" y="42"/>
                          <a:pt x="55" y="35"/>
                        </a:cubicBezTo>
                        <a:cubicBezTo>
                          <a:pt x="51" y="28"/>
                          <a:pt x="51" y="28"/>
                          <a:pt x="51" y="28"/>
                        </a:cubicBezTo>
                        <a:cubicBezTo>
                          <a:pt x="46" y="22"/>
                          <a:pt x="39" y="22"/>
                          <a:pt x="34" y="28"/>
                        </a:cubicBezTo>
                        <a:cubicBezTo>
                          <a:pt x="30" y="35"/>
                          <a:pt x="30" y="35"/>
                          <a:pt x="30" y="35"/>
                        </a:cubicBezTo>
                        <a:cubicBezTo>
                          <a:pt x="26" y="42"/>
                          <a:pt x="18" y="42"/>
                          <a:pt x="14" y="35"/>
                        </a:cubicBezTo>
                        <a:cubicBezTo>
                          <a:pt x="9" y="28"/>
                          <a:pt x="9" y="28"/>
                          <a:pt x="9" y="28"/>
                        </a:cubicBezTo>
                        <a:cubicBezTo>
                          <a:pt x="7" y="25"/>
                          <a:pt x="4"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8" name="TextBox 147">
                  <a:extLst>
                    <a:ext uri="{FF2B5EF4-FFF2-40B4-BE49-F238E27FC236}">
                      <a16:creationId xmlns:a16="http://schemas.microsoft.com/office/drawing/2014/main" id="{CBE41891-10D8-114E-A7CF-C42BAC38DD0D}"/>
                    </a:ext>
                  </a:extLst>
                </p:cNvPr>
                <p:cNvSpPr txBox="1"/>
                <p:nvPr/>
              </p:nvSpPr>
              <p:spPr>
                <a:xfrm>
                  <a:off x="6523151" y="3537793"/>
                  <a:ext cx="236656" cy="307777"/>
                </a:xfrm>
                <a:prstGeom prst="rect">
                  <a:avLst/>
                </a:prstGeom>
                <a:noFill/>
              </p:spPr>
              <p:txBody>
                <a:bodyPr wrap="square" rtlCol="0">
                  <a:spAutoFit/>
                </a:bodyPr>
                <a:lstStyle/>
                <a:p>
                  <a:r>
                    <a:rPr lang="en-US" sz="1400" b="1" dirty="0">
                      <a:solidFill>
                        <a:schemeClr val="tx2"/>
                      </a:solidFill>
                    </a:rPr>
                    <a:t>6</a:t>
                  </a:r>
                </a:p>
              </p:txBody>
            </p:sp>
          </p:grpSp>
        </p:grpSp>
      </p:grpSp>
    </p:spTree>
    <p:extLst>
      <p:ext uri="{BB962C8B-B14F-4D97-AF65-F5344CB8AC3E}">
        <p14:creationId xmlns:p14="http://schemas.microsoft.com/office/powerpoint/2010/main" val="301932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Characterizing CPEs: putting it all together</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Dataset Construction</a:t>
            </a:r>
          </a:p>
        </p:txBody>
      </p:sp>
      <p:grpSp>
        <p:nvGrpSpPr>
          <p:cNvPr id="34" name="Group 33">
            <a:extLst>
              <a:ext uri="{FF2B5EF4-FFF2-40B4-BE49-F238E27FC236}">
                <a16:creationId xmlns:a16="http://schemas.microsoft.com/office/drawing/2014/main" id="{504EE2E2-FA97-3D46-B317-A886AA91D801}"/>
              </a:ext>
            </a:extLst>
          </p:cNvPr>
          <p:cNvGrpSpPr/>
          <p:nvPr/>
        </p:nvGrpSpPr>
        <p:grpSpPr>
          <a:xfrm>
            <a:off x="609600" y="2156010"/>
            <a:ext cx="11963400" cy="1257797"/>
            <a:chOff x="609600" y="2986210"/>
            <a:chExt cx="11963400" cy="1257797"/>
          </a:xfrm>
        </p:grpSpPr>
        <p:cxnSp>
          <p:nvCxnSpPr>
            <p:cNvPr id="6" name="Straight Arrow Connector 5">
              <a:extLst>
                <a:ext uri="{FF2B5EF4-FFF2-40B4-BE49-F238E27FC236}">
                  <a16:creationId xmlns:a16="http://schemas.microsoft.com/office/drawing/2014/main" id="{EBF5822A-8950-8A4F-9266-ECA51B11037A}"/>
                </a:ext>
              </a:extLst>
            </p:cNvPr>
            <p:cNvCxnSpPr/>
            <p:nvPr/>
          </p:nvCxnSpPr>
          <p:spPr>
            <a:xfrm>
              <a:off x="609600" y="3416300"/>
              <a:ext cx="10795000" cy="0"/>
            </a:xfrm>
            <a:prstGeom prst="straightConnector1">
              <a:avLst/>
            </a:prstGeom>
            <a:ln w="22225">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05BF6D5-3166-B54A-855D-96098C47B971}"/>
                </a:ext>
              </a:extLst>
            </p:cNvPr>
            <p:cNvSpPr txBox="1"/>
            <p:nvPr/>
          </p:nvSpPr>
          <p:spPr>
            <a:xfrm>
              <a:off x="11404600" y="3262411"/>
              <a:ext cx="1168400" cy="307777"/>
            </a:xfrm>
            <a:prstGeom prst="rect">
              <a:avLst/>
            </a:prstGeom>
            <a:noFill/>
          </p:spPr>
          <p:txBody>
            <a:bodyPr wrap="square" rtlCol="0">
              <a:spAutoFit/>
            </a:bodyPr>
            <a:lstStyle/>
            <a:p>
              <a:r>
                <a:rPr lang="en-US" sz="1400" dirty="0">
                  <a:solidFill>
                    <a:srgbClr val="4D4F53"/>
                  </a:solidFill>
                </a:rPr>
                <a:t>Time</a:t>
              </a:r>
            </a:p>
          </p:txBody>
        </p:sp>
        <p:cxnSp>
          <p:nvCxnSpPr>
            <p:cNvPr id="19" name="Straight Connector 18">
              <a:extLst>
                <a:ext uri="{FF2B5EF4-FFF2-40B4-BE49-F238E27FC236}">
                  <a16:creationId xmlns:a16="http://schemas.microsoft.com/office/drawing/2014/main" id="{88A93F1B-4F06-9C4A-B42F-FEEACC372CB3}"/>
                </a:ext>
              </a:extLst>
            </p:cNvPr>
            <p:cNvCxnSpPr>
              <a:cxnSpLocks/>
            </p:cNvCxnSpPr>
            <p:nvPr/>
          </p:nvCxnSpPr>
          <p:spPr>
            <a:xfrm>
              <a:off x="5532925"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2B472D4-8D6C-C149-A8C5-F04110943573}"/>
                </a:ext>
              </a:extLst>
            </p:cNvPr>
            <p:cNvCxnSpPr>
              <a:cxnSpLocks/>
            </p:cNvCxnSpPr>
            <p:nvPr/>
          </p:nvCxnSpPr>
          <p:spPr>
            <a:xfrm>
              <a:off x="4803507"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D13213F3-E93A-2E4B-A939-E8EEB4A01863}"/>
                </a:ext>
              </a:extLst>
            </p:cNvPr>
            <p:cNvCxnSpPr>
              <a:cxnSpLocks/>
            </p:cNvCxnSpPr>
            <p:nvPr/>
          </p:nvCxnSpPr>
          <p:spPr>
            <a:xfrm>
              <a:off x="4074089"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D1F2ED27-141D-E64E-BFC4-DD09358CABE9}"/>
                </a:ext>
              </a:extLst>
            </p:cNvPr>
            <p:cNvCxnSpPr>
              <a:cxnSpLocks/>
            </p:cNvCxnSpPr>
            <p:nvPr/>
          </p:nvCxnSpPr>
          <p:spPr>
            <a:xfrm>
              <a:off x="3344671"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985CFF8E-3079-5F4B-94BF-3023F5B022BF}"/>
                </a:ext>
              </a:extLst>
            </p:cNvPr>
            <p:cNvCxnSpPr>
              <a:cxnSpLocks/>
            </p:cNvCxnSpPr>
            <p:nvPr/>
          </p:nvCxnSpPr>
          <p:spPr>
            <a:xfrm>
              <a:off x="2615253"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4DCBE0EE-CB0B-C54E-A93C-E250520247F7}"/>
                </a:ext>
              </a:extLst>
            </p:cNvPr>
            <p:cNvCxnSpPr>
              <a:cxnSpLocks/>
            </p:cNvCxnSpPr>
            <p:nvPr/>
          </p:nvCxnSpPr>
          <p:spPr>
            <a:xfrm>
              <a:off x="1885835"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7A9E0A3B-91AE-804F-BA19-A39EC4A29901}"/>
                </a:ext>
              </a:extLst>
            </p:cNvPr>
            <p:cNvCxnSpPr>
              <a:cxnSpLocks/>
            </p:cNvCxnSpPr>
            <p:nvPr/>
          </p:nvCxnSpPr>
          <p:spPr>
            <a:xfrm>
              <a:off x="1156417"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5E0210CD-6509-B748-B233-B9249214CA1C}"/>
                </a:ext>
              </a:extLst>
            </p:cNvPr>
            <p:cNvCxnSpPr>
              <a:cxnSpLocks/>
            </p:cNvCxnSpPr>
            <p:nvPr/>
          </p:nvCxnSpPr>
          <p:spPr>
            <a:xfrm>
              <a:off x="10638846"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7EB773F-CF02-E44D-8BDA-70CA8B9C3DAA}"/>
                </a:ext>
              </a:extLst>
            </p:cNvPr>
            <p:cNvCxnSpPr>
              <a:cxnSpLocks/>
            </p:cNvCxnSpPr>
            <p:nvPr/>
          </p:nvCxnSpPr>
          <p:spPr>
            <a:xfrm>
              <a:off x="9909433"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F5C80F7F-7A88-5C4A-8A32-D801B60F68B2}"/>
                </a:ext>
              </a:extLst>
            </p:cNvPr>
            <p:cNvCxnSpPr>
              <a:cxnSpLocks/>
            </p:cNvCxnSpPr>
            <p:nvPr/>
          </p:nvCxnSpPr>
          <p:spPr>
            <a:xfrm>
              <a:off x="9180015"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B8467A5B-8A86-8D4A-B76F-62A00293C97A}"/>
                </a:ext>
              </a:extLst>
            </p:cNvPr>
            <p:cNvCxnSpPr>
              <a:cxnSpLocks/>
            </p:cNvCxnSpPr>
            <p:nvPr/>
          </p:nvCxnSpPr>
          <p:spPr>
            <a:xfrm>
              <a:off x="8450597"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47A3C699-5559-F94A-8490-EEFA7087E819}"/>
                </a:ext>
              </a:extLst>
            </p:cNvPr>
            <p:cNvCxnSpPr>
              <a:cxnSpLocks/>
            </p:cNvCxnSpPr>
            <p:nvPr/>
          </p:nvCxnSpPr>
          <p:spPr>
            <a:xfrm>
              <a:off x="7721179"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A12E1B66-B71E-B240-B29D-8D7BAB641E82}"/>
                </a:ext>
              </a:extLst>
            </p:cNvPr>
            <p:cNvCxnSpPr>
              <a:cxnSpLocks/>
            </p:cNvCxnSpPr>
            <p:nvPr/>
          </p:nvCxnSpPr>
          <p:spPr>
            <a:xfrm>
              <a:off x="6991761"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5A45766B-6DDD-6B48-81BF-7A3F3710A0EB}"/>
                </a:ext>
              </a:extLst>
            </p:cNvPr>
            <p:cNvCxnSpPr>
              <a:cxnSpLocks/>
            </p:cNvCxnSpPr>
            <p:nvPr/>
          </p:nvCxnSpPr>
          <p:spPr>
            <a:xfrm>
              <a:off x="6262343" y="3307037"/>
              <a:ext cx="0" cy="231577"/>
            </a:xfrm>
            <a:prstGeom prst="lin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6E7B9E3F-BD6F-A848-AECE-324131D049CC}"/>
                </a:ext>
              </a:extLst>
            </p:cNvPr>
            <p:cNvSpPr txBox="1"/>
            <p:nvPr/>
          </p:nvSpPr>
          <p:spPr>
            <a:xfrm>
              <a:off x="1156417" y="2986210"/>
              <a:ext cx="729418" cy="307777"/>
            </a:xfrm>
            <a:prstGeom prst="rect">
              <a:avLst/>
            </a:prstGeom>
            <a:noFill/>
          </p:spPr>
          <p:txBody>
            <a:bodyPr wrap="square" rtlCol="0">
              <a:spAutoFit/>
            </a:bodyPr>
            <a:lstStyle/>
            <a:p>
              <a:pPr algn="ctr"/>
              <a:r>
                <a:rPr lang="en-US" sz="1400" dirty="0">
                  <a:solidFill>
                    <a:srgbClr val="4D4F53"/>
                  </a:solidFill>
                </a:rPr>
                <a:t>Day -5</a:t>
              </a:r>
            </a:p>
          </p:txBody>
        </p:sp>
        <p:sp>
          <p:nvSpPr>
            <p:cNvPr id="126" name="TextBox 125">
              <a:extLst>
                <a:ext uri="{FF2B5EF4-FFF2-40B4-BE49-F238E27FC236}">
                  <a16:creationId xmlns:a16="http://schemas.microsoft.com/office/drawing/2014/main" id="{E9DA88DD-6E46-4A4C-B001-0593AE7C69E6}"/>
                </a:ext>
              </a:extLst>
            </p:cNvPr>
            <p:cNvSpPr txBox="1"/>
            <p:nvPr/>
          </p:nvSpPr>
          <p:spPr>
            <a:xfrm>
              <a:off x="4804078" y="2986210"/>
              <a:ext cx="729418" cy="307777"/>
            </a:xfrm>
            <a:prstGeom prst="rect">
              <a:avLst/>
            </a:prstGeom>
            <a:noFill/>
          </p:spPr>
          <p:txBody>
            <a:bodyPr wrap="square" rtlCol="0">
              <a:spAutoFit/>
            </a:bodyPr>
            <a:lstStyle/>
            <a:p>
              <a:pPr algn="ctr"/>
              <a:r>
                <a:rPr lang="en-US" sz="1400" dirty="0">
                  <a:solidFill>
                    <a:srgbClr val="4D4F53"/>
                  </a:solidFill>
                </a:rPr>
                <a:t>Day 0</a:t>
              </a:r>
            </a:p>
          </p:txBody>
        </p:sp>
        <p:sp>
          <p:nvSpPr>
            <p:cNvPr id="152" name="TextBox 151">
              <a:extLst>
                <a:ext uri="{FF2B5EF4-FFF2-40B4-BE49-F238E27FC236}">
                  <a16:creationId xmlns:a16="http://schemas.microsoft.com/office/drawing/2014/main" id="{660E2FC8-C523-2F4A-8DE5-35CF1938B596}"/>
                </a:ext>
              </a:extLst>
            </p:cNvPr>
            <p:cNvSpPr txBox="1"/>
            <p:nvPr/>
          </p:nvSpPr>
          <p:spPr>
            <a:xfrm>
              <a:off x="5539573" y="2986210"/>
              <a:ext cx="729418" cy="307777"/>
            </a:xfrm>
            <a:prstGeom prst="rect">
              <a:avLst/>
            </a:prstGeom>
            <a:noFill/>
          </p:spPr>
          <p:txBody>
            <a:bodyPr wrap="square" rtlCol="0">
              <a:spAutoFit/>
            </a:bodyPr>
            <a:lstStyle/>
            <a:p>
              <a:pPr algn="ctr"/>
              <a:r>
                <a:rPr lang="en-US" sz="1400" dirty="0">
                  <a:solidFill>
                    <a:srgbClr val="4D4F53"/>
                  </a:solidFill>
                </a:rPr>
                <a:t>Day 1</a:t>
              </a:r>
            </a:p>
          </p:txBody>
        </p:sp>
        <p:sp>
          <p:nvSpPr>
            <p:cNvPr id="158" name="TextBox 157">
              <a:extLst>
                <a:ext uri="{FF2B5EF4-FFF2-40B4-BE49-F238E27FC236}">
                  <a16:creationId xmlns:a16="http://schemas.microsoft.com/office/drawing/2014/main" id="{9C02055B-C841-DF49-B42C-599EA8F956B5}"/>
                </a:ext>
              </a:extLst>
            </p:cNvPr>
            <p:cNvSpPr txBox="1"/>
            <p:nvPr/>
          </p:nvSpPr>
          <p:spPr>
            <a:xfrm>
              <a:off x="10648286" y="2986210"/>
              <a:ext cx="729418" cy="307777"/>
            </a:xfrm>
            <a:prstGeom prst="rect">
              <a:avLst/>
            </a:prstGeom>
            <a:noFill/>
          </p:spPr>
          <p:txBody>
            <a:bodyPr wrap="square" rtlCol="0">
              <a:spAutoFit/>
            </a:bodyPr>
            <a:lstStyle/>
            <a:p>
              <a:pPr algn="ctr"/>
              <a:r>
                <a:rPr lang="en-US" sz="1400" dirty="0">
                  <a:solidFill>
                    <a:srgbClr val="4D4F53"/>
                  </a:solidFill>
                </a:rPr>
                <a:t>Day 8</a:t>
              </a:r>
            </a:p>
          </p:txBody>
        </p:sp>
        <p:sp>
          <p:nvSpPr>
            <p:cNvPr id="28" name="Rounded Rectangle 27">
              <a:extLst>
                <a:ext uri="{FF2B5EF4-FFF2-40B4-BE49-F238E27FC236}">
                  <a16:creationId xmlns:a16="http://schemas.microsoft.com/office/drawing/2014/main" id="{F7F1635A-46F6-0241-AEA0-BCA9DFEF5ED2}"/>
                </a:ext>
              </a:extLst>
            </p:cNvPr>
            <p:cNvSpPr/>
            <p:nvPr/>
          </p:nvSpPr>
          <p:spPr>
            <a:xfrm>
              <a:off x="4803507" y="3657882"/>
              <a:ext cx="729418" cy="208438"/>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59" name="Rounded Rectangle 158">
              <a:extLst>
                <a:ext uri="{FF2B5EF4-FFF2-40B4-BE49-F238E27FC236}">
                  <a16:creationId xmlns:a16="http://schemas.microsoft.com/office/drawing/2014/main" id="{508209DC-F7F8-4D4F-B5EC-43A30965C64C}"/>
                </a:ext>
              </a:extLst>
            </p:cNvPr>
            <p:cNvSpPr/>
            <p:nvPr/>
          </p:nvSpPr>
          <p:spPr>
            <a:xfrm>
              <a:off x="1156417" y="4050728"/>
              <a:ext cx="4376508" cy="193279"/>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29" name="7-Point Star 28">
              <a:extLst>
                <a:ext uri="{FF2B5EF4-FFF2-40B4-BE49-F238E27FC236}">
                  <a16:creationId xmlns:a16="http://schemas.microsoft.com/office/drawing/2014/main" id="{090B1FCB-6869-9843-A85D-AB9C66973CCB}"/>
                </a:ext>
              </a:extLst>
            </p:cNvPr>
            <p:cNvSpPr/>
            <p:nvPr/>
          </p:nvSpPr>
          <p:spPr>
            <a:xfrm>
              <a:off x="5712536" y="3252135"/>
              <a:ext cx="370191" cy="318053"/>
            </a:xfrm>
            <a:prstGeom prst="star7">
              <a:avLst/>
            </a:prstGeom>
            <a:solidFill>
              <a:schemeClr val="tx2"/>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1" name="Wave 30">
              <a:extLst>
                <a:ext uri="{FF2B5EF4-FFF2-40B4-BE49-F238E27FC236}">
                  <a16:creationId xmlns:a16="http://schemas.microsoft.com/office/drawing/2014/main" id="{4793305B-7897-7746-9447-299813B56338}"/>
                </a:ext>
              </a:extLst>
            </p:cNvPr>
            <p:cNvSpPr/>
            <p:nvPr/>
          </p:nvSpPr>
          <p:spPr>
            <a:xfrm>
              <a:off x="10852085" y="3238864"/>
              <a:ext cx="339276" cy="339276"/>
            </a:xfrm>
            <a:prstGeom prst="wave">
              <a:avLst/>
            </a:prstGeom>
            <a:solidFill>
              <a:schemeClr val="accent6">
                <a:lumMod val="75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nvGrpSpPr>
          <p:cNvPr id="37" name="Group 36">
            <a:extLst>
              <a:ext uri="{FF2B5EF4-FFF2-40B4-BE49-F238E27FC236}">
                <a16:creationId xmlns:a16="http://schemas.microsoft.com/office/drawing/2014/main" id="{AD331707-106B-154A-882A-CA6A1A4E6011}"/>
              </a:ext>
            </a:extLst>
          </p:cNvPr>
          <p:cNvGrpSpPr/>
          <p:nvPr/>
        </p:nvGrpSpPr>
        <p:grpSpPr>
          <a:xfrm>
            <a:off x="2051222" y="3976862"/>
            <a:ext cx="8280135" cy="2174789"/>
            <a:chOff x="2051222" y="3976862"/>
            <a:chExt cx="8280135" cy="2174789"/>
          </a:xfrm>
        </p:grpSpPr>
        <p:sp>
          <p:nvSpPr>
            <p:cNvPr id="161" name="Rounded Rectangle 160">
              <a:extLst>
                <a:ext uri="{FF2B5EF4-FFF2-40B4-BE49-F238E27FC236}">
                  <a16:creationId xmlns:a16="http://schemas.microsoft.com/office/drawing/2014/main" id="{E86E1625-C913-9944-9D37-42912898DEC4}"/>
                </a:ext>
              </a:extLst>
            </p:cNvPr>
            <p:cNvSpPr/>
            <p:nvPr/>
          </p:nvSpPr>
          <p:spPr>
            <a:xfrm>
              <a:off x="2340654" y="4132674"/>
              <a:ext cx="1058562" cy="290089"/>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2" name="TextBox 31">
              <a:extLst>
                <a:ext uri="{FF2B5EF4-FFF2-40B4-BE49-F238E27FC236}">
                  <a16:creationId xmlns:a16="http://schemas.microsoft.com/office/drawing/2014/main" id="{32BD51A1-0C85-B64C-BBBD-69C93CC2A3AE}"/>
                </a:ext>
              </a:extLst>
            </p:cNvPr>
            <p:cNvSpPr txBox="1"/>
            <p:nvPr/>
          </p:nvSpPr>
          <p:spPr>
            <a:xfrm>
              <a:off x="3616889" y="4132674"/>
              <a:ext cx="3647090" cy="307777"/>
            </a:xfrm>
            <a:prstGeom prst="rect">
              <a:avLst/>
            </a:prstGeom>
            <a:noFill/>
          </p:spPr>
          <p:txBody>
            <a:bodyPr wrap="square" rtlCol="0">
              <a:spAutoFit/>
            </a:bodyPr>
            <a:lstStyle/>
            <a:p>
              <a:r>
                <a:rPr lang="en-US" sz="1400" b="1" dirty="0">
                  <a:solidFill>
                    <a:srgbClr val="4D4F53"/>
                  </a:solidFill>
                </a:rPr>
                <a:t>Old History:</a:t>
              </a:r>
              <a:r>
                <a:rPr lang="en-US" sz="1400" dirty="0">
                  <a:solidFill>
                    <a:srgbClr val="4D4F53"/>
                  </a:solidFill>
                </a:rPr>
                <a:t> Average measurements over days</a:t>
              </a:r>
            </a:p>
          </p:txBody>
        </p:sp>
        <p:sp>
          <p:nvSpPr>
            <p:cNvPr id="164" name="Rounded Rectangle 163">
              <a:extLst>
                <a:ext uri="{FF2B5EF4-FFF2-40B4-BE49-F238E27FC236}">
                  <a16:creationId xmlns:a16="http://schemas.microsoft.com/office/drawing/2014/main" id="{73936846-5F26-2F44-B80E-9467B64CAEA6}"/>
                </a:ext>
              </a:extLst>
            </p:cNvPr>
            <p:cNvSpPr/>
            <p:nvPr/>
          </p:nvSpPr>
          <p:spPr>
            <a:xfrm>
              <a:off x="2340654" y="4604969"/>
              <a:ext cx="1058562" cy="290089"/>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78" name="TextBox 177">
              <a:extLst>
                <a:ext uri="{FF2B5EF4-FFF2-40B4-BE49-F238E27FC236}">
                  <a16:creationId xmlns:a16="http://schemas.microsoft.com/office/drawing/2014/main" id="{DA430EBC-534A-9146-824D-A88472495CF8}"/>
                </a:ext>
              </a:extLst>
            </p:cNvPr>
            <p:cNvSpPr txBox="1"/>
            <p:nvPr/>
          </p:nvSpPr>
          <p:spPr>
            <a:xfrm>
              <a:off x="3616889" y="4482122"/>
              <a:ext cx="4196892" cy="523220"/>
            </a:xfrm>
            <a:prstGeom prst="rect">
              <a:avLst/>
            </a:prstGeom>
            <a:noFill/>
          </p:spPr>
          <p:txBody>
            <a:bodyPr wrap="square" rtlCol="0">
              <a:spAutoFit/>
            </a:bodyPr>
            <a:lstStyle/>
            <a:p>
              <a:r>
                <a:rPr lang="en-US" sz="1400" b="1" dirty="0">
                  <a:solidFill>
                    <a:srgbClr val="4D4F53"/>
                  </a:solidFill>
                </a:rPr>
                <a:t>Recent History: </a:t>
              </a:r>
              <a:r>
                <a:rPr lang="en-US" sz="1400" dirty="0">
                  <a:solidFill>
                    <a:srgbClr val="4D4F53"/>
                  </a:solidFill>
                </a:rPr>
                <a:t>Average measurements over 6 hours windows</a:t>
              </a:r>
            </a:p>
          </p:txBody>
        </p:sp>
        <p:sp>
          <p:nvSpPr>
            <p:cNvPr id="179" name="7-Point Star 178">
              <a:extLst>
                <a:ext uri="{FF2B5EF4-FFF2-40B4-BE49-F238E27FC236}">
                  <a16:creationId xmlns:a16="http://schemas.microsoft.com/office/drawing/2014/main" id="{E9EE3C20-F68C-1A41-A36D-A0702F02A68A}"/>
                </a:ext>
              </a:extLst>
            </p:cNvPr>
            <p:cNvSpPr/>
            <p:nvPr/>
          </p:nvSpPr>
          <p:spPr>
            <a:xfrm>
              <a:off x="2684839" y="5077264"/>
              <a:ext cx="370191" cy="318053"/>
            </a:xfrm>
            <a:prstGeom prst="star7">
              <a:avLst/>
            </a:prstGeom>
            <a:solidFill>
              <a:schemeClr val="tx2"/>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89" name="TextBox 188">
              <a:extLst>
                <a:ext uri="{FF2B5EF4-FFF2-40B4-BE49-F238E27FC236}">
                  <a16:creationId xmlns:a16="http://schemas.microsoft.com/office/drawing/2014/main" id="{F0C227AE-B4B9-D34C-AA01-E234D6EDF144}"/>
                </a:ext>
              </a:extLst>
            </p:cNvPr>
            <p:cNvSpPr txBox="1"/>
            <p:nvPr/>
          </p:nvSpPr>
          <p:spPr>
            <a:xfrm>
              <a:off x="3616889" y="5089600"/>
              <a:ext cx="4196892" cy="307777"/>
            </a:xfrm>
            <a:prstGeom prst="rect">
              <a:avLst/>
            </a:prstGeom>
            <a:noFill/>
          </p:spPr>
          <p:txBody>
            <a:bodyPr wrap="square" rtlCol="0">
              <a:spAutoFit/>
            </a:bodyPr>
            <a:lstStyle/>
            <a:p>
              <a:r>
                <a:rPr lang="en-US" sz="1400" b="1" dirty="0">
                  <a:solidFill>
                    <a:srgbClr val="4D4F53"/>
                  </a:solidFill>
                </a:rPr>
                <a:t>Failure: </a:t>
              </a:r>
              <a:r>
                <a:rPr lang="en-US" sz="1400" dirty="0">
                  <a:solidFill>
                    <a:srgbClr val="4D4F53"/>
                  </a:solidFill>
                </a:rPr>
                <a:t>Day at which we monitor the failure using VIA</a:t>
              </a:r>
            </a:p>
          </p:txBody>
        </p:sp>
        <p:sp>
          <p:nvSpPr>
            <p:cNvPr id="190" name="Wave 189">
              <a:extLst>
                <a:ext uri="{FF2B5EF4-FFF2-40B4-BE49-F238E27FC236}">
                  <a16:creationId xmlns:a16="http://schemas.microsoft.com/office/drawing/2014/main" id="{235B19C4-A752-B245-8750-46D655BFD865}"/>
                </a:ext>
              </a:extLst>
            </p:cNvPr>
            <p:cNvSpPr/>
            <p:nvPr/>
          </p:nvSpPr>
          <p:spPr>
            <a:xfrm>
              <a:off x="2700296" y="5572204"/>
              <a:ext cx="339276" cy="339276"/>
            </a:xfrm>
            <a:prstGeom prst="wave">
              <a:avLst/>
            </a:prstGeom>
            <a:solidFill>
              <a:schemeClr val="accent6">
                <a:lumMod val="75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91" name="TextBox 190">
              <a:extLst>
                <a:ext uri="{FF2B5EF4-FFF2-40B4-BE49-F238E27FC236}">
                  <a16:creationId xmlns:a16="http://schemas.microsoft.com/office/drawing/2014/main" id="{A9E05B89-3991-F249-981C-7E33EA558368}"/>
                </a:ext>
              </a:extLst>
            </p:cNvPr>
            <p:cNvSpPr txBox="1"/>
            <p:nvPr/>
          </p:nvSpPr>
          <p:spPr>
            <a:xfrm>
              <a:off x="3616889" y="5480232"/>
              <a:ext cx="6714468" cy="523220"/>
            </a:xfrm>
            <a:prstGeom prst="rect">
              <a:avLst/>
            </a:prstGeom>
            <a:noFill/>
          </p:spPr>
          <p:txBody>
            <a:bodyPr wrap="square" rtlCol="0">
              <a:spAutoFit/>
            </a:bodyPr>
            <a:lstStyle/>
            <a:p>
              <a:r>
                <a:rPr lang="en-US" sz="1400" b="1" dirty="0">
                  <a:solidFill>
                    <a:srgbClr val="4D4F53"/>
                  </a:solidFill>
                </a:rPr>
                <a:t>FTR Flag set: </a:t>
              </a:r>
              <a:r>
                <a:rPr lang="en-US" sz="1400" dirty="0">
                  <a:solidFill>
                    <a:srgbClr val="4D4F53"/>
                  </a:solidFill>
                </a:rPr>
                <a:t>we know whether the VIA interaction solved the problem and therefore if the milestones properly identified the problem</a:t>
              </a:r>
            </a:p>
          </p:txBody>
        </p:sp>
        <p:sp>
          <p:nvSpPr>
            <p:cNvPr id="36" name="Rounded Rectangle 35">
              <a:extLst>
                <a:ext uri="{FF2B5EF4-FFF2-40B4-BE49-F238E27FC236}">
                  <a16:creationId xmlns:a16="http://schemas.microsoft.com/office/drawing/2014/main" id="{F08145E4-0472-B94F-A738-84B4DADCB62C}"/>
                </a:ext>
              </a:extLst>
            </p:cNvPr>
            <p:cNvSpPr/>
            <p:nvPr/>
          </p:nvSpPr>
          <p:spPr>
            <a:xfrm>
              <a:off x="2051222" y="3976862"/>
              <a:ext cx="8244807" cy="2174789"/>
            </a:xfrm>
            <a:prstGeom prst="roundRect">
              <a:avLst/>
            </a:prstGeom>
            <a:noFill/>
            <a:ln w="19050">
              <a:solidFill>
                <a:srgbClr val="4D4F53"/>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sp>
        <p:nvSpPr>
          <p:cNvPr id="38" name="TextBox 37">
            <a:extLst>
              <a:ext uri="{FF2B5EF4-FFF2-40B4-BE49-F238E27FC236}">
                <a16:creationId xmlns:a16="http://schemas.microsoft.com/office/drawing/2014/main" id="{7EFBDE80-DB43-274F-82F0-F911BA9697B5}"/>
              </a:ext>
            </a:extLst>
          </p:cNvPr>
          <p:cNvSpPr txBox="1"/>
          <p:nvPr/>
        </p:nvSpPr>
        <p:spPr>
          <a:xfrm>
            <a:off x="8290698" y="3763342"/>
            <a:ext cx="1618735" cy="369332"/>
          </a:xfrm>
          <a:prstGeom prst="rect">
            <a:avLst/>
          </a:prstGeom>
          <a:solidFill>
            <a:schemeClr val="bg1"/>
          </a:solidFill>
        </p:spPr>
        <p:txBody>
          <a:bodyPr wrap="square" rtlCol="0">
            <a:spAutoFit/>
          </a:bodyPr>
          <a:lstStyle/>
          <a:p>
            <a:pPr algn="ctr"/>
            <a:r>
              <a:rPr lang="en-US" b="1" dirty="0">
                <a:solidFill>
                  <a:srgbClr val="4D4F53"/>
                </a:solidFill>
              </a:rPr>
              <a:t>Legend</a:t>
            </a:r>
          </a:p>
        </p:txBody>
      </p:sp>
    </p:spTree>
    <p:extLst>
      <p:ext uri="{BB962C8B-B14F-4D97-AF65-F5344CB8AC3E}">
        <p14:creationId xmlns:p14="http://schemas.microsoft.com/office/powerpoint/2010/main" val="199403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Offline CPE handling: From Outlier Detection to Deep Sleep Mode Exclusion</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Dataset Construction</a:t>
            </a:r>
          </a:p>
        </p:txBody>
      </p:sp>
      <p:grpSp>
        <p:nvGrpSpPr>
          <p:cNvPr id="8" name="Group 7">
            <a:extLst>
              <a:ext uri="{FF2B5EF4-FFF2-40B4-BE49-F238E27FC236}">
                <a16:creationId xmlns:a16="http://schemas.microsoft.com/office/drawing/2014/main" id="{6C660593-7CCC-B342-AD94-B465C7777A09}"/>
              </a:ext>
            </a:extLst>
          </p:cNvPr>
          <p:cNvGrpSpPr/>
          <p:nvPr/>
        </p:nvGrpSpPr>
        <p:grpSpPr>
          <a:xfrm>
            <a:off x="725774" y="1349226"/>
            <a:ext cx="10738338" cy="1002323"/>
            <a:chOff x="562708" y="1354015"/>
            <a:chExt cx="10738338" cy="1002323"/>
          </a:xfrm>
        </p:grpSpPr>
        <p:sp>
          <p:nvSpPr>
            <p:cNvPr id="5" name="Rounded Rectangle 4">
              <a:extLst>
                <a:ext uri="{FF2B5EF4-FFF2-40B4-BE49-F238E27FC236}">
                  <a16:creationId xmlns:a16="http://schemas.microsoft.com/office/drawing/2014/main" id="{3A315D1C-AFF1-BB48-B5D8-D94B49BD9534}"/>
                </a:ext>
              </a:extLst>
            </p:cNvPr>
            <p:cNvSpPr/>
            <p:nvPr/>
          </p:nvSpPr>
          <p:spPr>
            <a:xfrm>
              <a:off x="562708" y="1617785"/>
              <a:ext cx="10503877" cy="738553"/>
            </a:xfrm>
            <a:prstGeom prst="roundRect">
              <a:avLst/>
            </a:prstGeom>
            <a:solidFill>
              <a:schemeClr val="bg1"/>
            </a:solidFill>
            <a:ln w="28575">
              <a:solidFill>
                <a:srgbClr val="FFC00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rgbClr val="4D4F53"/>
                  </a:solidFill>
                </a:rPr>
                <a:t>Offline CPE </a:t>
              </a:r>
              <a:r>
                <a:rPr lang="en-US" sz="1400" dirty="0">
                  <a:solidFill>
                    <a:srgbClr val="4D4F53"/>
                  </a:solidFill>
                </a:rPr>
                <a:t>= no polled measurements</a:t>
              </a:r>
            </a:p>
            <a:p>
              <a:pPr algn="ctr"/>
              <a:r>
                <a:rPr lang="en-US" sz="1400" b="1" dirty="0">
                  <a:solidFill>
                    <a:srgbClr val="4D4F53"/>
                  </a:solidFill>
                </a:rPr>
                <a:t>Rise in Energy saving concerns </a:t>
              </a:r>
              <a:r>
                <a:rPr lang="en-US" sz="1400" dirty="0">
                  <a:solidFill>
                    <a:srgbClr val="4D4F53"/>
                  </a:solidFill>
                </a:rPr>
                <a:t>= Many switched off CPEs on low usage hours</a:t>
              </a:r>
            </a:p>
          </p:txBody>
        </p:sp>
        <p:grpSp>
          <p:nvGrpSpPr>
            <p:cNvPr id="7" name="Group 6">
              <a:extLst>
                <a:ext uri="{FF2B5EF4-FFF2-40B4-BE49-F238E27FC236}">
                  <a16:creationId xmlns:a16="http://schemas.microsoft.com/office/drawing/2014/main" id="{7457FEC0-0BAB-F145-B47D-315B733DF3FF}"/>
                </a:ext>
              </a:extLst>
            </p:cNvPr>
            <p:cNvGrpSpPr/>
            <p:nvPr/>
          </p:nvGrpSpPr>
          <p:grpSpPr>
            <a:xfrm>
              <a:off x="10668000" y="1354015"/>
              <a:ext cx="633046" cy="633046"/>
              <a:chOff x="7936523" y="3312987"/>
              <a:chExt cx="633046" cy="633046"/>
            </a:xfrm>
          </p:grpSpPr>
          <p:sp>
            <p:nvSpPr>
              <p:cNvPr id="6" name="Oval 5">
                <a:extLst>
                  <a:ext uri="{FF2B5EF4-FFF2-40B4-BE49-F238E27FC236}">
                    <a16:creationId xmlns:a16="http://schemas.microsoft.com/office/drawing/2014/main" id="{A3448A80-01D5-8F43-BC4D-EE25EBCF3774}"/>
                  </a:ext>
                </a:extLst>
              </p:cNvPr>
              <p:cNvSpPr/>
              <p:nvPr/>
            </p:nvSpPr>
            <p:spPr>
              <a:xfrm>
                <a:off x="7936523" y="3312987"/>
                <a:ext cx="633046" cy="6330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60" name="Freeform 11">
                <a:extLst>
                  <a:ext uri="{FF2B5EF4-FFF2-40B4-BE49-F238E27FC236}">
                    <a16:creationId xmlns:a16="http://schemas.microsoft.com/office/drawing/2014/main" id="{04863BE6-0CB5-C345-8B07-909B85297FD3}"/>
                  </a:ext>
                </a:extLst>
              </p:cNvPr>
              <p:cNvSpPr>
                <a:spLocks noEditPoints="1"/>
              </p:cNvSpPr>
              <p:nvPr/>
            </p:nvSpPr>
            <p:spPr bwMode="auto">
              <a:xfrm>
                <a:off x="8078116" y="3352799"/>
                <a:ext cx="349859" cy="553421"/>
              </a:xfrm>
              <a:custGeom>
                <a:avLst/>
                <a:gdLst>
                  <a:gd name="T0" fmla="*/ 503 w 837"/>
                  <a:gd name="T1" fmla="*/ 8 h 1324"/>
                  <a:gd name="T2" fmla="*/ 619 w 837"/>
                  <a:gd name="T3" fmla="*/ 50 h 1324"/>
                  <a:gd name="T4" fmla="*/ 741 w 837"/>
                  <a:gd name="T5" fmla="*/ 151 h 1324"/>
                  <a:gd name="T6" fmla="*/ 812 w 837"/>
                  <a:gd name="T7" fmla="*/ 275 h 1324"/>
                  <a:gd name="T8" fmla="*/ 837 w 837"/>
                  <a:gd name="T9" fmla="*/ 397 h 1324"/>
                  <a:gd name="T10" fmla="*/ 822 w 837"/>
                  <a:gd name="T11" fmla="*/ 531 h 1324"/>
                  <a:gd name="T12" fmla="*/ 765 w 837"/>
                  <a:gd name="T13" fmla="*/ 653 h 1324"/>
                  <a:gd name="T14" fmla="*/ 663 w 837"/>
                  <a:gd name="T15" fmla="*/ 759 h 1324"/>
                  <a:gd name="T16" fmla="*/ 702 w 837"/>
                  <a:gd name="T17" fmla="*/ 840 h 1324"/>
                  <a:gd name="T18" fmla="*/ 716 w 837"/>
                  <a:gd name="T19" fmla="*/ 930 h 1324"/>
                  <a:gd name="T20" fmla="*/ 702 w 837"/>
                  <a:gd name="T21" fmla="*/ 996 h 1324"/>
                  <a:gd name="T22" fmla="*/ 716 w 837"/>
                  <a:gd name="T23" fmla="*/ 1086 h 1324"/>
                  <a:gd name="T24" fmla="*/ 192 w 837"/>
                  <a:gd name="T25" fmla="*/ 1205 h 1324"/>
                  <a:gd name="T26" fmla="*/ 135 w 837"/>
                  <a:gd name="T27" fmla="*/ 1130 h 1324"/>
                  <a:gd name="T28" fmla="*/ 148 w 837"/>
                  <a:gd name="T29" fmla="*/ 1037 h 1324"/>
                  <a:gd name="T30" fmla="*/ 135 w 837"/>
                  <a:gd name="T31" fmla="*/ 974 h 1324"/>
                  <a:gd name="T32" fmla="*/ 148 w 837"/>
                  <a:gd name="T33" fmla="*/ 881 h 1324"/>
                  <a:gd name="T34" fmla="*/ 180 w 837"/>
                  <a:gd name="T35" fmla="*/ 764 h 1324"/>
                  <a:gd name="T36" fmla="*/ 74 w 837"/>
                  <a:gd name="T37" fmla="*/ 656 h 1324"/>
                  <a:gd name="T38" fmla="*/ 14 w 837"/>
                  <a:gd name="T39" fmla="*/ 532 h 1324"/>
                  <a:gd name="T40" fmla="*/ 0 w 837"/>
                  <a:gd name="T41" fmla="*/ 397 h 1324"/>
                  <a:gd name="T42" fmla="*/ 24 w 837"/>
                  <a:gd name="T43" fmla="*/ 275 h 1324"/>
                  <a:gd name="T44" fmla="*/ 94 w 837"/>
                  <a:gd name="T45" fmla="*/ 151 h 1324"/>
                  <a:gd name="T46" fmla="*/ 218 w 837"/>
                  <a:gd name="T47" fmla="*/ 50 h 1324"/>
                  <a:gd name="T48" fmla="*/ 334 w 837"/>
                  <a:gd name="T49" fmla="*/ 8 h 1324"/>
                  <a:gd name="T50" fmla="*/ 325 w 837"/>
                  <a:gd name="T51" fmla="*/ 498 h 1324"/>
                  <a:gd name="T52" fmla="*/ 360 w 837"/>
                  <a:gd name="T53" fmla="*/ 501 h 1324"/>
                  <a:gd name="T54" fmla="*/ 394 w 837"/>
                  <a:gd name="T55" fmla="*/ 498 h 1324"/>
                  <a:gd name="T56" fmla="*/ 430 w 837"/>
                  <a:gd name="T57" fmla="*/ 505 h 1324"/>
                  <a:gd name="T58" fmla="*/ 467 w 837"/>
                  <a:gd name="T59" fmla="*/ 500 h 1324"/>
                  <a:gd name="T60" fmla="*/ 522 w 837"/>
                  <a:gd name="T61" fmla="*/ 496 h 1324"/>
                  <a:gd name="T62" fmla="*/ 555 w 837"/>
                  <a:gd name="T63" fmla="*/ 747 h 1324"/>
                  <a:gd name="T64" fmla="*/ 633 w 837"/>
                  <a:gd name="T65" fmla="*/ 672 h 1324"/>
                  <a:gd name="T66" fmla="*/ 703 w 837"/>
                  <a:gd name="T67" fmla="*/ 588 h 1324"/>
                  <a:gd name="T68" fmla="*/ 747 w 837"/>
                  <a:gd name="T69" fmla="*/ 464 h 1324"/>
                  <a:gd name="T70" fmla="*/ 736 w 837"/>
                  <a:gd name="T71" fmla="*/ 319 h 1324"/>
                  <a:gd name="T72" fmla="*/ 653 w 837"/>
                  <a:gd name="T73" fmla="*/ 184 h 1324"/>
                  <a:gd name="T74" fmla="*/ 485 w 837"/>
                  <a:gd name="T75" fmla="*/ 92 h 1324"/>
                  <a:gd name="T76" fmla="*/ 319 w 837"/>
                  <a:gd name="T77" fmla="*/ 101 h 1324"/>
                  <a:gd name="T78" fmla="*/ 184 w 837"/>
                  <a:gd name="T79" fmla="*/ 184 h 1324"/>
                  <a:gd name="T80" fmla="*/ 92 w 837"/>
                  <a:gd name="T81" fmla="*/ 351 h 1324"/>
                  <a:gd name="T82" fmla="*/ 94 w 837"/>
                  <a:gd name="T83" fmla="*/ 487 h 1324"/>
                  <a:gd name="T84" fmla="*/ 135 w 837"/>
                  <a:gd name="T85" fmla="*/ 591 h 1324"/>
                  <a:gd name="T86" fmla="*/ 226 w 837"/>
                  <a:gd name="T87" fmla="*/ 689 h 1324"/>
                  <a:gd name="T88" fmla="*/ 363 w 837"/>
                  <a:gd name="T89" fmla="*/ 832 h 1324"/>
                  <a:gd name="T90" fmla="*/ 503 w 837"/>
                  <a:gd name="T91" fmla="*/ 526 h 1324"/>
                  <a:gd name="T92" fmla="*/ 462 w 837"/>
                  <a:gd name="T93" fmla="*/ 523 h 1324"/>
                  <a:gd name="T94" fmla="*/ 415 w 837"/>
                  <a:gd name="T95" fmla="*/ 529 h 1324"/>
                  <a:gd name="T96" fmla="*/ 379 w 837"/>
                  <a:gd name="T97" fmla="*/ 516 h 1324"/>
                  <a:gd name="T98" fmla="*/ 343 w 837"/>
                  <a:gd name="T99" fmla="*/ 526 h 1324"/>
                  <a:gd name="T100" fmla="*/ 441 w 837"/>
                  <a:gd name="T101" fmla="*/ 632 h 1324"/>
                  <a:gd name="T102" fmla="*/ 303 w 837"/>
                  <a:gd name="T103" fmla="*/ 1220 h 1324"/>
                  <a:gd name="T104" fmla="*/ 343 w 837"/>
                  <a:gd name="T105" fmla="*/ 1295 h 1324"/>
                  <a:gd name="T106" fmla="*/ 423 w 837"/>
                  <a:gd name="T107" fmla="*/ 1324 h 1324"/>
                  <a:gd name="T108" fmla="*/ 480 w 837"/>
                  <a:gd name="T109" fmla="*/ 1311 h 1324"/>
                  <a:gd name="T110" fmla="*/ 527 w 837"/>
                  <a:gd name="T111" fmla="*/ 1262 h 1324"/>
                  <a:gd name="T112" fmla="*/ 542 w 837"/>
                  <a:gd name="T113" fmla="*/ 1205 h 1324"/>
                  <a:gd name="T114" fmla="*/ 219 w 837"/>
                  <a:gd name="T115" fmla="*/ 1109 h 1324"/>
                  <a:gd name="T116" fmla="*/ 630 w 837"/>
                  <a:gd name="T117" fmla="*/ 1068 h 1324"/>
                  <a:gd name="T118" fmla="*/ 219 w 837"/>
                  <a:gd name="T119" fmla="*/ 953 h 1324"/>
                  <a:gd name="T120" fmla="*/ 630 w 837"/>
                  <a:gd name="T121" fmla="*/ 912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1324">
                    <a:moveTo>
                      <a:pt x="418" y="0"/>
                    </a:moveTo>
                    <a:lnTo>
                      <a:pt x="418" y="0"/>
                    </a:lnTo>
                    <a:lnTo>
                      <a:pt x="439" y="0"/>
                    </a:lnTo>
                    <a:lnTo>
                      <a:pt x="461" y="1"/>
                    </a:lnTo>
                    <a:lnTo>
                      <a:pt x="482" y="5"/>
                    </a:lnTo>
                    <a:lnTo>
                      <a:pt x="503" y="8"/>
                    </a:lnTo>
                    <a:lnTo>
                      <a:pt x="522" y="13"/>
                    </a:lnTo>
                    <a:lnTo>
                      <a:pt x="542" y="18"/>
                    </a:lnTo>
                    <a:lnTo>
                      <a:pt x="562" y="24"/>
                    </a:lnTo>
                    <a:lnTo>
                      <a:pt x="581" y="32"/>
                    </a:lnTo>
                    <a:lnTo>
                      <a:pt x="599" y="40"/>
                    </a:lnTo>
                    <a:lnTo>
                      <a:pt x="619" y="50"/>
                    </a:lnTo>
                    <a:lnTo>
                      <a:pt x="635" y="60"/>
                    </a:lnTo>
                    <a:lnTo>
                      <a:pt x="653" y="71"/>
                    </a:lnTo>
                    <a:lnTo>
                      <a:pt x="685" y="96"/>
                    </a:lnTo>
                    <a:lnTo>
                      <a:pt x="715" y="122"/>
                    </a:lnTo>
                    <a:lnTo>
                      <a:pt x="715" y="122"/>
                    </a:lnTo>
                    <a:lnTo>
                      <a:pt x="741" y="151"/>
                    </a:lnTo>
                    <a:lnTo>
                      <a:pt x="765" y="184"/>
                    </a:lnTo>
                    <a:lnTo>
                      <a:pt x="777" y="202"/>
                    </a:lnTo>
                    <a:lnTo>
                      <a:pt x="786" y="218"/>
                    </a:lnTo>
                    <a:lnTo>
                      <a:pt x="796" y="236"/>
                    </a:lnTo>
                    <a:lnTo>
                      <a:pt x="804" y="255"/>
                    </a:lnTo>
                    <a:lnTo>
                      <a:pt x="812" y="275"/>
                    </a:lnTo>
                    <a:lnTo>
                      <a:pt x="819" y="294"/>
                    </a:lnTo>
                    <a:lnTo>
                      <a:pt x="824" y="314"/>
                    </a:lnTo>
                    <a:lnTo>
                      <a:pt x="829" y="334"/>
                    </a:lnTo>
                    <a:lnTo>
                      <a:pt x="832" y="355"/>
                    </a:lnTo>
                    <a:lnTo>
                      <a:pt x="835" y="376"/>
                    </a:lnTo>
                    <a:lnTo>
                      <a:pt x="837" y="397"/>
                    </a:lnTo>
                    <a:lnTo>
                      <a:pt x="837" y="418"/>
                    </a:lnTo>
                    <a:lnTo>
                      <a:pt x="837" y="418"/>
                    </a:lnTo>
                    <a:lnTo>
                      <a:pt x="837" y="448"/>
                    </a:lnTo>
                    <a:lnTo>
                      <a:pt x="834" y="475"/>
                    </a:lnTo>
                    <a:lnTo>
                      <a:pt x="829" y="503"/>
                    </a:lnTo>
                    <a:lnTo>
                      <a:pt x="822" y="531"/>
                    </a:lnTo>
                    <a:lnTo>
                      <a:pt x="814" y="557"/>
                    </a:lnTo>
                    <a:lnTo>
                      <a:pt x="804" y="583"/>
                    </a:lnTo>
                    <a:lnTo>
                      <a:pt x="791" y="607"/>
                    </a:lnTo>
                    <a:lnTo>
                      <a:pt x="778" y="632"/>
                    </a:lnTo>
                    <a:lnTo>
                      <a:pt x="778" y="632"/>
                    </a:lnTo>
                    <a:lnTo>
                      <a:pt x="765" y="653"/>
                    </a:lnTo>
                    <a:lnTo>
                      <a:pt x="751" y="672"/>
                    </a:lnTo>
                    <a:lnTo>
                      <a:pt x="736" y="692"/>
                    </a:lnTo>
                    <a:lnTo>
                      <a:pt x="720" y="710"/>
                    </a:lnTo>
                    <a:lnTo>
                      <a:pt x="702" y="728"/>
                    </a:lnTo>
                    <a:lnTo>
                      <a:pt x="682" y="744"/>
                    </a:lnTo>
                    <a:lnTo>
                      <a:pt x="663" y="759"/>
                    </a:lnTo>
                    <a:lnTo>
                      <a:pt x="643" y="772"/>
                    </a:lnTo>
                    <a:lnTo>
                      <a:pt x="643" y="816"/>
                    </a:lnTo>
                    <a:lnTo>
                      <a:pt x="658" y="814"/>
                    </a:lnTo>
                    <a:lnTo>
                      <a:pt x="690" y="811"/>
                    </a:lnTo>
                    <a:lnTo>
                      <a:pt x="702" y="840"/>
                    </a:lnTo>
                    <a:lnTo>
                      <a:pt x="702" y="840"/>
                    </a:lnTo>
                    <a:lnTo>
                      <a:pt x="708" y="858"/>
                    </a:lnTo>
                    <a:lnTo>
                      <a:pt x="713" y="876"/>
                    </a:lnTo>
                    <a:lnTo>
                      <a:pt x="716" y="894"/>
                    </a:lnTo>
                    <a:lnTo>
                      <a:pt x="716" y="912"/>
                    </a:lnTo>
                    <a:lnTo>
                      <a:pt x="716" y="912"/>
                    </a:lnTo>
                    <a:lnTo>
                      <a:pt x="716" y="930"/>
                    </a:lnTo>
                    <a:lnTo>
                      <a:pt x="713" y="948"/>
                    </a:lnTo>
                    <a:lnTo>
                      <a:pt x="708" y="964"/>
                    </a:lnTo>
                    <a:lnTo>
                      <a:pt x="702" y="980"/>
                    </a:lnTo>
                    <a:lnTo>
                      <a:pt x="698" y="988"/>
                    </a:lnTo>
                    <a:lnTo>
                      <a:pt x="702" y="996"/>
                    </a:lnTo>
                    <a:lnTo>
                      <a:pt x="702" y="996"/>
                    </a:lnTo>
                    <a:lnTo>
                      <a:pt x="708" y="1014"/>
                    </a:lnTo>
                    <a:lnTo>
                      <a:pt x="713" y="1032"/>
                    </a:lnTo>
                    <a:lnTo>
                      <a:pt x="716" y="1050"/>
                    </a:lnTo>
                    <a:lnTo>
                      <a:pt x="716" y="1068"/>
                    </a:lnTo>
                    <a:lnTo>
                      <a:pt x="716" y="1068"/>
                    </a:lnTo>
                    <a:lnTo>
                      <a:pt x="716" y="1086"/>
                    </a:lnTo>
                    <a:lnTo>
                      <a:pt x="713" y="1104"/>
                    </a:lnTo>
                    <a:lnTo>
                      <a:pt x="708" y="1120"/>
                    </a:lnTo>
                    <a:lnTo>
                      <a:pt x="702" y="1137"/>
                    </a:lnTo>
                    <a:lnTo>
                      <a:pt x="692" y="1161"/>
                    </a:lnTo>
                    <a:lnTo>
                      <a:pt x="666" y="1163"/>
                    </a:lnTo>
                    <a:lnTo>
                      <a:pt x="192" y="1205"/>
                    </a:lnTo>
                    <a:lnTo>
                      <a:pt x="159" y="1208"/>
                    </a:lnTo>
                    <a:lnTo>
                      <a:pt x="146" y="1177"/>
                    </a:lnTo>
                    <a:lnTo>
                      <a:pt x="146" y="1177"/>
                    </a:lnTo>
                    <a:lnTo>
                      <a:pt x="141" y="1161"/>
                    </a:lnTo>
                    <a:lnTo>
                      <a:pt x="136" y="1146"/>
                    </a:lnTo>
                    <a:lnTo>
                      <a:pt x="135" y="1130"/>
                    </a:lnTo>
                    <a:lnTo>
                      <a:pt x="133" y="1112"/>
                    </a:lnTo>
                    <a:lnTo>
                      <a:pt x="133" y="1112"/>
                    </a:lnTo>
                    <a:lnTo>
                      <a:pt x="133" y="1094"/>
                    </a:lnTo>
                    <a:lnTo>
                      <a:pt x="135" y="1076"/>
                    </a:lnTo>
                    <a:lnTo>
                      <a:pt x="140" y="1057"/>
                    </a:lnTo>
                    <a:lnTo>
                      <a:pt x="148" y="1037"/>
                    </a:lnTo>
                    <a:lnTo>
                      <a:pt x="151" y="1031"/>
                    </a:lnTo>
                    <a:lnTo>
                      <a:pt x="146" y="1021"/>
                    </a:lnTo>
                    <a:lnTo>
                      <a:pt x="146" y="1021"/>
                    </a:lnTo>
                    <a:lnTo>
                      <a:pt x="141" y="1005"/>
                    </a:lnTo>
                    <a:lnTo>
                      <a:pt x="136" y="990"/>
                    </a:lnTo>
                    <a:lnTo>
                      <a:pt x="135" y="974"/>
                    </a:lnTo>
                    <a:lnTo>
                      <a:pt x="133" y="956"/>
                    </a:lnTo>
                    <a:lnTo>
                      <a:pt x="133" y="956"/>
                    </a:lnTo>
                    <a:lnTo>
                      <a:pt x="133" y="938"/>
                    </a:lnTo>
                    <a:lnTo>
                      <a:pt x="135" y="920"/>
                    </a:lnTo>
                    <a:lnTo>
                      <a:pt x="140" y="900"/>
                    </a:lnTo>
                    <a:lnTo>
                      <a:pt x="148" y="881"/>
                    </a:lnTo>
                    <a:lnTo>
                      <a:pt x="159" y="858"/>
                    </a:lnTo>
                    <a:lnTo>
                      <a:pt x="184" y="856"/>
                    </a:lnTo>
                    <a:lnTo>
                      <a:pt x="202" y="855"/>
                    </a:lnTo>
                    <a:lnTo>
                      <a:pt x="202" y="777"/>
                    </a:lnTo>
                    <a:lnTo>
                      <a:pt x="202" y="777"/>
                    </a:lnTo>
                    <a:lnTo>
                      <a:pt x="180" y="764"/>
                    </a:lnTo>
                    <a:lnTo>
                      <a:pt x="161" y="749"/>
                    </a:lnTo>
                    <a:lnTo>
                      <a:pt x="141" y="733"/>
                    </a:lnTo>
                    <a:lnTo>
                      <a:pt x="122" y="715"/>
                    </a:lnTo>
                    <a:lnTo>
                      <a:pt x="105" y="697"/>
                    </a:lnTo>
                    <a:lnTo>
                      <a:pt x="89" y="677"/>
                    </a:lnTo>
                    <a:lnTo>
                      <a:pt x="74" y="656"/>
                    </a:lnTo>
                    <a:lnTo>
                      <a:pt x="60" y="635"/>
                    </a:lnTo>
                    <a:lnTo>
                      <a:pt x="60" y="635"/>
                    </a:lnTo>
                    <a:lnTo>
                      <a:pt x="47" y="610"/>
                    </a:lnTo>
                    <a:lnTo>
                      <a:pt x="34" y="586"/>
                    </a:lnTo>
                    <a:lnTo>
                      <a:pt x="24" y="560"/>
                    </a:lnTo>
                    <a:lnTo>
                      <a:pt x="14" y="532"/>
                    </a:lnTo>
                    <a:lnTo>
                      <a:pt x="8" y="505"/>
                    </a:lnTo>
                    <a:lnTo>
                      <a:pt x="3" y="477"/>
                    </a:lnTo>
                    <a:lnTo>
                      <a:pt x="0" y="448"/>
                    </a:lnTo>
                    <a:lnTo>
                      <a:pt x="0" y="418"/>
                    </a:lnTo>
                    <a:lnTo>
                      <a:pt x="0" y="418"/>
                    </a:lnTo>
                    <a:lnTo>
                      <a:pt x="0" y="397"/>
                    </a:lnTo>
                    <a:lnTo>
                      <a:pt x="1" y="376"/>
                    </a:lnTo>
                    <a:lnTo>
                      <a:pt x="4" y="355"/>
                    </a:lnTo>
                    <a:lnTo>
                      <a:pt x="8" y="334"/>
                    </a:lnTo>
                    <a:lnTo>
                      <a:pt x="13" y="314"/>
                    </a:lnTo>
                    <a:lnTo>
                      <a:pt x="17" y="294"/>
                    </a:lnTo>
                    <a:lnTo>
                      <a:pt x="24" y="275"/>
                    </a:lnTo>
                    <a:lnTo>
                      <a:pt x="32" y="255"/>
                    </a:lnTo>
                    <a:lnTo>
                      <a:pt x="40" y="236"/>
                    </a:lnTo>
                    <a:lnTo>
                      <a:pt x="50" y="218"/>
                    </a:lnTo>
                    <a:lnTo>
                      <a:pt x="60" y="202"/>
                    </a:lnTo>
                    <a:lnTo>
                      <a:pt x="71" y="184"/>
                    </a:lnTo>
                    <a:lnTo>
                      <a:pt x="94" y="151"/>
                    </a:lnTo>
                    <a:lnTo>
                      <a:pt x="122" y="122"/>
                    </a:lnTo>
                    <a:lnTo>
                      <a:pt x="122" y="122"/>
                    </a:lnTo>
                    <a:lnTo>
                      <a:pt x="151" y="96"/>
                    </a:lnTo>
                    <a:lnTo>
                      <a:pt x="184" y="71"/>
                    </a:lnTo>
                    <a:lnTo>
                      <a:pt x="202" y="60"/>
                    </a:lnTo>
                    <a:lnTo>
                      <a:pt x="218" y="50"/>
                    </a:lnTo>
                    <a:lnTo>
                      <a:pt x="236" y="40"/>
                    </a:lnTo>
                    <a:lnTo>
                      <a:pt x="255" y="32"/>
                    </a:lnTo>
                    <a:lnTo>
                      <a:pt x="273" y="24"/>
                    </a:lnTo>
                    <a:lnTo>
                      <a:pt x="293" y="18"/>
                    </a:lnTo>
                    <a:lnTo>
                      <a:pt x="314" y="13"/>
                    </a:lnTo>
                    <a:lnTo>
                      <a:pt x="334" y="8"/>
                    </a:lnTo>
                    <a:lnTo>
                      <a:pt x="355" y="5"/>
                    </a:lnTo>
                    <a:lnTo>
                      <a:pt x="376" y="1"/>
                    </a:lnTo>
                    <a:lnTo>
                      <a:pt x="397" y="0"/>
                    </a:lnTo>
                    <a:lnTo>
                      <a:pt x="418" y="0"/>
                    </a:lnTo>
                    <a:lnTo>
                      <a:pt x="418" y="0"/>
                    </a:lnTo>
                    <a:close/>
                    <a:moveTo>
                      <a:pt x="325" y="498"/>
                    </a:moveTo>
                    <a:lnTo>
                      <a:pt x="325" y="498"/>
                    </a:lnTo>
                    <a:lnTo>
                      <a:pt x="337" y="501"/>
                    </a:lnTo>
                    <a:lnTo>
                      <a:pt x="347" y="503"/>
                    </a:lnTo>
                    <a:lnTo>
                      <a:pt x="347" y="503"/>
                    </a:lnTo>
                    <a:lnTo>
                      <a:pt x="353" y="503"/>
                    </a:lnTo>
                    <a:lnTo>
                      <a:pt x="360" y="501"/>
                    </a:lnTo>
                    <a:lnTo>
                      <a:pt x="366" y="498"/>
                    </a:lnTo>
                    <a:lnTo>
                      <a:pt x="373" y="493"/>
                    </a:lnTo>
                    <a:lnTo>
                      <a:pt x="379" y="488"/>
                    </a:lnTo>
                    <a:lnTo>
                      <a:pt x="386" y="493"/>
                    </a:lnTo>
                    <a:lnTo>
                      <a:pt x="386" y="493"/>
                    </a:lnTo>
                    <a:lnTo>
                      <a:pt x="394" y="498"/>
                    </a:lnTo>
                    <a:lnTo>
                      <a:pt x="402" y="503"/>
                    </a:lnTo>
                    <a:lnTo>
                      <a:pt x="408" y="506"/>
                    </a:lnTo>
                    <a:lnTo>
                      <a:pt x="417" y="506"/>
                    </a:lnTo>
                    <a:lnTo>
                      <a:pt x="417" y="506"/>
                    </a:lnTo>
                    <a:lnTo>
                      <a:pt x="423" y="506"/>
                    </a:lnTo>
                    <a:lnTo>
                      <a:pt x="430" y="505"/>
                    </a:lnTo>
                    <a:lnTo>
                      <a:pt x="436" y="500"/>
                    </a:lnTo>
                    <a:lnTo>
                      <a:pt x="443" y="495"/>
                    </a:lnTo>
                    <a:lnTo>
                      <a:pt x="449" y="487"/>
                    </a:lnTo>
                    <a:lnTo>
                      <a:pt x="457" y="493"/>
                    </a:lnTo>
                    <a:lnTo>
                      <a:pt x="457" y="493"/>
                    </a:lnTo>
                    <a:lnTo>
                      <a:pt x="467" y="500"/>
                    </a:lnTo>
                    <a:lnTo>
                      <a:pt x="475" y="505"/>
                    </a:lnTo>
                    <a:lnTo>
                      <a:pt x="483" y="506"/>
                    </a:lnTo>
                    <a:lnTo>
                      <a:pt x="492" y="506"/>
                    </a:lnTo>
                    <a:lnTo>
                      <a:pt x="492" y="506"/>
                    </a:lnTo>
                    <a:lnTo>
                      <a:pt x="508" y="503"/>
                    </a:lnTo>
                    <a:lnTo>
                      <a:pt x="522" y="496"/>
                    </a:lnTo>
                    <a:lnTo>
                      <a:pt x="537" y="470"/>
                    </a:lnTo>
                    <a:lnTo>
                      <a:pt x="575" y="495"/>
                    </a:lnTo>
                    <a:lnTo>
                      <a:pt x="485" y="638"/>
                    </a:lnTo>
                    <a:lnTo>
                      <a:pt x="485" y="829"/>
                    </a:lnTo>
                    <a:lnTo>
                      <a:pt x="555" y="824"/>
                    </a:lnTo>
                    <a:lnTo>
                      <a:pt x="555" y="747"/>
                    </a:lnTo>
                    <a:lnTo>
                      <a:pt x="555" y="721"/>
                    </a:lnTo>
                    <a:lnTo>
                      <a:pt x="578" y="710"/>
                    </a:lnTo>
                    <a:lnTo>
                      <a:pt x="578" y="710"/>
                    </a:lnTo>
                    <a:lnTo>
                      <a:pt x="597" y="698"/>
                    </a:lnTo>
                    <a:lnTo>
                      <a:pt x="615" y="685"/>
                    </a:lnTo>
                    <a:lnTo>
                      <a:pt x="633" y="672"/>
                    </a:lnTo>
                    <a:lnTo>
                      <a:pt x="650" y="656"/>
                    </a:lnTo>
                    <a:lnTo>
                      <a:pt x="664" y="641"/>
                    </a:lnTo>
                    <a:lnTo>
                      <a:pt x="679" y="623"/>
                    </a:lnTo>
                    <a:lnTo>
                      <a:pt x="692" y="606"/>
                    </a:lnTo>
                    <a:lnTo>
                      <a:pt x="703" y="588"/>
                    </a:lnTo>
                    <a:lnTo>
                      <a:pt x="703" y="588"/>
                    </a:lnTo>
                    <a:lnTo>
                      <a:pt x="715" y="568"/>
                    </a:lnTo>
                    <a:lnTo>
                      <a:pt x="723" y="549"/>
                    </a:lnTo>
                    <a:lnTo>
                      <a:pt x="731" y="529"/>
                    </a:lnTo>
                    <a:lnTo>
                      <a:pt x="738" y="508"/>
                    </a:lnTo>
                    <a:lnTo>
                      <a:pt x="742" y="485"/>
                    </a:lnTo>
                    <a:lnTo>
                      <a:pt x="747" y="464"/>
                    </a:lnTo>
                    <a:lnTo>
                      <a:pt x="749" y="441"/>
                    </a:lnTo>
                    <a:lnTo>
                      <a:pt x="751" y="418"/>
                    </a:lnTo>
                    <a:lnTo>
                      <a:pt x="751" y="418"/>
                    </a:lnTo>
                    <a:lnTo>
                      <a:pt x="749" y="384"/>
                    </a:lnTo>
                    <a:lnTo>
                      <a:pt x="744" y="351"/>
                    </a:lnTo>
                    <a:lnTo>
                      <a:pt x="736" y="319"/>
                    </a:lnTo>
                    <a:lnTo>
                      <a:pt x="724" y="290"/>
                    </a:lnTo>
                    <a:lnTo>
                      <a:pt x="710" y="260"/>
                    </a:lnTo>
                    <a:lnTo>
                      <a:pt x="694" y="233"/>
                    </a:lnTo>
                    <a:lnTo>
                      <a:pt x="674" y="207"/>
                    </a:lnTo>
                    <a:lnTo>
                      <a:pt x="653" y="184"/>
                    </a:lnTo>
                    <a:lnTo>
                      <a:pt x="653" y="184"/>
                    </a:lnTo>
                    <a:lnTo>
                      <a:pt x="630" y="163"/>
                    </a:lnTo>
                    <a:lnTo>
                      <a:pt x="604" y="143"/>
                    </a:lnTo>
                    <a:lnTo>
                      <a:pt x="576" y="127"/>
                    </a:lnTo>
                    <a:lnTo>
                      <a:pt x="547" y="112"/>
                    </a:lnTo>
                    <a:lnTo>
                      <a:pt x="518" y="101"/>
                    </a:lnTo>
                    <a:lnTo>
                      <a:pt x="485" y="92"/>
                    </a:lnTo>
                    <a:lnTo>
                      <a:pt x="452" y="88"/>
                    </a:lnTo>
                    <a:lnTo>
                      <a:pt x="418" y="86"/>
                    </a:lnTo>
                    <a:lnTo>
                      <a:pt x="418" y="86"/>
                    </a:lnTo>
                    <a:lnTo>
                      <a:pt x="384" y="88"/>
                    </a:lnTo>
                    <a:lnTo>
                      <a:pt x="351" y="92"/>
                    </a:lnTo>
                    <a:lnTo>
                      <a:pt x="319" y="101"/>
                    </a:lnTo>
                    <a:lnTo>
                      <a:pt x="290" y="112"/>
                    </a:lnTo>
                    <a:lnTo>
                      <a:pt x="260" y="127"/>
                    </a:lnTo>
                    <a:lnTo>
                      <a:pt x="233" y="143"/>
                    </a:lnTo>
                    <a:lnTo>
                      <a:pt x="206" y="163"/>
                    </a:lnTo>
                    <a:lnTo>
                      <a:pt x="184" y="184"/>
                    </a:lnTo>
                    <a:lnTo>
                      <a:pt x="184" y="184"/>
                    </a:lnTo>
                    <a:lnTo>
                      <a:pt x="162" y="207"/>
                    </a:lnTo>
                    <a:lnTo>
                      <a:pt x="143" y="233"/>
                    </a:lnTo>
                    <a:lnTo>
                      <a:pt x="127" y="260"/>
                    </a:lnTo>
                    <a:lnTo>
                      <a:pt x="112" y="290"/>
                    </a:lnTo>
                    <a:lnTo>
                      <a:pt x="101" y="319"/>
                    </a:lnTo>
                    <a:lnTo>
                      <a:pt x="92" y="351"/>
                    </a:lnTo>
                    <a:lnTo>
                      <a:pt x="88" y="384"/>
                    </a:lnTo>
                    <a:lnTo>
                      <a:pt x="86" y="418"/>
                    </a:lnTo>
                    <a:lnTo>
                      <a:pt x="86" y="418"/>
                    </a:lnTo>
                    <a:lnTo>
                      <a:pt x="88" y="441"/>
                    </a:lnTo>
                    <a:lnTo>
                      <a:pt x="89" y="465"/>
                    </a:lnTo>
                    <a:lnTo>
                      <a:pt x="94" y="487"/>
                    </a:lnTo>
                    <a:lnTo>
                      <a:pt x="99" y="509"/>
                    </a:lnTo>
                    <a:lnTo>
                      <a:pt x="105" y="531"/>
                    </a:lnTo>
                    <a:lnTo>
                      <a:pt x="114" y="552"/>
                    </a:lnTo>
                    <a:lnTo>
                      <a:pt x="123" y="571"/>
                    </a:lnTo>
                    <a:lnTo>
                      <a:pt x="135" y="591"/>
                    </a:lnTo>
                    <a:lnTo>
                      <a:pt x="135" y="591"/>
                    </a:lnTo>
                    <a:lnTo>
                      <a:pt x="146" y="609"/>
                    </a:lnTo>
                    <a:lnTo>
                      <a:pt x="161" y="628"/>
                    </a:lnTo>
                    <a:lnTo>
                      <a:pt x="175" y="645"/>
                    </a:lnTo>
                    <a:lnTo>
                      <a:pt x="192" y="661"/>
                    </a:lnTo>
                    <a:lnTo>
                      <a:pt x="208" y="676"/>
                    </a:lnTo>
                    <a:lnTo>
                      <a:pt x="226" y="689"/>
                    </a:lnTo>
                    <a:lnTo>
                      <a:pt x="246" y="702"/>
                    </a:lnTo>
                    <a:lnTo>
                      <a:pt x="265" y="713"/>
                    </a:lnTo>
                    <a:lnTo>
                      <a:pt x="290" y="726"/>
                    </a:lnTo>
                    <a:lnTo>
                      <a:pt x="290" y="752"/>
                    </a:lnTo>
                    <a:lnTo>
                      <a:pt x="290" y="832"/>
                    </a:lnTo>
                    <a:lnTo>
                      <a:pt x="363" y="832"/>
                    </a:lnTo>
                    <a:lnTo>
                      <a:pt x="363" y="638"/>
                    </a:lnTo>
                    <a:lnTo>
                      <a:pt x="272" y="495"/>
                    </a:lnTo>
                    <a:lnTo>
                      <a:pt x="309" y="470"/>
                    </a:lnTo>
                    <a:lnTo>
                      <a:pt x="325" y="498"/>
                    </a:lnTo>
                    <a:lnTo>
                      <a:pt x="325" y="498"/>
                    </a:lnTo>
                    <a:close/>
                    <a:moveTo>
                      <a:pt x="503" y="526"/>
                    </a:moveTo>
                    <a:lnTo>
                      <a:pt x="503" y="526"/>
                    </a:lnTo>
                    <a:lnTo>
                      <a:pt x="495" y="527"/>
                    </a:lnTo>
                    <a:lnTo>
                      <a:pt x="495" y="527"/>
                    </a:lnTo>
                    <a:lnTo>
                      <a:pt x="483" y="527"/>
                    </a:lnTo>
                    <a:lnTo>
                      <a:pt x="472" y="526"/>
                    </a:lnTo>
                    <a:lnTo>
                      <a:pt x="462" y="523"/>
                    </a:lnTo>
                    <a:lnTo>
                      <a:pt x="451" y="516"/>
                    </a:lnTo>
                    <a:lnTo>
                      <a:pt x="451" y="516"/>
                    </a:lnTo>
                    <a:lnTo>
                      <a:pt x="443" y="523"/>
                    </a:lnTo>
                    <a:lnTo>
                      <a:pt x="435" y="526"/>
                    </a:lnTo>
                    <a:lnTo>
                      <a:pt x="425" y="527"/>
                    </a:lnTo>
                    <a:lnTo>
                      <a:pt x="415" y="529"/>
                    </a:lnTo>
                    <a:lnTo>
                      <a:pt x="415" y="529"/>
                    </a:lnTo>
                    <a:lnTo>
                      <a:pt x="407" y="527"/>
                    </a:lnTo>
                    <a:lnTo>
                      <a:pt x="397" y="524"/>
                    </a:lnTo>
                    <a:lnTo>
                      <a:pt x="389" y="521"/>
                    </a:lnTo>
                    <a:lnTo>
                      <a:pt x="379" y="516"/>
                    </a:lnTo>
                    <a:lnTo>
                      <a:pt x="379" y="516"/>
                    </a:lnTo>
                    <a:lnTo>
                      <a:pt x="371" y="519"/>
                    </a:lnTo>
                    <a:lnTo>
                      <a:pt x="363" y="523"/>
                    </a:lnTo>
                    <a:lnTo>
                      <a:pt x="355" y="524"/>
                    </a:lnTo>
                    <a:lnTo>
                      <a:pt x="347" y="526"/>
                    </a:lnTo>
                    <a:lnTo>
                      <a:pt x="347" y="526"/>
                    </a:lnTo>
                    <a:lnTo>
                      <a:pt x="343" y="526"/>
                    </a:lnTo>
                    <a:lnTo>
                      <a:pt x="402" y="620"/>
                    </a:lnTo>
                    <a:lnTo>
                      <a:pt x="405" y="627"/>
                    </a:lnTo>
                    <a:lnTo>
                      <a:pt x="405" y="632"/>
                    </a:lnTo>
                    <a:lnTo>
                      <a:pt x="405" y="832"/>
                    </a:lnTo>
                    <a:lnTo>
                      <a:pt x="441" y="832"/>
                    </a:lnTo>
                    <a:lnTo>
                      <a:pt x="441" y="632"/>
                    </a:lnTo>
                    <a:lnTo>
                      <a:pt x="441" y="627"/>
                    </a:lnTo>
                    <a:lnTo>
                      <a:pt x="444" y="620"/>
                    </a:lnTo>
                    <a:lnTo>
                      <a:pt x="503" y="526"/>
                    </a:lnTo>
                    <a:lnTo>
                      <a:pt x="503" y="526"/>
                    </a:lnTo>
                    <a:close/>
                    <a:moveTo>
                      <a:pt x="542" y="1198"/>
                    </a:moveTo>
                    <a:lnTo>
                      <a:pt x="303" y="1220"/>
                    </a:lnTo>
                    <a:lnTo>
                      <a:pt x="303" y="1220"/>
                    </a:lnTo>
                    <a:lnTo>
                      <a:pt x="304" y="1231"/>
                    </a:lnTo>
                    <a:lnTo>
                      <a:pt x="307" y="1242"/>
                    </a:lnTo>
                    <a:lnTo>
                      <a:pt x="316" y="1262"/>
                    </a:lnTo>
                    <a:lnTo>
                      <a:pt x="329" y="1280"/>
                    </a:lnTo>
                    <a:lnTo>
                      <a:pt x="343" y="1295"/>
                    </a:lnTo>
                    <a:lnTo>
                      <a:pt x="360" y="1308"/>
                    </a:lnTo>
                    <a:lnTo>
                      <a:pt x="379" y="1317"/>
                    </a:lnTo>
                    <a:lnTo>
                      <a:pt x="389" y="1321"/>
                    </a:lnTo>
                    <a:lnTo>
                      <a:pt x="400" y="1322"/>
                    </a:lnTo>
                    <a:lnTo>
                      <a:pt x="412" y="1324"/>
                    </a:lnTo>
                    <a:lnTo>
                      <a:pt x="423" y="1324"/>
                    </a:lnTo>
                    <a:lnTo>
                      <a:pt x="423" y="1324"/>
                    </a:lnTo>
                    <a:lnTo>
                      <a:pt x="435" y="1324"/>
                    </a:lnTo>
                    <a:lnTo>
                      <a:pt x="446" y="1322"/>
                    </a:lnTo>
                    <a:lnTo>
                      <a:pt x="457" y="1319"/>
                    </a:lnTo>
                    <a:lnTo>
                      <a:pt x="469" y="1316"/>
                    </a:lnTo>
                    <a:lnTo>
                      <a:pt x="480" y="1311"/>
                    </a:lnTo>
                    <a:lnTo>
                      <a:pt x="490" y="1304"/>
                    </a:lnTo>
                    <a:lnTo>
                      <a:pt x="500" y="1298"/>
                    </a:lnTo>
                    <a:lnTo>
                      <a:pt x="508" y="1290"/>
                    </a:lnTo>
                    <a:lnTo>
                      <a:pt x="516" y="1282"/>
                    </a:lnTo>
                    <a:lnTo>
                      <a:pt x="522" y="1272"/>
                    </a:lnTo>
                    <a:lnTo>
                      <a:pt x="527" y="1262"/>
                    </a:lnTo>
                    <a:lnTo>
                      <a:pt x="534" y="1251"/>
                    </a:lnTo>
                    <a:lnTo>
                      <a:pt x="537" y="1241"/>
                    </a:lnTo>
                    <a:lnTo>
                      <a:pt x="540" y="1228"/>
                    </a:lnTo>
                    <a:lnTo>
                      <a:pt x="542" y="1216"/>
                    </a:lnTo>
                    <a:lnTo>
                      <a:pt x="542" y="1205"/>
                    </a:lnTo>
                    <a:lnTo>
                      <a:pt x="542" y="1205"/>
                    </a:lnTo>
                    <a:lnTo>
                      <a:pt x="542" y="1198"/>
                    </a:lnTo>
                    <a:lnTo>
                      <a:pt x="542" y="1198"/>
                    </a:lnTo>
                    <a:close/>
                    <a:moveTo>
                      <a:pt x="630" y="1060"/>
                    </a:moveTo>
                    <a:lnTo>
                      <a:pt x="219" y="1096"/>
                    </a:lnTo>
                    <a:lnTo>
                      <a:pt x="219" y="1096"/>
                    </a:lnTo>
                    <a:lnTo>
                      <a:pt x="219" y="1109"/>
                    </a:lnTo>
                    <a:lnTo>
                      <a:pt x="219" y="1109"/>
                    </a:lnTo>
                    <a:lnTo>
                      <a:pt x="219" y="1115"/>
                    </a:lnTo>
                    <a:lnTo>
                      <a:pt x="630" y="1080"/>
                    </a:lnTo>
                    <a:lnTo>
                      <a:pt x="630" y="1080"/>
                    </a:lnTo>
                    <a:lnTo>
                      <a:pt x="630" y="1068"/>
                    </a:lnTo>
                    <a:lnTo>
                      <a:pt x="630" y="1068"/>
                    </a:lnTo>
                    <a:lnTo>
                      <a:pt x="630" y="1060"/>
                    </a:lnTo>
                    <a:lnTo>
                      <a:pt x="630" y="1060"/>
                    </a:lnTo>
                    <a:close/>
                    <a:moveTo>
                      <a:pt x="630" y="904"/>
                    </a:moveTo>
                    <a:lnTo>
                      <a:pt x="219" y="939"/>
                    </a:lnTo>
                    <a:lnTo>
                      <a:pt x="219" y="939"/>
                    </a:lnTo>
                    <a:lnTo>
                      <a:pt x="219" y="953"/>
                    </a:lnTo>
                    <a:lnTo>
                      <a:pt x="219" y="953"/>
                    </a:lnTo>
                    <a:lnTo>
                      <a:pt x="219" y="959"/>
                    </a:lnTo>
                    <a:lnTo>
                      <a:pt x="630" y="923"/>
                    </a:lnTo>
                    <a:lnTo>
                      <a:pt x="630" y="923"/>
                    </a:lnTo>
                    <a:lnTo>
                      <a:pt x="630" y="912"/>
                    </a:lnTo>
                    <a:lnTo>
                      <a:pt x="630" y="912"/>
                    </a:lnTo>
                    <a:lnTo>
                      <a:pt x="630" y="904"/>
                    </a:lnTo>
                    <a:lnTo>
                      <a:pt x="630" y="90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 name="Group 15">
            <a:extLst>
              <a:ext uri="{FF2B5EF4-FFF2-40B4-BE49-F238E27FC236}">
                <a16:creationId xmlns:a16="http://schemas.microsoft.com/office/drawing/2014/main" id="{8F902618-A1BB-D04B-AC45-7E838B994814}"/>
              </a:ext>
            </a:extLst>
          </p:cNvPr>
          <p:cNvGrpSpPr/>
          <p:nvPr/>
        </p:nvGrpSpPr>
        <p:grpSpPr>
          <a:xfrm>
            <a:off x="940423" y="3129961"/>
            <a:ext cx="4731488" cy="1169551"/>
            <a:chOff x="940423" y="3854030"/>
            <a:chExt cx="4731488" cy="1169551"/>
          </a:xfrm>
        </p:grpSpPr>
        <p:grpSp>
          <p:nvGrpSpPr>
            <p:cNvPr id="161" name="Group 160">
              <a:extLst>
                <a:ext uri="{FF2B5EF4-FFF2-40B4-BE49-F238E27FC236}">
                  <a16:creationId xmlns:a16="http://schemas.microsoft.com/office/drawing/2014/main" id="{36FFB954-8616-4048-9141-BE1FFFB6E486}"/>
                </a:ext>
              </a:extLst>
            </p:cNvPr>
            <p:cNvGrpSpPr/>
            <p:nvPr/>
          </p:nvGrpSpPr>
          <p:grpSpPr>
            <a:xfrm>
              <a:off x="940423" y="4196039"/>
              <a:ext cx="450751" cy="450751"/>
              <a:chOff x="1865313" y="3087688"/>
              <a:chExt cx="400050" cy="400050"/>
            </a:xfrm>
            <a:solidFill>
              <a:schemeClr val="accent6"/>
            </a:solidFill>
          </p:grpSpPr>
          <p:sp>
            <p:nvSpPr>
              <p:cNvPr id="162" name="Freeform 123">
                <a:extLst>
                  <a:ext uri="{FF2B5EF4-FFF2-40B4-BE49-F238E27FC236}">
                    <a16:creationId xmlns:a16="http://schemas.microsoft.com/office/drawing/2014/main" id="{57EF4D1F-ADA3-1D4D-AF39-C425C5D49874}"/>
                  </a:ext>
                </a:extLst>
              </p:cNvPr>
              <p:cNvSpPr>
                <a:spLocks/>
              </p:cNvSpPr>
              <p:nvPr/>
            </p:nvSpPr>
            <p:spPr bwMode="auto">
              <a:xfrm>
                <a:off x="1966913" y="3087688"/>
                <a:ext cx="36513" cy="41275"/>
              </a:xfrm>
              <a:custGeom>
                <a:avLst/>
                <a:gdLst>
                  <a:gd name="T0" fmla="*/ 69 w 69"/>
                  <a:gd name="T1" fmla="*/ 33 h 78"/>
                  <a:gd name="T2" fmla="*/ 69 w 69"/>
                  <a:gd name="T3" fmla="*/ 33 h 78"/>
                  <a:gd name="T4" fmla="*/ 69 w 69"/>
                  <a:gd name="T5" fmla="*/ 26 h 78"/>
                  <a:gd name="T6" fmla="*/ 66 w 69"/>
                  <a:gd name="T7" fmla="*/ 21 h 78"/>
                  <a:gd name="T8" fmla="*/ 63 w 69"/>
                  <a:gd name="T9" fmla="*/ 15 h 78"/>
                  <a:gd name="T10" fmla="*/ 59 w 69"/>
                  <a:gd name="T11" fmla="*/ 10 h 78"/>
                  <a:gd name="T12" fmla="*/ 54 w 69"/>
                  <a:gd name="T13" fmla="*/ 6 h 78"/>
                  <a:gd name="T14" fmla="*/ 48 w 69"/>
                  <a:gd name="T15" fmla="*/ 2 h 78"/>
                  <a:gd name="T16" fmla="*/ 41 w 69"/>
                  <a:gd name="T17" fmla="*/ 0 h 78"/>
                  <a:gd name="T18" fmla="*/ 34 w 69"/>
                  <a:gd name="T19" fmla="*/ 0 h 78"/>
                  <a:gd name="T20" fmla="*/ 34 w 69"/>
                  <a:gd name="T21" fmla="*/ 0 h 78"/>
                  <a:gd name="T22" fmla="*/ 28 w 69"/>
                  <a:gd name="T23" fmla="*/ 0 h 78"/>
                  <a:gd name="T24" fmla="*/ 21 w 69"/>
                  <a:gd name="T25" fmla="*/ 2 h 78"/>
                  <a:gd name="T26" fmla="*/ 15 w 69"/>
                  <a:gd name="T27" fmla="*/ 6 h 78"/>
                  <a:gd name="T28" fmla="*/ 11 w 69"/>
                  <a:gd name="T29" fmla="*/ 10 h 78"/>
                  <a:gd name="T30" fmla="*/ 7 w 69"/>
                  <a:gd name="T31" fmla="*/ 15 h 78"/>
                  <a:gd name="T32" fmla="*/ 3 w 69"/>
                  <a:gd name="T33" fmla="*/ 21 h 78"/>
                  <a:gd name="T34" fmla="*/ 2 w 69"/>
                  <a:gd name="T35" fmla="*/ 26 h 78"/>
                  <a:gd name="T36" fmla="*/ 0 w 69"/>
                  <a:gd name="T37" fmla="*/ 33 h 78"/>
                  <a:gd name="T38" fmla="*/ 0 w 69"/>
                  <a:gd name="T39" fmla="*/ 78 h 78"/>
                  <a:gd name="T40" fmla="*/ 69 w 69"/>
                  <a:gd name="T41" fmla="*/ 78 h 78"/>
                  <a:gd name="T42" fmla="*/ 69 w 69"/>
                  <a:gd name="T43"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8">
                    <a:moveTo>
                      <a:pt x="69" y="33"/>
                    </a:moveTo>
                    <a:lnTo>
                      <a:pt x="69" y="33"/>
                    </a:lnTo>
                    <a:lnTo>
                      <a:pt x="69" y="26"/>
                    </a:lnTo>
                    <a:lnTo>
                      <a:pt x="66" y="21"/>
                    </a:lnTo>
                    <a:lnTo>
                      <a:pt x="63" y="15"/>
                    </a:lnTo>
                    <a:lnTo>
                      <a:pt x="59" y="10"/>
                    </a:lnTo>
                    <a:lnTo>
                      <a:pt x="54" y="6"/>
                    </a:lnTo>
                    <a:lnTo>
                      <a:pt x="48" y="2"/>
                    </a:lnTo>
                    <a:lnTo>
                      <a:pt x="41" y="0"/>
                    </a:lnTo>
                    <a:lnTo>
                      <a:pt x="34" y="0"/>
                    </a:lnTo>
                    <a:lnTo>
                      <a:pt x="34" y="0"/>
                    </a:lnTo>
                    <a:lnTo>
                      <a:pt x="28" y="0"/>
                    </a:lnTo>
                    <a:lnTo>
                      <a:pt x="21" y="2"/>
                    </a:lnTo>
                    <a:lnTo>
                      <a:pt x="15" y="6"/>
                    </a:lnTo>
                    <a:lnTo>
                      <a:pt x="11" y="10"/>
                    </a:lnTo>
                    <a:lnTo>
                      <a:pt x="7" y="15"/>
                    </a:lnTo>
                    <a:lnTo>
                      <a:pt x="3" y="21"/>
                    </a:lnTo>
                    <a:lnTo>
                      <a:pt x="2" y="26"/>
                    </a:lnTo>
                    <a:lnTo>
                      <a:pt x="0" y="33"/>
                    </a:lnTo>
                    <a:lnTo>
                      <a:pt x="0" y="78"/>
                    </a:lnTo>
                    <a:lnTo>
                      <a:pt x="69" y="78"/>
                    </a:lnTo>
                    <a:lnTo>
                      <a:pt x="6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Freeform 124">
                <a:extLst>
                  <a:ext uri="{FF2B5EF4-FFF2-40B4-BE49-F238E27FC236}">
                    <a16:creationId xmlns:a16="http://schemas.microsoft.com/office/drawing/2014/main" id="{9C1CE432-153D-3E4C-B3E4-15BE89838146}"/>
                  </a:ext>
                </a:extLst>
              </p:cNvPr>
              <p:cNvSpPr>
                <a:spLocks/>
              </p:cNvSpPr>
              <p:nvPr/>
            </p:nvSpPr>
            <p:spPr bwMode="auto">
              <a:xfrm>
                <a:off x="2020888" y="3087688"/>
                <a:ext cx="36513" cy="41275"/>
              </a:xfrm>
              <a:custGeom>
                <a:avLst/>
                <a:gdLst>
                  <a:gd name="T0" fmla="*/ 69 w 69"/>
                  <a:gd name="T1" fmla="*/ 33 h 78"/>
                  <a:gd name="T2" fmla="*/ 69 w 69"/>
                  <a:gd name="T3" fmla="*/ 33 h 78"/>
                  <a:gd name="T4" fmla="*/ 67 w 69"/>
                  <a:gd name="T5" fmla="*/ 26 h 78"/>
                  <a:gd name="T6" fmla="*/ 66 w 69"/>
                  <a:gd name="T7" fmla="*/ 21 h 78"/>
                  <a:gd name="T8" fmla="*/ 62 w 69"/>
                  <a:gd name="T9" fmla="*/ 15 h 78"/>
                  <a:gd name="T10" fmla="*/ 58 w 69"/>
                  <a:gd name="T11" fmla="*/ 10 h 78"/>
                  <a:gd name="T12" fmla="*/ 54 w 69"/>
                  <a:gd name="T13" fmla="*/ 6 h 78"/>
                  <a:gd name="T14" fmla="*/ 48 w 69"/>
                  <a:gd name="T15" fmla="*/ 2 h 78"/>
                  <a:gd name="T16" fmla="*/ 41 w 69"/>
                  <a:gd name="T17" fmla="*/ 0 h 78"/>
                  <a:gd name="T18" fmla="*/ 34 w 69"/>
                  <a:gd name="T19" fmla="*/ 0 h 78"/>
                  <a:gd name="T20" fmla="*/ 34 w 69"/>
                  <a:gd name="T21" fmla="*/ 0 h 78"/>
                  <a:gd name="T22" fmla="*/ 28 w 69"/>
                  <a:gd name="T23" fmla="*/ 0 h 78"/>
                  <a:gd name="T24" fmla="*/ 21 w 69"/>
                  <a:gd name="T25" fmla="*/ 2 h 78"/>
                  <a:gd name="T26" fmla="*/ 15 w 69"/>
                  <a:gd name="T27" fmla="*/ 6 h 78"/>
                  <a:gd name="T28" fmla="*/ 10 w 69"/>
                  <a:gd name="T29" fmla="*/ 10 h 78"/>
                  <a:gd name="T30" fmla="*/ 6 w 69"/>
                  <a:gd name="T31" fmla="*/ 15 h 78"/>
                  <a:gd name="T32" fmla="*/ 3 w 69"/>
                  <a:gd name="T33" fmla="*/ 21 h 78"/>
                  <a:gd name="T34" fmla="*/ 0 w 69"/>
                  <a:gd name="T35" fmla="*/ 26 h 78"/>
                  <a:gd name="T36" fmla="*/ 0 w 69"/>
                  <a:gd name="T37" fmla="*/ 33 h 78"/>
                  <a:gd name="T38" fmla="*/ 0 w 69"/>
                  <a:gd name="T39" fmla="*/ 78 h 78"/>
                  <a:gd name="T40" fmla="*/ 69 w 69"/>
                  <a:gd name="T41" fmla="*/ 78 h 78"/>
                  <a:gd name="T42" fmla="*/ 69 w 69"/>
                  <a:gd name="T43"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8">
                    <a:moveTo>
                      <a:pt x="69" y="33"/>
                    </a:moveTo>
                    <a:lnTo>
                      <a:pt x="69" y="33"/>
                    </a:lnTo>
                    <a:lnTo>
                      <a:pt x="67" y="26"/>
                    </a:lnTo>
                    <a:lnTo>
                      <a:pt x="66" y="21"/>
                    </a:lnTo>
                    <a:lnTo>
                      <a:pt x="62" y="15"/>
                    </a:lnTo>
                    <a:lnTo>
                      <a:pt x="58" y="10"/>
                    </a:lnTo>
                    <a:lnTo>
                      <a:pt x="54" y="6"/>
                    </a:lnTo>
                    <a:lnTo>
                      <a:pt x="48" y="2"/>
                    </a:lnTo>
                    <a:lnTo>
                      <a:pt x="41" y="0"/>
                    </a:lnTo>
                    <a:lnTo>
                      <a:pt x="34" y="0"/>
                    </a:lnTo>
                    <a:lnTo>
                      <a:pt x="34" y="0"/>
                    </a:lnTo>
                    <a:lnTo>
                      <a:pt x="28" y="0"/>
                    </a:lnTo>
                    <a:lnTo>
                      <a:pt x="21" y="2"/>
                    </a:lnTo>
                    <a:lnTo>
                      <a:pt x="15" y="6"/>
                    </a:lnTo>
                    <a:lnTo>
                      <a:pt x="10" y="10"/>
                    </a:lnTo>
                    <a:lnTo>
                      <a:pt x="6" y="15"/>
                    </a:lnTo>
                    <a:lnTo>
                      <a:pt x="3" y="21"/>
                    </a:lnTo>
                    <a:lnTo>
                      <a:pt x="0" y="26"/>
                    </a:lnTo>
                    <a:lnTo>
                      <a:pt x="0" y="33"/>
                    </a:lnTo>
                    <a:lnTo>
                      <a:pt x="0" y="78"/>
                    </a:lnTo>
                    <a:lnTo>
                      <a:pt x="69" y="78"/>
                    </a:lnTo>
                    <a:lnTo>
                      <a:pt x="6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4" name="Freeform 125">
                <a:extLst>
                  <a:ext uri="{FF2B5EF4-FFF2-40B4-BE49-F238E27FC236}">
                    <a16:creationId xmlns:a16="http://schemas.microsoft.com/office/drawing/2014/main" id="{B67B681E-7A62-EE4A-897B-93ADD55BD4BE}"/>
                  </a:ext>
                </a:extLst>
              </p:cNvPr>
              <p:cNvSpPr>
                <a:spLocks/>
              </p:cNvSpPr>
              <p:nvPr/>
            </p:nvSpPr>
            <p:spPr bwMode="auto">
              <a:xfrm>
                <a:off x="2074863" y="3087688"/>
                <a:ext cx="34925" cy="41275"/>
              </a:xfrm>
              <a:custGeom>
                <a:avLst/>
                <a:gdLst>
                  <a:gd name="T0" fmla="*/ 67 w 67"/>
                  <a:gd name="T1" fmla="*/ 33 h 78"/>
                  <a:gd name="T2" fmla="*/ 67 w 67"/>
                  <a:gd name="T3" fmla="*/ 33 h 78"/>
                  <a:gd name="T4" fmla="*/ 67 w 67"/>
                  <a:gd name="T5" fmla="*/ 26 h 78"/>
                  <a:gd name="T6" fmla="*/ 64 w 67"/>
                  <a:gd name="T7" fmla="*/ 21 h 78"/>
                  <a:gd name="T8" fmla="*/ 62 w 67"/>
                  <a:gd name="T9" fmla="*/ 15 h 78"/>
                  <a:gd name="T10" fmla="*/ 58 w 67"/>
                  <a:gd name="T11" fmla="*/ 10 h 78"/>
                  <a:gd name="T12" fmla="*/ 52 w 67"/>
                  <a:gd name="T13" fmla="*/ 6 h 78"/>
                  <a:gd name="T14" fmla="*/ 47 w 67"/>
                  <a:gd name="T15" fmla="*/ 2 h 78"/>
                  <a:gd name="T16" fmla="*/ 40 w 67"/>
                  <a:gd name="T17" fmla="*/ 0 h 78"/>
                  <a:gd name="T18" fmla="*/ 33 w 67"/>
                  <a:gd name="T19" fmla="*/ 0 h 78"/>
                  <a:gd name="T20" fmla="*/ 33 w 67"/>
                  <a:gd name="T21" fmla="*/ 0 h 78"/>
                  <a:gd name="T22" fmla="*/ 26 w 67"/>
                  <a:gd name="T23" fmla="*/ 0 h 78"/>
                  <a:gd name="T24" fmla="*/ 21 w 67"/>
                  <a:gd name="T25" fmla="*/ 2 h 78"/>
                  <a:gd name="T26" fmla="*/ 15 w 67"/>
                  <a:gd name="T27" fmla="*/ 6 h 78"/>
                  <a:gd name="T28" fmla="*/ 10 w 67"/>
                  <a:gd name="T29" fmla="*/ 10 h 78"/>
                  <a:gd name="T30" fmla="*/ 6 w 67"/>
                  <a:gd name="T31" fmla="*/ 15 h 78"/>
                  <a:gd name="T32" fmla="*/ 3 w 67"/>
                  <a:gd name="T33" fmla="*/ 21 h 78"/>
                  <a:gd name="T34" fmla="*/ 0 w 67"/>
                  <a:gd name="T35" fmla="*/ 26 h 78"/>
                  <a:gd name="T36" fmla="*/ 0 w 67"/>
                  <a:gd name="T37" fmla="*/ 33 h 78"/>
                  <a:gd name="T38" fmla="*/ 0 w 67"/>
                  <a:gd name="T39" fmla="*/ 78 h 78"/>
                  <a:gd name="T40" fmla="*/ 67 w 67"/>
                  <a:gd name="T41" fmla="*/ 78 h 78"/>
                  <a:gd name="T42" fmla="*/ 67 w 67"/>
                  <a:gd name="T43"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8">
                    <a:moveTo>
                      <a:pt x="67" y="33"/>
                    </a:moveTo>
                    <a:lnTo>
                      <a:pt x="67" y="33"/>
                    </a:lnTo>
                    <a:lnTo>
                      <a:pt x="67" y="26"/>
                    </a:lnTo>
                    <a:lnTo>
                      <a:pt x="64" y="21"/>
                    </a:lnTo>
                    <a:lnTo>
                      <a:pt x="62" y="15"/>
                    </a:lnTo>
                    <a:lnTo>
                      <a:pt x="58" y="10"/>
                    </a:lnTo>
                    <a:lnTo>
                      <a:pt x="52" y="6"/>
                    </a:lnTo>
                    <a:lnTo>
                      <a:pt x="47" y="2"/>
                    </a:lnTo>
                    <a:lnTo>
                      <a:pt x="40" y="0"/>
                    </a:lnTo>
                    <a:lnTo>
                      <a:pt x="33" y="0"/>
                    </a:lnTo>
                    <a:lnTo>
                      <a:pt x="33" y="0"/>
                    </a:lnTo>
                    <a:lnTo>
                      <a:pt x="26" y="0"/>
                    </a:lnTo>
                    <a:lnTo>
                      <a:pt x="21" y="2"/>
                    </a:lnTo>
                    <a:lnTo>
                      <a:pt x="15" y="6"/>
                    </a:lnTo>
                    <a:lnTo>
                      <a:pt x="10" y="10"/>
                    </a:lnTo>
                    <a:lnTo>
                      <a:pt x="6" y="15"/>
                    </a:lnTo>
                    <a:lnTo>
                      <a:pt x="3" y="21"/>
                    </a:lnTo>
                    <a:lnTo>
                      <a:pt x="0" y="26"/>
                    </a:lnTo>
                    <a:lnTo>
                      <a:pt x="0" y="33"/>
                    </a:lnTo>
                    <a:lnTo>
                      <a:pt x="0" y="78"/>
                    </a:lnTo>
                    <a:lnTo>
                      <a:pt x="67" y="78"/>
                    </a:lnTo>
                    <a:lnTo>
                      <a:pt x="6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5" name="Freeform 126">
                <a:extLst>
                  <a:ext uri="{FF2B5EF4-FFF2-40B4-BE49-F238E27FC236}">
                    <a16:creationId xmlns:a16="http://schemas.microsoft.com/office/drawing/2014/main" id="{42A29C6B-8136-9845-BD3E-54CE4294922C}"/>
                  </a:ext>
                </a:extLst>
              </p:cNvPr>
              <p:cNvSpPr>
                <a:spLocks/>
              </p:cNvSpPr>
              <p:nvPr/>
            </p:nvSpPr>
            <p:spPr bwMode="auto">
              <a:xfrm>
                <a:off x="2127250" y="3087688"/>
                <a:ext cx="36513" cy="41275"/>
              </a:xfrm>
              <a:custGeom>
                <a:avLst/>
                <a:gdLst>
                  <a:gd name="T0" fmla="*/ 68 w 68"/>
                  <a:gd name="T1" fmla="*/ 33 h 78"/>
                  <a:gd name="T2" fmla="*/ 68 w 68"/>
                  <a:gd name="T3" fmla="*/ 33 h 78"/>
                  <a:gd name="T4" fmla="*/ 68 w 68"/>
                  <a:gd name="T5" fmla="*/ 26 h 78"/>
                  <a:gd name="T6" fmla="*/ 66 w 68"/>
                  <a:gd name="T7" fmla="*/ 21 h 78"/>
                  <a:gd name="T8" fmla="*/ 63 w 68"/>
                  <a:gd name="T9" fmla="*/ 15 h 78"/>
                  <a:gd name="T10" fmla="*/ 59 w 68"/>
                  <a:gd name="T11" fmla="*/ 10 h 78"/>
                  <a:gd name="T12" fmla="*/ 53 w 68"/>
                  <a:gd name="T13" fmla="*/ 6 h 78"/>
                  <a:gd name="T14" fmla="*/ 48 w 68"/>
                  <a:gd name="T15" fmla="*/ 2 h 78"/>
                  <a:gd name="T16" fmla="*/ 41 w 68"/>
                  <a:gd name="T17" fmla="*/ 0 h 78"/>
                  <a:gd name="T18" fmla="*/ 34 w 68"/>
                  <a:gd name="T19" fmla="*/ 0 h 78"/>
                  <a:gd name="T20" fmla="*/ 34 w 68"/>
                  <a:gd name="T21" fmla="*/ 0 h 78"/>
                  <a:gd name="T22" fmla="*/ 27 w 68"/>
                  <a:gd name="T23" fmla="*/ 0 h 78"/>
                  <a:gd name="T24" fmla="*/ 20 w 68"/>
                  <a:gd name="T25" fmla="*/ 2 h 78"/>
                  <a:gd name="T26" fmla="*/ 15 w 68"/>
                  <a:gd name="T27" fmla="*/ 6 h 78"/>
                  <a:gd name="T28" fmla="*/ 11 w 68"/>
                  <a:gd name="T29" fmla="*/ 10 h 78"/>
                  <a:gd name="T30" fmla="*/ 5 w 68"/>
                  <a:gd name="T31" fmla="*/ 15 h 78"/>
                  <a:gd name="T32" fmla="*/ 3 w 68"/>
                  <a:gd name="T33" fmla="*/ 21 h 78"/>
                  <a:gd name="T34" fmla="*/ 1 w 68"/>
                  <a:gd name="T35" fmla="*/ 26 h 78"/>
                  <a:gd name="T36" fmla="*/ 0 w 68"/>
                  <a:gd name="T37" fmla="*/ 33 h 78"/>
                  <a:gd name="T38" fmla="*/ 0 w 68"/>
                  <a:gd name="T39" fmla="*/ 78 h 78"/>
                  <a:gd name="T40" fmla="*/ 68 w 68"/>
                  <a:gd name="T41" fmla="*/ 78 h 78"/>
                  <a:gd name="T42" fmla="*/ 68 w 68"/>
                  <a:gd name="T43"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78">
                    <a:moveTo>
                      <a:pt x="68" y="33"/>
                    </a:moveTo>
                    <a:lnTo>
                      <a:pt x="68" y="33"/>
                    </a:lnTo>
                    <a:lnTo>
                      <a:pt x="68" y="26"/>
                    </a:lnTo>
                    <a:lnTo>
                      <a:pt x="66" y="21"/>
                    </a:lnTo>
                    <a:lnTo>
                      <a:pt x="63" y="15"/>
                    </a:lnTo>
                    <a:lnTo>
                      <a:pt x="59" y="10"/>
                    </a:lnTo>
                    <a:lnTo>
                      <a:pt x="53" y="6"/>
                    </a:lnTo>
                    <a:lnTo>
                      <a:pt x="48" y="2"/>
                    </a:lnTo>
                    <a:lnTo>
                      <a:pt x="41" y="0"/>
                    </a:lnTo>
                    <a:lnTo>
                      <a:pt x="34" y="0"/>
                    </a:lnTo>
                    <a:lnTo>
                      <a:pt x="34" y="0"/>
                    </a:lnTo>
                    <a:lnTo>
                      <a:pt x="27" y="0"/>
                    </a:lnTo>
                    <a:lnTo>
                      <a:pt x="20" y="2"/>
                    </a:lnTo>
                    <a:lnTo>
                      <a:pt x="15" y="6"/>
                    </a:lnTo>
                    <a:lnTo>
                      <a:pt x="11" y="10"/>
                    </a:lnTo>
                    <a:lnTo>
                      <a:pt x="5" y="15"/>
                    </a:lnTo>
                    <a:lnTo>
                      <a:pt x="3" y="21"/>
                    </a:lnTo>
                    <a:lnTo>
                      <a:pt x="1" y="26"/>
                    </a:lnTo>
                    <a:lnTo>
                      <a:pt x="0" y="33"/>
                    </a:lnTo>
                    <a:lnTo>
                      <a:pt x="0" y="78"/>
                    </a:lnTo>
                    <a:lnTo>
                      <a:pt x="68" y="78"/>
                    </a:lnTo>
                    <a:lnTo>
                      <a:pt x="6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6" name="Freeform 127">
                <a:extLst>
                  <a:ext uri="{FF2B5EF4-FFF2-40B4-BE49-F238E27FC236}">
                    <a16:creationId xmlns:a16="http://schemas.microsoft.com/office/drawing/2014/main" id="{8EDBCAE2-A350-3E40-8F85-81B561226C99}"/>
                  </a:ext>
                </a:extLst>
              </p:cNvPr>
              <p:cNvSpPr>
                <a:spLocks/>
              </p:cNvSpPr>
              <p:nvPr/>
            </p:nvSpPr>
            <p:spPr bwMode="auto">
              <a:xfrm>
                <a:off x="1966913" y="3446463"/>
                <a:ext cx="36513" cy="41275"/>
              </a:xfrm>
              <a:custGeom>
                <a:avLst/>
                <a:gdLst>
                  <a:gd name="T0" fmla="*/ 0 w 69"/>
                  <a:gd name="T1" fmla="*/ 45 h 79"/>
                  <a:gd name="T2" fmla="*/ 0 w 69"/>
                  <a:gd name="T3" fmla="*/ 45 h 79"/>
                  <a:gd name="T4" fmla="*/ 2 w 69"/>
                  <a:gd name="T5" fmla="*/ 52 h 79"/>
                  <a:gd name="T6" fmla="*/ 3 w 69"/>
                  <a:gd name="T7" fmla="*/ 58 h 79"/>
                  <a:gd name="T8" fmla="*/ 7 w 69"/>
                  <a:gd name="T9" fmla="*/ 64 h 79"/>
                  <a:gd name="T10" fmla="*/ 11 w 69"/>
                  <a:gd name="T11" fmla="*/ 69 h 79"/>
                  <a:gd name="T12" fmla="*/ 15 w 69"/>
                  <a:gd name="T13" fmla="*/ 73 h 79"/>
                  <a:gd name="T14" fmla="*/ 21 w 69"/>
                  <a:gd name="T15" fmla="*/ 77 h 79"/>
                  <a:gd name="T16" fmla="*/ 28 w 69"/>
                  <a:gd name="T17" fmla="*/ 78 h 79"/>
                  <a:gd name="T18" fmla="*/ 34 w 69"/>
                  <a:gd name="T19" fmla="*/ 79 h 79"/>
                  <a:gd name="T20" fmla="*/ 34 w 69"/>
                  <a:gd name="T21" fmla="*/ 79 h 79"/>
                  <a:gd name="T22" fmla="*/ 41 w 69"/>
                  <a:gd name="T23" fmla="*/ 78 h 79"/>
                  <a:gd name="T24" fmla="*/ 48 w 69"/>
                  <a:gd name="T25" fmla="*/ 77 h 79"/>
                  <a:gd name="T26" fmla="*/ 54 w 69"/>
                  <a:gd name="T27" fmla="*/ 73 h 79"/>
                  <a:gd name="T28" fmla="*/ 59 w 69"/>
                  <a:gd name="T29" fmla="*/ 69 h 79"/>
                  <a:gd name="T30" fmla="*/ 63 w 69"/>
                  <a:gd name="T31" fmla="*/ 64 h 79"/>
                  <a:gd name="T32" fmla="*/ 66 w 69"/>
                  <a:gd name="T33" fmla="*/ 58 h 79"/>
                  <a:gd name="T34" fmla="*/ 69 w 69"/>
                  <a:gd name="T35" fmla="*/ 52 h 79"/>
                  <a:gd name="T36" fmla="*/ 69 w 69"/>
                  <a:gd name="T37" fmla="*/ 45 h 79"/>
                  <a:gd name="T38" fmla="*/ 69 w 69"/>
                  <a:gd name="T39" fmla="*/ 0 h 79"/>
                  <a:gd name="T40" fmla="*/ 0 w 69"/>
                  <a:gd name="T41" fmla="*/ 0 h 79"/>
                  <a:gd name="T42" fmla="*/ 0 w 69"/>
                  <a:gd name="T43"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9">
                    <a:moveTo>
                      <a:pt x="0" y="45"/>
                    </a:moveTo>
                    <a:lnTo>
                      <a:pt x="0" y="45"/>
                    </a:lnTo>
                    <a:lnTo>
                      <a:pt x="2" y="52"/>
                    </a:lnTo>
                    <a:lnTo>
                      <a:pt x="3" y="58"/>
                    </a:lnTo>
                    <a:lnTo>
                      <a:pt x="7" y="64"/>
                    </a:lnTo>
                    <a:lnTo>
                      <a:pt x="11" y="69"/>
                    </a:lnTo>
                    <a:lnTo>
                      <a:pt x="15" y="73"/>
                    </a:lnTo>
                    <a:lnTo>
                      <a:pt x="21" y="77"/>
                    </a:lnTo>
                    <a:lnTo>
                      <a:pt x="28" y="78"/>
                    </a:lnTo>
                    <a:lnTo>
                      <a:pt x="34" y="79"/>
                    </a:lnTo>
                    <a:lnTo>
                      <a:pt x="34" y="79"/>
                    </a:lnTo>
                    <a:lnTo>
                      <a:pt x="41" y="78"/>
                    </a:lnTo>
                    <a:lnTo>
                      <a:pt x="48" y="77"/>
                    </a:lnTo>
                    <a:lnTo>
                      <a:pt x="54" y="73"/>
                    </a:lnTo>
                    <a:lnTo>
                      <a:pt x="59" y="69"/>
                    </a:lnTo>
                    <a:lnTo>
                      <a:pt x="63" y="64"/>
                    </a:lnTo>
                    <a:lnTo>
                      <a:pt x="66" y="58"/>
                    </a:lnTo>
                    <a:lnTo>
                      <a:pt x="69" y="52"/>
                    </a:lnTo>
                    <a:lnTo>
                      <a:pt x="69" y="45"/>
                    </a:lnTo>
                    <a:lnTo>
                      <a:pt x="69" y="0"/>
                    </a:lnTo>
                    <a:lnTo>
                      <a:pt x="0" y="0"/>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7" name="Freeform 128">
                <a:extLst>
                  <a:ext uri="{FF2B5EF4-FFF2-40B4-BE49-F238E27FC236}">
                    <a16:creationId xmlns:a16="http://schemas.microsoft.com/office/drawing/2014/main" id="{8F2E61A6-8B66-F347-9D46-2048814A975A}"/>
                  </a:ext>
                </a:extLst>
              </p:cNvPr>
              <p:cNvSpPr>
                <a:spLocks/>
              </p:cNvSpPr>
              <p:nvPr/>
            </p:nvSpPr>
            <p:spPr bwMode="auto">
              <a:xfrm>
                <a:off x="2020888" y="3446463"/>
                <a:ext cx="36513" cy="41275"/>
              </a:xfrm>
              <a:custGeom>
                <a:avLst/>
                <a:gdLst>
                  <a:gd name="T0" fmla="*/ 0 w 69"/>
                  <a:gd name="T1" fmla="*/ 45 h 79"/>
                  <a:gd name="T2" fmla="*/ 0 w 69"/>
                  <a:gd name="T3" fmla="*/ 45 h 79"/>
                  <a:gd name="T4" fmla="*/ 0 w 69"/>
                  <a:gd name="T5" fmla="*/ 52 h 79"/>
                  <a:gd name="T6" fmla="*/ 3 w 69"/>
                  <a:gd name="T7" fmla="*/ 58 h 79"/>
                  <a:gd name="T8" fmla="*/ 6 w 69"/>
                  <a:gd name="T9" fmla="*/ 64 h 79"/>
                  <a:gd name="T10" fmla="*/ 10 w 69"/>
                  <a:gd name="T11" fmla="*/ 69 h 79"/>
                  <a:gd name="T12" fmla="*/ 15 w 69"/>
                  <a:gd name="T13" fmla="*/ 73 h 79"/>
                  <a:gd name="T14" fmla="*/ 21 w 69"/>
                  <a:gd name="T15" fmla="*/ 77 h 79"/>
                  <a:gd name="T16" fmla="*/ 28 w 69"/>
                  <a:gd name="T17" fmla="*/ 78 h 79"/>
                  <a:gd name="T18" fmla="*/ 34 w 69"/>
                  <a:gd name="T19" fmla="*/ 79 h 79"/>
                  <a:gd name="T20" fmla="*/ 34 w 69"/>
                  <a:gd name="T21" fmla="*/ 79 h 79"/>
                  <a:gd name="T22" fmla="*/ 41 w 69"/>
                  <a:gd name="T23" fmla="*/ 78 h 79"/>
                  <a:gd name="T24" fmla="*/ 48 w 69"/>
                  <a:gd name="T25" fmla="*/ 77 h 79"/>
                  <a:gd name="T26" fmla="*/ 54 w 69"/>
                  <a:gd name="T27" fmla="*/ 73 h 79"/>
                  <a:gd name="T28" fmla="*/ 58 w 69"/>
                  <a:gd name="T29" fmla="*/ 69 h 79"/>
                  <a:gd name="T30" fmla="*/ 62 w 69"/>
                  <a:gd name="T31" fmla="*/ 64 h 79"/>
                  <a:gd name="T32" fmla="*/ 66 w 69"/>
                  <a:gd name="T33" fmla="*/ 58 h 79"/>
                  <a:gd name="T34" fmla="*/ 67 w 69"/>
                  <a:gd name="T35" fmla="*/ 52 h 79"/>
                  <a:gd name="T36" fmla="*/ 69 w 69"/>
                  <a:gd name="T37" fmla="*/ 45 h 79"/>
                  <a:gd name="T38" fmla="*/ 69 w 69"/>
                  <a:gd name="T39" fmla="*/ 0 h 79"/>
                  <a:gd name="T40" fmla="*/ 0 w 69"/>
                  <a:gd name="T41" fmla="*/ 0 h 79"/>
                  <a:gd name="T42" fmla="*/ 0 w 69"/>
                  <a:gd name="T43"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9">
                    <a:moveTo>
                      <a:pt x="0" y="45"/>
                    </a:moveTo>
                    <a:lnTo>
                      <a:pt x="0" y="45"/>
                    </a:lnTo>
                    <a:lnTo>
                      <a:pt x="0" y="52"/>
                    </a:lnTo>
                    <a:lnTo>
                      <a:pt x="3" y="58"/>
                    </a:lnTo>
                    <a:lnTo>
                      <a:pt x="6" y="64"/>
                    </a:lnTo>
                    <a:lnTo>
                      <a:pt x="10" y="69"/>
                    </a:lnTo>
                    <a:lnTo>
                      <a:pt x="15" y="73"/>
                    </a:lnTo>
                    <a:lnTo>
                      <a:pt x="21" y="77"/>
                    </a:lnTo>
                    <a:lnTo>
                      <a:pt x="28" y="78"/>
                    </a:lnTo>
                    <a:lnTo>
                      <a:pt x="34" y="79"/>
                    </a:lnTo>
                    <a:lnTo>
                      <a:pt x="34" y="79"/>
                    </a:lnTo>
                    <a:lnTo>
                      <a:pt x="41" y="78"/>
                    </a:lnTo>
                    <a:lnTo>
                      <a:pt x="48" y="77"/>
                    </a:lnTo>
                    <a:lnTo>
                      <a:pt x="54" y="73"/>
                    </a:lnTo>
                    <a:lnTo>
                      <a:pt x="58" y="69"/>
                    </a:lnTo>
                    <a:lnTo>
                      <a:pt x="62" y="64"/>
                    </a:lnTo>
                    <a:lnTo>
                      <a:pt x="66" y="58"/>
                    </a:lnTo>
                    <a:lnTo>
                      <a:pt x="67" y="52"/>
                    </a:lnTo>
                    <a:lnTo>
                      <a:pt x="69" y="45"/>
                    </a:lnTo>
                    <a:lnTo>
                      <a:pt x="69" y="0"/>
                    </a:lnTo>
                    <a:lnTo>
                      <a:pt x="0" y="0"/>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8" name="Freeform 129">
                <a:extLst>
                  <a:ext uri="{FF2B5EF4-FFF2-40B4-BE49-F238E27FC236}">
                    <a16:creationId xmlns:a16="http://schemas.microsoft.com/office/drawing/2014/main" id="{FE7E3C11-DD11-E247-BEAB-FD5B44B6D4F5}"/>
                  </a:ext>
                </a:extLst>
              </p:cNvPr>
              <p:cNvSpPr>
                <a:spLocks/>
              </p:cNvSpPr>
              <p:nvPr/>
            </p:nvSpPr>
            <p:spPr bwMode="auto">
              <a:xfrm>
                <a:off x="2074863" y="3446463"/>
                <a:ext cx="34925" cy="41275"/>
              </a:xfrm>
              <a:custGeom>
                <a:avLst/>
                <a:gdLst>
                  <a:gd name="T0" fmla="*/ 0 w 67"/>
                  <a:gd name="T1" fmla="*/ 45 h 79"/>
                  <a:gd name="T2" fmla="*/ 0 w 67"/>
                  <a:gd name="T3" fmla="*/ 45 h 79"/>
                  <a:gd name="T4" fmla="*/ 0 w 67"/>
                  <a:gd name="T5" fmla="*/ 52 h 79"/>
                  <a:gd name="T6" fmla="*/ 3 w 67"/>
                  <a:gd name="T7" fmla="*/ 58 h 79"/>
                  <a:gd name="T8" fmla="*/ 6 w 67"/>
                  <a:gd name="T9" fmla="*/ 64 h 79"/>
                  <a:gd name="T10" fmla="*/ 10 w 67"/>
                  <a:gd name="T11" fmla="*/ 69 h 79"/>
                  <a:gd name="T12" fmla="*/ 15 w 67"/>
                  <a:gd name="T13" fmla="*/ 73 h 79"/>
                  <a:gd name="T14" fmla="*/ 21 w 67"/>
                  <a:gd name="T15" fmla="*/ 77 h 79"/>
                  <a:gd name="T16" fmla="*/ 26 w 67"/>
                  <a:gd name="T17" fmla="*/ 78 h 79"/>
                  <a:gd name="T18" fmla="*/ 33 w 67"/>
                  <a:gd name="T19" fmla="*/ 79 h 79"/>
                  <a:gd name="T20" fmla="*/ 33 w 67"/>
                  <a:gd name="T21" fmla="*/ 79 h 79"/>
                  <a:gd name="T22" fmla="*/ 40 w 67"/>
                  <a:gd name="T23" fmla="*/ 78 h 79"/>
                  <a:gd name="T24" fmla="*/ 47 w 67"/>
                  <a:gd name="T25" fmla="*/ 77 h 79"/>
                  <a:gd name="T26" fmla="*/ 52 w 67"/>
                  <a:gd name="T27" fmla="*/ 73 h 79"/>
                  <a:gd name="T28" fmla="*/ 58 w 67"/>
                  <a:gd name="T29" fmla="*/ 69 h 79"/>
                  <a:gd name="T30" fmla="*/ 62 w 67"/>
                  <a:gd name="T31" fmla="*/ 64 h 79"/>
                  <a:gd name="T32" fmla="*/ 64 w 67"/>
                  <a:gd name="T33" fmla="*/ 58 h 79"/>
                  <a:gd name="T34" fmla="*/ 67 w 67"/>
                  <a:gd name="T35" fmla="*/ 52 h 79"/>
                  <a:gd name="T36" fmla="*/ 67 w 67"/>
                  <a:gd name="T37" fmla="*/ 45 h 79"/>
                  <a:gd name="T38" fmla="*/ 67 w 67"/>
                  <a:gd name="T39" fmla="*/ 0 h 79"/>
                  <a:gd name="T40" fmla="*/ 0 w 67"/>
                  <a:gd name="T41" fmla="*/ 0 h 79"/>
                  <a:gd name="T42" fmla="*/ 0 w 67"/>
                  <a:gd name="T43"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9">
                    <a:moveTo>
                      <a:pt x="0" y="45"/>
                    </a:moveTo>
                    <a:lnTo>
                      <a:pt x="0" y="45"/>
                    </a:lnTo>
                    <a:lnTo>
                      <a:pt x="0" y="52"/>
                    </a:lnTo>
                    <a:lnTo>
                      <a:pt x="3" y="58"/>
                    </a:lnTo>
                    <a:lnTo>
                      <a:pt x="6" y="64"/>
                    </a:lnTo>
                    <a:lnTo>
                      <a:pt x="10" y="69"/>
                    </a:lnTo>
                    <a:lnTo>
                      <a:pt x="15" y="73"/>
                    </a:lnTo>
                    <a:lnTo>
                      <a:pt x="21" y="77"/>
                    </a:lnTo>
                    <a:lnTo>
                      <a:pt x="26" y="78"/>
                    </a:lnTo>
                    <a:lnTo>
                      <a:pt x="33" y="79"/>
                    </a:lnTo>
                    <a:lnTo>
                      <a:pt x="33" y="79"/>
                    </a:lnTo>
                    <a:lnTo>
                      <a:pt x="40" y="78"/>
                    </a:lnTo>
                    <a:lnTo>
                      <a:pt x="47" y="77"/>
                    </a:lnTo>
                    <a:lnTo>
                      <a:pt x="52" y="73"/>
                    </a:lnTo>
                    <a:lnTo>
                      <a:pt x="58" y="69"/>
                    </a:lnTo>
                    <a:lnTo>
                      <a:pt x="62" y="64"/>
                    </a:lnTo>
                    <a:lnTo>
                      <a:pt x="64" y="58"/>
                    </a:lnTo>
                    <a:lnTo>
                      <a:pt x="67" y="52"/>
                    </a:lnTo>
                    <a:lnTo>
                      <a:pt x="67" y="45"/>
                    </a:lnTo>
                    <a:lnTo>
                      <a:pt x="67" y="0"/>
                    </a:lnTo>
                    <a:lnTo>
                      <a:pt x="0" y="0"/>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Freeform 130">
                <a:extLst>
                  <a:ext uri="{FF2B5EF4-FFF2-40B4-BE49-F238E27FC236}">
                    <a16:creationId xmlns:a16="http://schemas.microsoft.com/office/drawing/2014/main" id="{E801AC2B-D6AE-094E-9D36-9C62B7DA8AEF}"/>
                  </a:ext>
                </a:extLst>
              </p:cNvPr>
              <p:cNvSpPr>
                <a:spLocks/>
              </p:cNvSpPr>
              <p:nvPr/>
            </p:nvSpPr>
            <p:spPr bwMode="auto">
              <a:xfrm>
                <a:off x="2127250" y="3446463"/>
                <a:ext cx="36513" cy="41275"/>
              </a:xfrm>
              <a:custGeom>
                <a:avLst/>
                <a:gdLst>
                  <a:gd name="T0" fmla="*/ 0 w 68"/>
                  <a:gd name="T1" fmla="*/ 45 h 79"/>
                  <a:gd name="T2" fmla="*/ 0 w 68"/>
                  <a:gd name="T3" fmla="*/ 45 h 79"/>
                  <a:gd name="T4" fmla="*/ 1 w 68"/>
                  <a:gd name="T5" fmla="*/ 52 h 79"/>
                  <a:gd name="T6" fmla="*/ 3 w 68"/>
                  <a:gd name="T7" fmla="*/ 58 h 79"/>
                  <a:gd name="T8" fmla="*/ 5 w 68"/>
                  <a:gd name="T9" fmla="*/ 64 h 79"/>
                  <a:gd name="T10" fmla="*/ 11 w 68"/>
                  <a:gd name="T11" fmla="*/ 69 h 79"/>
                  <a:gd name="T12" fmla="*/ 15 w 68"/>
                  <a:gd name="T13" fmla="*/ 73 h 79"/>
                  <a:gd name="T14" fmla="*/ 20 w 68"/>
                  <a:gd name="T15" fmla="*/ 77 h 79"/>
                  <a:gd name="T16" fmla="*/ 27 w 68"/>
                  <a:gd name="T17" fmla="*/ 78 h 79"/>
                  <a:gd name="T18" fmla="*/ 34 w 68"/>
                  <a:gd name="T19" fmla="*/ 79 h 79"/>
                  <a:gd name="T20" fmla="*/ 34 w 68"/>
                  <a:gd name="T21" fmla="*/ 79 h 79"/>
                  <a:gd name="T22" fmla="*/ 41 w 68"/>
                  <a:gd name="T23" fmla="*/ 78 h 79"/>
                  <a:gd name="T24" fmla="*/ 48 w 68"/>
                  <a:gd name="T25" fmla="*/ 77 h 79"/>
                  <a:gd name="T26" fmla="*/ 53 w 68"/>
                  <a:gd name="T27" fmla="*/ 73 h 79"/>
                  <a:gd name="T28" fmla="*/ 59 w 68"/>
                  <a:gd name="T29" fmla="*/ 69 h 79"/>
                  <a:gd name="T30" fmla="*/ 63 w 68"/>
                  <a:gd name="T31" fmla="*/ 64 h 79"/>
                  <a:gd name="T32" fmla="*/ 66 w 68"/>
                  <a:gd name="T33" fmla="*/ 58 h 79"/>
                  <a:gd name="T34" fmla="*/ 68 w 68"/>
                  <a:gd name="T35" fmla="*/ 52 h 79"/>
                  <a:gd name="T36" fmla="*/ 68 w 68"/>
                  <a:gd name="T37" fmla="*/ 45 h 79"/>
                  <a:gd name="T38" fmla="*/ 68 w 68"/>
                  <a:gd name="T39" fmla="*/ 0 h 79"/>
                  <a:gd name="T40" fmla="*/ 0 w 68"/>
                  <a:gd name="T41" fmla="*/ 0 h 79"/>
                  <a:gd name="T42" fmla="*/ 0 w 68"/>
                  <a:gd name="T43"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79">
                    <a:moveTo>
                      <a:pt x="0" y="45"/>
                    </a:moveTo>
                    <a:lnTo>
                      <a:pt x="0" y="45"/>
                    </a:lnTo>
                    <a:lnTo>
                      <a:pt x="1" y="52"/>
                    </a:lnTo>
                    <a:lnTo>
                      <a:pt x="3" y="58"/>
                    </a:lnTo>
                    <a:lnTo>
                      <a:pt x="5" y="64"/>
                    </a:lnTo>
                    <a:lnTo>
                      <a:pt x="11" y="69"/>
                    </a:lnTo>
                    <a:lnTo>
                      <a:pt x="15" y="73"/>
                    </a:lnTo>
                    <a:lnTo>
                      <a:pt x="20" y="77"/>
                    </a:lnTo>
                    <a:lnTo>
                      <a:pt x="27" y="78"/>
                    </a:lnTo>
                    <a:lnTo>
                      <a:pt x="34" y="79"/>
                    </a:lnTo>
                    <a:lnTo>
                      <a:pt x="34" y="79"/>
                    </a:lnTo>
                    <a:lnTo>
                      <a:pt x="41" y="78"/>
                    </a:lnTo>
                    <a:lnTo>
                      <a:pt x="48" y="77"/>
                    </a:lnTo>
                    <a:lnTo>
                      <a:pt x="53" y="73"/>
                    </a:lnTo>
                    <a:lnTo>
                      <a:pt x="59" y="69"/>
                    </a:lnTo>
                    <a:lnTo>
                      <a:pt x="63" y="64"/>
                    </a:lnTo>
                    <a:lnTo>
                      <a:pt x="66" y="58"/>
                    </a:lnTo>
                    <a:lnTo>
                      <a:pt x="68" y="52"/>
                    </a:lnTo>
                    <a:lnTo>
                      <a:pt x="68" y="45"/>
                    </a:lnTo>
                    <a:lnTo>
                      <a:pt x="68" y="0"/>
                    </a:lnTo>
                    <a:lnTo>
                      <a:pt x="0" y="0"/>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0" name="Freeform 131">
                <a:extLst>
                  <a:ext uri="{FF2B5EF4-FFF2-40B4-BE49-F238E27FC236}">
                    <a16:creationId xmlns:a16="http://schemas.microsoft.com/office/drawing/2014/main" id="{4273119D-A515-8C45-A000-C4FACE7982BD}"/>
                  </a:ext>
                </a:extLst>
              </p:cNvPr>
              <p:cNvSpPr>
                <a:spLocks/>
              </p:cNvSpPr>
              <p:nvPr/>
            </p:nvSpPr>
            <p:spPr bwMode="auto">
              <a:xfrm>
                <a:off x="2224088" y="3189288"/>
                <a:ext cx="41275" cy="36512"/>
              </a:xfrm>
              <a:custGeom>
                <a:avLst/>
                <a:gdLst>
                  <a:gd name="T0" fmla="*/ 79 w 79"/>
                  <a:gd name="T1" fmla="*/ 34 h 68"/>
                  <a:gd name="T2" fmla="*/ 79 w 79"/>
                  <a:gd name="T3" fmla="*/ 34 h 68"/>
                  <a:gd name="T4" fmla="*/ 78 w 79"/>
                  <a:gd name="T5" fmla="*/ 27 h 68"/>
                  <a:gd name="T6" fmla="*/ 76 w 79"/>
                  <a:gd name="T7" fmla="*/ 20 h 68"/>
                  <a:gd name="T8" fmla="*/ 72 w 79"/>
                  <a:gd name="T9" fmla="*/ 15 h 68"/>
                  <a:gd name="T10" fmla="*/ 68 w 79"/>
                  <a:gd name="T11" fmla="*/ 9 h 68"/>
                  <a:gd name="T12" fmla="*/ 64 w 79"/>
                  <a:gd name="T13" fmla="*/ 5 h 68"/>
                  <a:gd name="T14" fmla="*/ 57 w 79"/>
                  <a:gd name="T15" fmla="*/ 3 h 68"/>
                  <a:gd name="T16" fmla="*/ 52 w 79"/>
                  <a:gd name="T17" fmla="*/ 1 h 68"/>
                  <a:gd name="T18" fmla="*/ 45 w 79"/>
                  <a:gd name="T19" fmla="*/ 0 h 68"/>
                  <a:gd name="T20" fmla="*/ 0 w 79"/>
                  <a:gd name="T21" fmla="*/ 0 h 68"/>
                  <a:gd name="T22" fmla="*/ 0 w 79"/>
                  <a:gd name="T23" fmla="*/ 68 h 68"/>
                  <a:gd name="T24" fmla="*/ 45 w 79"/>
                  <a:gd name="T25" fmla="*/ 68 h 68"/>
                  <a:gd name="T26" fmla="*/ 45 w 79"/>
                  <a:gd name="T27" fmla="*/ 68 h 68"/>
                  <a:gd name="T28" fmla="*/ 52 w 79"/>
                  <a:gd name="T29" fmla="*/ 67 h 68"/>
                  <a:gd name="T30" fmla="*/ 57 w 79"/>
                  <a:gd name="T31" fmla="*/ 65 h 68"/>
                  <a:gd name="T32" fmla="*/ 64 w 79"/>
                  <a:gd name="T33" fmla="*/ 63 h 68"/>
                  <a:gd name="T34" fmla="*/ 68 w 79"/>
                  <a:gd name="T35" fmla="*/ 58 h 68"/>
                  <a:gd name="T36" fmla="*/ 72 w 79"/>
                  <a:gd name="T37" fmla="*/ 53 h 68"/>
                  <a:gd name="T38" fmla="*/ 76 w 79"/>
                  <a:gd name="T39" fmla="*/ 48 h 68"/>
                  <a:gd name="T40" fmla="*/ 78 w 79"/>
                  <a:gd name="T41" fmla="*/ 41 h 68"/>
                  <a:gd name="T42" fmla="*/ 79 w 79"/>
                  <a:gd name="T43" fmla="*/ 34 h 68"/>
                  <a:gd name="T44" fmla="*/ 79 w 79"/>
                  <a:gd name="T4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68">
                    <a:moveTo>
                      <a:pt x="79" y="34"/>
                    </a:moveTo>
                    <a:lnTo>
                      <a:pt x="79" y="34"/>
                    </a:lnTo>
                    <a:lnTo>
                      <a:pt x="78" y="27"/>
                    </a:lnTo>
                    <a:lnTo>
                      <a:pt x="76" y="20"/>
                    </a:lnTo>
                    <a:lnTo>
                      <a:pt x="72" y="15"/>
                    </a:lnTo>
                    <a:lnTo>
                      <a:pt x="68" y="9"/>
                    </a:lnTo>
                    <a:lnTo>
                      <a:pt x="64" y="5"/>
                    </a:lnTo>
                    <a:lnTo>
                      <a:pt x="57" y="3"/>
                    </a:lnTo>
                    <a:lnTo>
                      <a:pt x="52" y="1"/>
                    </a:lnTo>
                    <a:lnTo>
                      <a:pt x="45" y="0"/>
                    </a:lnTo>
                    <a:lnTo>
                      <a:pt x="0" y="0"/>
                    </a:lnTo>
                    <a:lnTo>
                      <a:pt x="0" y="68"/>
                    </a:lnTo>
                    <a:lnTo>
                      <a:pt x="45" y="68"/>
                    </a:lnTo>
                    <a:lnTo>
                      <a:pt x="45" y="68"/>
                    </a:lnTo>
                    <a:lnTo>
                      <a:pt x="52" y="67"/>
                    </a:lnTo>
                    <a:lnTo>
                      <a:pt x="57" y="65"/>
                    </a:lnTo>
                    <a:lnTo>
                      <a:pt x="64" y="63"/>
                    </a:lnTo>
                    <a:lnTo>
                      <a:pt x="68" y="58"/>
                    </a:lnTo>
                    <a:lnTo>
                      <a:pt x="72" y="53"/>
                    </a:lnTo>
                    <a:lnTo>
                      <a:pt x="76" y="48"/>
                    </a:lnTo>
                    <a:lnTo>
                      <a:pt x="78" y="41"/>
                    </a:lnTo>
                    <a:lnTo>
                      <a:pt x="79" y="34"/>
                    </a:lnTo>
                    <a:lnTo>
                      <a:pt x="7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Freeform 132">
                <a:extLst>
                  <a:ext uri="{FF2B5EF4-FFF2-40B4-BE49-F238E27FC236}">
                    <a16:creationId xmlns:a16="http://schemas.microsoft.com/office/drawing/2014/main" id="{4EFA76BE-61F4-1F4B-A90E-F851D11426EA}"/>
                  </a:ext>
                </a:extLst>
              </p:cNvPr>
              <p:cNvSpPr>
                <a:spLocks/>
              </p:cNvSpPr>
              <p:nvPr/>
            </p:nvSpPr>
            <p:spPr bwMode="auto">
              <a:xfrm>
                <a:off x="2224088" y="3243263"/>
                <a:ext cx="41275" cy="36512"/>
              </a:xfrm>
              <a:custGeom>
                <a:avLst/>
                <a:gdLst>
                  <a:gd name="T0" fmla="*/ 45 w 79"/>
                  <a:gd name="T1" fmla="*/ 0 h 68"/>
                  <a:gd name="T2" fmla="*/ 0 w 79"/>
                  <a:gd name="T3" fmla="*/ 0 h 68"/>
                  <a:gd name="T4" fmla="*/ 0 w 79"/>
                  <a:gd name="T5" fmla="*/ 68 h 68"/>
                  <a:gd name="T6" fmla="*/ 45 w 79"/>
                  <a:gd name="T7" fmla="*/ 68 h 68"/>
                  <a:gd name="T8" fmla="*/ 45 w 79"/>
                  <a:gd name="T9" fmla="*/ 68 h 68"/>
                  <a:gd name="T10" fmla="*/ 52 w 79"/>
                  <a:gd name="T11" fmla="*/ 67 h 68"/>
                  <a:gd name="T12" fmla="*/ 57 w 79"/>
                  <a:gd name="T13" fmla="*/ 65 h 68"/>
                  <a:gd name="T14" fmla="*/ 64 w 79"/>
                  <a:gd name="T15" fmla="*/ 61 h 68"/>
                  <a:gd name="T16" fmla="*/ 68 w 79"/>
                  <a:gd name="T17" fmla="*/ 57 h 68"/>
                  <a:gd name="T18" fmla="*/ 72 w 79"/>
                  <a:gd name="T19" fmla="*/ 53 h 68"/>
                  <a:gd name="T20" fmla="*/ 76 w 79"/>
                  <a:gd name="T21" fmla="*/ 46 h 68"/>
                  <a:gd name="T22" fmla="*/ 78 w 79"/>
                  <a:gd name="T23" fmla="*/ 41 h 68"/>
                  <a:gd name="T24" fmla="*/ 79 w 79"/>
                  <a:gd name="T25" fmla="*/ 34 h 68"/>
                  <a:gd name="T26" fmla="*/ 79 w 79"/>
                  <a:gd name="T27" fmla="*/ 34 h 68"/>
                  <a:gd name="T28" fmla="*/ 78 w 79"/>
                  <a:gd name="T29" fmla="*/ 27 h 68"/>
                  <a:gd name="T30" fmla="*/ 76 w 79"/>
                  <a:gd name="T31" fmla="*/ 20 h 68"/>
                  <a:gd name="T32" fmla="*/ 72 w 79"/>
                  <a:gd name="T33" fmla="*/ 15 h 68"/>
                  <a:gd name="T34" fmla="*/ 68 w 79"/>
                  <a:gd name="T35" fmla="*/ 9 h 68"/>
                  <a:gd name="T36" fmla="*/ 64 w 79"/>
                  <a:gd name="T37" fmla="*/ 5 h 68"/>
                  <a:gd name="T38" fmla="*/ 57 w 79"/>
                  <a:gd name="T39" fmla="*/ 3 h 68"/>
                  <a:gd name="T40" fmla="*/ 52 w 79"/>
                  <a:gd name="T41" fmla="*/ 0 h 68"/>
                  <a:gd name="T42" fmla="*/ 45 w 79"/>
                  <a:gd name="T43" fmla="*/ 0 h 68"/>
                  <a:gd name="T44" fmla="*/ 45 w 79"/>
                  <a:gd name="T4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68">
                    <a:moveTo>
                      <a:pt x="45" y="0"/>
                    </a:moveTo>
                    <a:lnTo>
                      <a:pt x="0" y="0"/>
                    </a:lnTo>
                    <a:lnTo>
                      <a:pt x="0" y="68"/>
                    </a:lnTo>
                    <a:lnTo>
                      <a:pt x="45" y="68"/>
                    </a:lnTo>
                    <a:lnTo>
                      <a:pt x="45" y="68"/>
                    </a:lnTo>
                    <a:lnTo>
                      <a:pt x="52" y="67"/>
                    </a:lnTo>
                    <a:lnTo>
                      <a:pt x="57" y="65"/>
                    </a:lnTo>
                    <a:lnTo>
                      <a:pt x="64" y="61"/>
                    </a:lnTo>
                    <a:lnTo>
                      <a:pt x="68" y="57"/>
                    </a:lnTo>
                    <a:lnTo>
                      <a:pt x="72" y="53"/>
                    </a:lnTo>
                    <a:lnTo>
                      <a:pt x="76" y="46"/>
                    </a:lnTo>
                    <a:lnTo>
                      <a:pt x="78" y="41"/>
                    </a:lnTo>
                    <a:lnTo>
                      <a:pt x="79" y="34"/>
                    </a:lnTo>
                    <a:lnTo>
                      <a:pt x="79" y="34"/>
                    </a:lnTo>
                    <a:lnTo>
                      <a:pt x="78" y="27"/>
                    </a:lnTo>
                    <a:lnTo>
                      <a:pt x="76" y="20"/>
                    </a:lnTo>
                    <a:lnTo>
                      <a:pt x="72" y="15"/>
                    </a:lnTo>
                    <a:lnTo>
                      <a:pt x="68" y="9"/>
                    </a:lnTo>
                    <a:lnTo>
                      <a:pt x="64" y="5"/>
                    </a:lnTo>
                    <a:lnTo>
                      <a:pt x="57" y="3"/>
                    </a:lnTo>
                    <a:lnTo>
                      <a:pt x="52" y="0"/>
                    </a:lnTo>
                    <a:lnTo>
                      <a:pt x="45"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Freeform 133">
                <a:extLst>
                  <a:ext uri="{FF2B5EF4-FFF2-40B4-BE49-F238E27FC236}">
                    <a16:creationId xmlns:a16="http://schemas.microsoft.com/office/drawing/2014/main" id="{9CB9A3C7-941F-8B4B-B200-FD3B948D750D}"/>
                  </a:ext>
                </a:extLst>
              </p:cNvPr>
              <p:cNvSpPr>
                <a:spLocks/>
              </p:cNvSpPr>
              <p:nvPr/>
            </p:nvSpPr>
            <p:spPr bwMode="auto">
              <a:xfrm>
                <a:off x="2224088" y="3297238"/>
                <a:ext cx="41275" cy="34925"/>
              </a:xfrm>
              <a:custGeom>
                <a:avLst/>
                <a:gdLst>
                  <a:gd name="T0" fmla="*/ 45 w 79"/>
                  <a:gd name="T1" fmla="*/ 0 h 67"/>
                  <a:gd name="T2" fmla="*/ 0 w 79"/>
                  <a:gd name="T3" fmla="*/ 0 h 67"/>
                  <a:gd name="T4" fmla="*/ 0 w 79"/>
                  <a:gd name="T5" fmla="*/ 67 h 67"/>
                  <a:gd name="T6" fmla="*/ 45 w 79"/>
                  <a:gd name="T7" fmla="*/ 67 h 67"/>
                  <a:gd name="T8" fmla="*/ 45 w 79"/>
                  <a:gd name="T9" fmla="*/ 67 h 67"/>
                  <a:gd name="T10" fmla="*/ 52 w 79"/>
                  <a:gd name="T11" fmla="*/ 67 h 67"/>
                  <a:gd name="T12" fmla="*/ 57 w 79"/>
                  <a:gd name="T13" fmla="*/ 64 h 67"/>
                  <a:gd name="T14" fmla="*/ 64 w 79"/>
                  <a:gd name="T15" fmla="*/ 61 h 67"/>
                  <a:gd name="T16" fmla="*/ 68 w 79"/>
                  <a:gd name="T17" fmla="*/ 57 h 67"/>
                  <a:gd name="T18" fmla="*/ 72 w 79"/>
                  <a:gd name="T19" fmla="*/ 52 h 67"/>
                  <a:gd name="T20" fmla="*/ 76 w 79"/>
                  <a:gd name="T21" fmla="*/ 46 h 67"/>
                  <a:gd name="T22" fmla="*/ 78 w 79"/>
                  <a:gd name="T23" fmla="*/ 39 h 67"/>
                  <a:gd name="T24" fmla="*/ 79 w 79"/>
                  <a:gd name="T25" fmla="*/ 33 h 67"/>
                  <a:gd name="T26" fmla="*/ 79 w 79"/>
                  <a:gd name="T27" fmla="*/ 33 h 67"/>
                  <a:gd name="T28" fmla="*/ 78 w 79"/>
                  <a:gd name="T29" fmla="*/ 26 h 67"/>
                  <a:gd name="T30" fmla="*/ 76 w 79"/>
                  <a:gd name="T31" fmla="*/ 20 h 67"/>
                  <a:gd name="T32" fmla="*/ 72 w 79"/>
                  <a:gd name="T33" fmla="*/ 13 h 67"/>
                  <a:gd name="T34" fmla="*/ 68 w 79"/>
                  <a:gd name="T35" fmla="*/ 9 h 67"/>
                  <a:gd name="T36" fmla="*/ 64 w 79"/>
                  <a:gd name="T37" fmla="*/ 5 h 67"/>
                  <a:gd name="T38" fmla="*/ 57 w 79"/>
                  <a:gd name="T39" fmla="*/ 1 h 67"/>
                  <a:gd name="T40" fmla="*/ 52 w 79"/>
                  <a:gd name="T41" fmla="*/ 0 h 67"/>
                  <a:gd name="T42" fmla="*/ 45 w 79"/>
                  <a:gd name="T43" fmla="*/ 0 h 67"/>
                  <a:gd name="T44" fmla="*/ 45 w 79"/>
                  <a:gd name="T4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67">
                    <a:moveTo>
                      <a:pt x="45" y="0"/>
                    </a:moveTo>
                    <a:lnTo>
                      <a:pt x="0" y="0"/>
                    </a:lnTo>
                    <a:lnTo>
                      <a:pt x="0" y="67"/>
                    </a:lnTo>
                    <a:lnTo>
                      <a:pt x="45" y="67"/>
                    </a:lnTo>
                    <a:lnTo>
                      <a:pt x="45" y="67"/>
                    </a:lnTo>
                    <a:lnTo>
                      <a:pt x="52" y="67"/>
                    </a:lnTo>
                    <a:lnTo>
                      <a:pt x="57" y="64"/>
                    </a:lnTo>
                    <a:lnTo>
                      <a:pt x="64" y="61"/>
                    </a:lnTo>
                    <a:lnTo>
                      <a:pt x="68" y="57"/>
                    </a:lnTo>
                    <a:lnTo>
                      <a:pt x="72" y="52"/>
                    </a:lnTo>
                    <a:lnTo>
                      <a:pt x="76" y="46"/>
                    </a:lnTo>
                    <a:lnTo>
                      <a:pt x="78" y="39"/>
                    </a:lnTo>
                    <a:lnTo>
                      <a:pt x="79" y="33"/>
                    </a:lnTo>
                    <a:lnTo>
                      <a:pt x="79" y="33"/>
                    </a:lnTo>
                    <a:lnTo>
                      <a:pt x="78" y="26"/>
                    </a:lnTo>
                    <a:lnTo>
                      <a:pt x="76" y="20"/>
                    </a:lnTo>
                    <a:lnTo>
                      <a:pt x="72" y="13"/>
                    </a:lnTo>
                    <a:lnTo>
                      <a:pt x="68" y="9"/>
                    </a:lnTo>
                    <a:lnTo>
                      <a:pt x="64" y="5"/>
                    </a:lnTo>
                    <a:lnTo>
                      <a:pt x="57" y="1"/>
                    </a:lnTo>
                    <a:lnTo>
                      <a:pt x="52" y="0"/>
                    </a:lnTo>
                    <a:lnTo>
                      <a:pt x="45"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Freeform 134">
                <a:extLst>
                  <a:ext uri="{FF2B5EF4-FFF2-40B4-BE49-F238E27FC236}">
                    <a16:creationId xmlns:a16="http://schemas.microsoft.com/office/drawing/2014/main" id="{091633E6-51EB-834E-85D8-2631A10920AB}"/>
                  </a:ext>
                </a:extLst>
              </p:cNvPr>
              <p:cNvSpPr>
                <a:spLocks/>
              </p:cNvSpPr>
              <p:nvPr/>
            </p:nvSpPr>
            <p:spPr bwMode="auto">
              <a:xfrm>
                <a:off x="2224088" y="3349625"/>
                <a:ext cx="41275" cy="36512"/>
              </a:xfrm>
              <a:custGeom>
                <a:avLst/>
                <a:gdLst>
                  <a:gd name="T0" fmla="*/ 45 w 79"/>
                  <a:gd name="T1" fmla="*/ 0 h 69"/>
                  <a:gd name="T2" fmla="*/ 0 w 79"/>
                  <a:gd name="T3" fmla="*/ 0 h 69"/>
                  <a:gd name="T4" fmla="*/ 0 w 79"/>
                  <a:gd name="T5" fmla="*/ 69 h 69"/>
                  <a:gd name="T6" fmla="*/ 45 w 79"/>
                  <a:gd name="T7" fmla="*/ 69 h 69"/>
                  <a:gd name="T8" fmla="*/ 45 w 79"/>
                  <a:gd name="T9" fmla="*/ 69 h 69"/>
                  <a:gd name="T10" fmla="*/ 52 w 79"/>
                  <a:gd name="T11" fmla="*/ 67 h 69"/>
                  <a:gd name="T12" fmla="*/ 57 w 79"/>
                  <a:gd name="T13" fmla="*/ 66 h 69"/>
                  <a:gd name="T14" fmla="*/ 64 w 79"/>
                  <a:gd name="T15" fmla="*/ 63 h 69"/>
                  <a:gd name="T16" fmla="*/ 68 w 79"/>
                  <a:gd name="T17" fmla="*/ 59 h 69"/>
                  <a:gd name="T18" fmla="*/ 72 w 79"/>
                  <a:gd name="T19" fmla="*/ 54 h 69"/>
                  <a:gd name="T20" fmla="*/ 76 w 79"/>
                  <a:gd name="T21" fmla="*/ 48 h 69"/>
                  <a:gd name="T22" fmla="*/ 78 w 79"/>
                  <a:gd name="T23" fmla="*/ 41 h 69"/>
                  <a:gd name="T24" fmla="*/ 79 w 79"/>
                  <a:gd name="T25" fmla="*/ 35 h 69"/>
                  <a:gd name="T26" fmla="*/ 79 w 79"/>
                  <a:gd name="T27" fmla="*/ 35 h 69"/>
                  <a:gd name="T28" fmla="*/ 78 w 79"/>
                  <a:gd name="T29" fmla="*/ 28 h 69"/>
                  <a:gd name="T30" fmla="*/ 76 w 79"/>
                  <a:gd name="T31" fmla="*/ 21 h 69"/>
                  <a:gd name="T32" fmla="*/ 72 w 79"/>
                  <a:gd name="T33" fmla="*/ 15 h 69"/>
                  <a:gd name="T34" fmla="*/ 68 w 79"/>
                  <a:gd name="T35" fmla="*/ 10 h 69"/>
                  <a:gd name="T36" fmla="*/ 64 w 79"/>
                  <a:gd name="T37" fmla="*/ 6 h 69"/>
                  <a:gd name="T38" fmla="*/ 57 w 79"/>
                  <a:gd name="T39" fmla="*/ 3 h 69"/>
                  <a:gd name="T40" fmla="*/ 52 w 79"/>
                  <a:gd name="T41" fmla="*/ 2 h 69"/>
                  <a:gd name="T42" fmla="*/ 45 w 79"/>
                  <a:gd name="T43" fmla="*/ 0 h 69"/>
                  <a:gd name="T44" fmla="*/ 45 w 79"/>
                  <a:gd name="T4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69">
                    <a:moveTo>
                      <a:pt x="45" y="0"/>
                    </a:moveTo>
                    <a:lnTo>
                      <a:pt x="0" y="0"/>
                    </a:lnTo>
                    <a:lnTo>
                      <a:pt x="0" y="69"/>
                    </a:lnTo>
                    <a:lnTo>
                      <a:pt x="45" y="69"/>
                    </a:lnTo>
                    <a:lnTo>
                      <a:pt x="45" y="69"/>
                    </a:lnTo>
                    <a:lnTo>
                      <a:pt x="52" y="67"/>
                    </a:lnTo>
                    <a:lnTo>
                      <a:pt x="57" y="66"/>
                    </a:lnTo>
                    <a:lnTo>
                      <a:pt x="64" y="63"/>
                    </a:lnTo>
                    <a:lnTo>
                      <a:pt x="68" y="59"/>
                    </a:lnTo>
                    <a:lnTo>
                      <a:pt x="72" y="54"/>
                    </a:lnTo>
                    <a:lnTo>
                      <a:pt x="76" y="48"/>
                    </a:lnTo>
                    <a:lnTo>
                      <a:pt x="78" y="41"/>
                    </a:lnTo>
                    <a:lnTo>
                      <a:pt x="79" y="35"/>
                    </a:lnTo>
                    <a:lnTo>
                      <a:pt x="79" y="35"/>
                    </a:lnTo>
                    <a:lnTo>
                      <a:pt x="78" y="28"/>
                    </a:lnTo>
                    <a:lnTo>
                      <a:pt x="76" y="21"/>
                    </a:lnTo>
                    <a:lnTo>
                      <a:pt x="72" y="15"/>
                    </a:lnTo>
                    <a:lnTo>
                      <a:pt x="68" y="10"/>
                    </a:lnTo>
                    <a:lnTo>
                      <a:pt x="64" y="6"/>
                    </a:lnTo>
                    <a:lnTo>
                      <a:pt x="57" y="3"/>
                    </a:lnTo>
                    <a:lnTo>
                      <a:pt x="52" y="2"/>
                    </a:lnTo>
                    <a:lnTo>
                      <a:pt x="45"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Freeform 135">
                <a:extLst>
                  <a:ext uri="{FF2B5EF4-FFF2-40B4-BE49-F238E27FC236}">
                    <a16:creationId xmlns:a16="http://schemas.microsoft.com/office/drawing/2014/main" id="{80B0ED06-A16D-3546-AC62-3599BFCC273A}"/>
                  </a:ext>
                </a:extLst>
              </p:cNvPr>
              <p:cNvSpPr>
                <a:spLocks/>
              </p:cNvSpPr>
              <p:nvPr/>
            </p:nvSpPr>
            <p:spPr bwMode="auto">
              <a:xfrm>
                <a:off x="1865313" y="3189288"/>
                <a:ext cx="41275" cy="36512"/>
              </a:xfrm>
              <a:custGeom>
                <a:avLst/>
                <a:gdLst>
                  <a:gd name="T0" fmla="*/ 0 w 78"/>
                  <a:gd name="T1" fmla="*/ 34 h 68"/>
                  <a:gd name="T2" fmla="*/ 0 w 78"/>
                  <a:gd name="T3" fmla="*/ 34 h 68"/>
                  <a:gd name="T4" fmla="*/ 0 w 78"/>
                  <a:gd name="T5" fmla="*/ 41 h 68"/>
                  <a:gd name="T6" fmla="*/ 3 w 78"/>
                  <a:gd name="T7" fmla="*/ 48 h 68"/>
                  <a:gd name="T8" fmla="*/ 5 w 78"/>
                  <a:gd name="T9" fmla="*/ 53 h 68"/>
                  <a:gd name="T10" fmla="*/ 9 w 78"/>
                  <a:gd name="T11" fmla="*/ 58 h 68"/>
                  <a:gd name="T12" fmla="*/ 15 w 78"/>
                  <a:gd name="T13" fmla="*/ 63 h 68"/>
                  <a:gd name="T14" fmla="*/ 20 w 78"/>
                  <a:gd name="T15" fmla="*/ 65 h 68"/>
                  <a:gd name="T16" fmla="*/ 26 w 78"/>
                  <a:gd name="T17" fmla="*/ 67 h 68"/>
                  <a:gd name="T18" fmla="*/ 33 w 78"/>
                  <a:gd name="T19" fmla="*/ 68 h 68"/>
                  <a:gd name="T20" fmla="*/ 78 w 78"/>
                  <a:gd name="T21" fmla="*/ 68 h 68"/>
                  <a:gd name="T22" fmla="*/ 78 w 78"/>
                  <a:gd name="T23" fmla="*/ 0 h 68"/>
                  <a:gd name="T24" fmla="*/ 33 w 78"/>
                  <a:gd name="T25" fmla="*/ 0 h 68"/>
                  <a:gd name="T26" fmla="*/ 33 w 78"/>
                  <a:gd name="T27" fmla="*/ 0 h 68"/>
                  <a:gd name="T28" fmla="*/ 26 w 78"/>
                  <a:gd name="T29" fmla="*/ 1 h 68"/>
                  <a:gd name="T30" fmla="*/ 20 w 78"/>
                  <a:gd name="T31" fmla="*/ 3 h 68"/>
                  <a:gd name="T32" fmla="*/ 15 w 78"/>
                  <a:gd name="T33" fmla="*/ 5 h 68"/>
                  <a:gd name="T34" fmla="*/ 9 w 78"/>
                  <a:gd name="T35" fmla="*/ 9 h 68"/>
                  <a:gd name="T36" fmla="*/ 5 w 78"/>
                  <a:gd name="T37" fmla="*/ 15 h 68"/>
                  <a:gd name="T38" fmla="*/ 3 w 78"/>
                  <a:gd name="T39" fmla="*/ 20 h 68"/>
                  <a:gd name="T40" fmla="*/ 0 w 78"/>
                  <a:gd name="T41" fmla="*/ 27 h 68"/>
                  <a:gd name="T42" fmla="*/ 0 w 78"/>
                  <a:gd name="T43" fmla="*/ 34 h 68"/>
                  <a:gd name="T44" fmla="*/ 0 w 78"/>
                  <a:gd name="T4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68">
                    <a:moveTo>
                      <a:pt x="0" y="34"/>
                    </a:moveTo>
                    <a:lnTo>
                      <a:pt x="0" y="34"/>
                    </a:lnTo>
                    <a:lnTo>
                      <a:pt x="0" y="41"/>
                    </a:lnTo>
                    <a:lnTo>
                      <a:pt x="3" y="48"/>
                    </a:lnTo>
                    <a:lnTo>
                      <a:pt x="5" y="53"/>
                    </a:lnTo>
                    <a:lnTo>
                      <a:pt x="9" y="58"/>
                    </a:lnTo>
                    <a:lnTo>
                      <a:pt x="15" y="63"/>
                    </a:lnTo>
                    <a:lnTo>
                      <a:pt x="20" y="65"/>
                    </a:lnTo>
                    <a:lnTo>
                      <a:pt x="26" y="67"/>
                    </a:lnTo>
                    <a:lnTo>
                      <a:pt x="33" y="68"/>
                    </a:lnTo>
                    <a:lnTo>
                      <a:pt x="78" y="68"/>
                    </a:lnTo>
                    <a:lnTo>
                      <a:pt x="78" y="0"/>
                    </a:lnTo>
                    <a:lnTo>
                      <a:pt x="33" y="0"/>
                    </a:lnTo>
                    <a:lnTo>
                      <a:pt x="33" y="0"/>
                    </a:lnTo>
                    <a:lnTo>
                      <a:pt x="26" y="1"/>
                    </a:lnTo>
                    <a:lnTo>
                      <a:pt x="20" y="3"/>
                    </a:lnTo>
                    <a:lnTo>
                      <a:pt x="15" y="5"/>
                    </a:lnTo>
                    <a:lnTo>
                      <a:pt x="9" y="9"/>
                    </a:lnTo>
                    <a:lnTo>
                      <a:pt x="5" y="15"/>
                    </a:lnTo>
                    <a:lnTo>
                      <a:pt x="3" y="20"/>
                    </a:lnTo>
                    <a:lnTo>
                      <a:pt x="0" y="27"/>
                    </a:lnTo>
                    <a:lnTo>
                      <a:pt x="0" y="34"/>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Freeform 136">
                <a:extLst>
                  <a:ext uri="{FF2B5EF4-FFF2-40B4-BE49-F238E27FC236}">
                    <a16:creationId xmlns:a16="http://schemas.microsoft.com/office/drawing/2014/main" id="{59313233-2451-034B-B492-BDF092252729}"/>
                  </a:ext>
                </a:extLst>
              </p:cNvPr>
              <p:cNvSpPr>
                <a:spLocks/>
              </p:cNvSpPr>
              <p:nvPr/>
            </p:nvSpPr>
            <p:spPr bwMode="auto">
              <a:xfrm>
                <a:off x="1865313" y="3243263"/>
                <a:ext cx="41275" cy="36512"/>
              </a:xfrm>
              <a:custGeom>
                <a:avLst/>
                <a:gdLst>
                  <a:gd name="T0" fmla="*/ 0 w 78"/>
                  <a:gd name="T1" fmla="*/ 34 h 68"/>
                  <a:gd name="T2" fmla="*/ 0 w 78"/>
                  <a:gd name="T3" fmla="*/ 34 h 68"/>
                  <a:gd name="T4" fmla="*/ 0 w 78"/>
                  <a:gd name="T5" fmla="*/ 41 h 68"/>
                  <a:gd name="T6" fmla="*/ 3 w 78"/>
                  <a:gd name="T7" fmla="*/ 46 h 68"/>
                  <a:gd name="T8" fmla="*/ 5 w 78"/>
                  <a:gd name="T9" fmla="*/ 53 h 68"/>
                  <a:gd name="T10" fmla="*/ 9 w 78"/>
                  <a:gd name="T11" fmla="*/ 57 h 68"/>
                  <a:gd name="T12" fmla="*/ 15 w 78"/>
                  <a:gd name="T13" fmla="*/ 61 h 68"/>
                  <a:gd name="T14" fmla="*/ 20 w 78"/>
                  <a:gd name="T15" fmla="*/ 65 h 68"/>
                  <a:gd name="T16" fmla="*/ 26 w 78"/>
                  <a:gd name="T17" fmla="*/ 67 h 68"/>
                  <a:gd name="T18" fmla="*/ 33 w 78"/>
                  <a:gd name="T19" fmla="*/ 68 h 68"/>
                  <a:gd name="T20" fmla="*/ 78 w 78"/>
                  <a:gd name="T21" fmla="*/ 68 h 68"/>
                  <a:gd name="T22" fmla="*/ 78 w 78"/>
                  <a:gd name="T23" fmla="*/ 0 h 68"/>
                  <a:gd name="T24" fmla="*/ 33 w 78"/>
                  <a:gd name="T25" fmla="*/ 0 h 68"/>
                  <a:gd name="T26" fmla="*/ 33 w 78"/>
                  <a:gd name="T27" fmla="*/ 0 h 68"/>
                  <a:gd name="T28" fmla="*/ 26 w 78"/>
                  <a:gd name="T29" fmla="*/ 0 h 68"/>
                  <a:gd name="T30" fmla="*/ 20 w 78"/>
                  <a:gd name="T31" fmla="*/ 3 h 68"/>
                  <a:gd name="T32" fmla="*/ 15 w 78"/>
                  <a:gd name="T33" fmla="*/ 5 h 68"/>
                  <a:gd name="T34" fmla="*/ 9 w 78"/>
                  <a:gd name="T35" fmla="*/ 9 h 68"/>
                  <a:gd name="T36" fmla="*/ 5 w 78"/>
                  <a:gd name="T37" fmla="*/ 15 h 68"/>
                  <a:gd name="T38" fmla="*/ 3 w 78"/>
                  <a:gd name="T39" fmla="*/ 20 h 68"/>
                  <a:gd name="T40" fmla="*/ 0 w 78"/>
                  <a:gd name="T41" fmla="*/ 27 h 68"/>
                  <a:gd name="T42" fmla="*/ 0 w 78"/>
                  <a:gd name="T43" fmla="*/ 34 h 68"/>
                  <a:gd name="T44" fmla="*/ 0 w 78"/>
                  <a:gd name="T4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68">
                    <a:moveTo>
                      <a:pt x="0" y="34"/>
                    </a:moveTo>
                    <a:lnTo>
                      <a:pt x="0" y="34"/>
                    </a:lnTo>
                    <a:lnTo>
                      <a:pt x="0" y="41"/>
                    </a:lnTo>
                    <a:lnTo>
                      <a:pt x="3" y="46"/>
                    </a:lnTo>
                    <a:lnTo>
                      <a:pt x="5" y="53"/>
                    </a:lnTo>
                    <a:lnTo>
                      <a:pt x="9" y="57"/>
                    </a:lnTo>
                    <a:lnTo>
                      <a:pt x="15" y="61"/>
                    </a:lnTo>
                    <a:lnTo>
                      <a:pt x="20" y="65"/>
                    </a:lnTo>
                    <a:lnTo>
                      <a:pt x="26" y="67"/>
                    </a:lnTo>
                    <a:lnTo>
                      <a:pt x="33" y="68"/>
                    </a:lnTo>
                    <a:lnTo>
                      <a:pt x="78" y="68"/>
                    </a:lnTo>
                    <a:lnTo>
                      <a:pt x="78" y="0"/>
                    </a:lnTo>
                    <a:lnTo>
                      <a:pt x="33" y="0"/>
                    </a:lnTo>
                    <a:lnTo>
                      <a:pt x="33" y="0"/>
                    </a:lnTo>
                    <a:lnTo>
                      <a:pt x="26" y="0"/>
                    </a:lnTo>
                    <a:lnTo>
                      <a:pt x="20" y="3"/>
                    </a:lnTo>
                    <a:lnTo>
                      <a:pt x="15" y="5"/>
                    </a:lnTo>
                    <a:lnTo>
                      <a:pt x="9" y="9"/>
                    </a:lnTo>
                    <a:lnTo>
                      <a:pt x="5" y="15"/>
                    </a:lnTo>
                    <a:lnTo>
                      <a:pt x="3" y="20"/>
                    </a:lnTo>
                    <a:lnTo>
                      <a:pt x="0" y="27"/>
                    </a:lnTo>
                    <a:lnTo>
                      <a:pt x="0" y="34"/>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Freeform 137">
                <a:extLst>
                  <a:ext uri="{FF2B5EF4-FFF2-40B4-BE49-F238E27FC236}">
                    <a16:creationId xmlns:a16="http://schemas.microsoft.com/office/drawing/2014/main" id="{27E723EB-E60A-C54D-B95E-50D9FF8DD267}"/>
                  </a:ext>
                </a:extLst>
              </p:cNvPr>
              <p:cNvSpPr>
                <a:spLocks/>
              </p:cNvSpPr>
              <p:nvPr/>
            </p:nvSpPr>
            <p:spPr bwMode="auto">
              <a:xfrm>
                <a:off x="1865313" y="3297238"/>
                <a:ext cx="41275" cy="34925"/>
              </a:xfrm>
              <a:custGeom>
                <a:avLst/>
                <a:gdLst>
                  <a:gd name="T0" fmla="*/ 0 w 78"/>
                  <a:gd name="T1" fmla="*/ 33 h 67"/>
                  <a:gd name="T2" fmla="*/ 0 w 78"/>
                  <a:gd name="T3" fmla="*/ 33 h 67"/>
                  <a:gd name="T4" fmla="*/ 0 w 78"/>
                  <a:gd name="T5" fmla="*/ 39 h 67"/>
                  <a:gd name="T6" fmla="*/ 3 w 78"/>
                  <a:gd name="T7" fmla="*/ 46 h 67"/>
                  <a:gd name="T8" fmla="*/ 5 w 78"/>
                  <a:gd name="T9" fmla="*/ 52 h 67"/>
                  <a:gd name="T10" fmla="*/ 9 w 78"/>
                  <a:gd name="T11" fmla="*/ 57 h 67"/>
                  <a:gd name="T12" fmla="*/ 15 w 78"/>
                  <a:gd name="T13" fmla="*/ 61 h 67"/>
                  <a:gd name="T14" fmla="*/ 20 w 78"/>
                  <a:gd name="T15" fmla="*/ 64 h 67"/>
                  <a:gd name="T16" fmla="*/ 26 w 78"/>
                  <a:gd name="T17" fmla="*/ 67 h 67"/>
                  <a:gd name="T18" fmla="*/ 33 w 78"/>
                  <a:gd name="T19" fmla="*/ 67 h 67"/>
                  <a:gd name="T20" fmla="*/ 78 w 78"/>
                  <a:gd name="T21" fmla="*/ 67 h 67"/>
                  <a:gd name="T22" fmla="*/ 78 w 78"/>
                  <a:gd name="T23" fmla="*/ 0 h 67"/>
                  <a:gd name="T24" fmla="*/ 33 w 78"/>
                  <a:gd name="T25" fmla="*/ 0 h 67"/>
                  <a:gd name="T26" fmla="*/ 33 w 78"/>
                  <a:gd name="T27" fmla="*/ 0 h 67"/>
                  <a:gd name="T28" fmla="*/ 26 w 78"/>
                  <a:gd name="T29" fmla="*/ 0 h 67"/>
                  <a:gd name="T30" fmla="*/ 20 w 78"/>
                  <a:gd name="T31" fmla="*/ 1 h 67"/>
                  <a:gd name="T32" fmla="*/ 15 w 78"/>
                  <a:gd name="T33" fmla="*/ 5 h 67"/>
                  <a:gd name="T34" fmla="*/ 9 w 78"/>
                  <a:gd name="T35" fmla="*/ 9 h 67"/>
                  <a:gd name="T36" fmla="*/ 5 w 78"/>
                  <a:gd name="T37" fmla="*/ 13 h 67"/>
                  <a:gd name="T38" fmla="*/ 3 w 78"/>
                  <a:gd name="T39" fmla="*/ 20 h 67"/>
                  <a:gd name="T40" fmla="*/ 0 w 78"/>
                  <a:gd name="T41" fmla="*/ 26 h 67"/>
                  <a:gd name="T42" fmla="*/ 0 w 78"/>
                  <a:gd name="T43" fmla="*/ 33 h 67"/>
                  <a:gd name="T44" fmla="*/ 0 w 78"/>
                  <a:gd name="T4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67">
                    <a:moveTo>
                      <a:pt x="0" y="33"/>
                    </a:moveTo>
                    <a:lnTo>
                      <a:pt x="0" y="33"/>
                    </a:lnTo>
                    <a:lnTo>
                      <a:pt x="0" y="39"/>
                    </a:lnTo>
                    <a:lnTo>
                      <a:pt x="3" y="46"/>
                    </a:lnTo>
                    <a:lnTo>
                      <a:pt x="5" y="52"/>
                    </a:lnTo>
                    <a:lnTo>
                      <a:pt x="9" y="57"/>
                    </a:lnTo>
                    <a:lnTo>
                      <a:pt x="15" y="61"/>
                    </a:lnTo>
                    <a:lnTo>
                      <a:pt x="20" y="64"/>
                    </a:lnTo>
                    <a:lnTo>
                      <a:pt x="26" y="67"/>
                    </a:lnTo>
                    <a:lnTo>
                      <a:pt x="33" y="67"/>
                    </a:lnTo>
                    <a:lnTo>
                      <a:pt x="78" y="67"/>
                    </a:lnTo>
                    <a:lnTo>
                      <a:pt x="78" y="0"/>
                    </a:lnTo>
                    <a:lnTo>
                      <a:pt x="33" y="0"/>
                    </a:lnTo>
                    <a:lnTo>
                      <a:pt x="33" y="0"/>
                    </a:lnTo>
                    <a:lnTo>
                      <a:pt x="26" y="0"/>
                    </a:lnTo>
                    <a:lnTo>
                      <a:pt x="20" y="1"/>
                    </a:lnTo>
                    <a:lnTo>
                      <a:pt x="15" y="5"/>
                    </a:lnTo>
                    <a:lnTo>
                      <a:pt x="9" y="9"/>
                    </a:lnTo>
                    <a:lnTo>
                      <a:pt x="5" y="13"/>
                    </a:lnTo>
                    <a:lnTo>
                      <a:pt x="3" y="20"/>
                    </a:lnTo>
                    <a:lnTo>
                      <a:pt x="0" y="26"/>
                    </a:lnTo>
                    <a:lnTo>
                      <a:pt x="0" y="33"/>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Freeform 138">
                <a:extLst>
                  <a:ext uri="{FF2B5EF4-FFF2-40B4-BE49-F238E27FC236}">
                    <a16:creationId xmlns:a16="http://schemas.microsoft.com/office/drawing/2014/main" id="{4FE6C3A1-611B-AA4D-85DA-168A8A33C75C}"/>
                  </a:ext>
                </a:extLst>
              </p:cNvPr>
              <p:cNvSpPr>
                <a:spLocks/>
              </p:cNvSpPr>
              <p:nvPr/>
            </p:nvSpPr>
            <p:spPr bwMode="auto">
              <a:xfrm>
                <a:off x="1865313" y="3349625"/>
                <a:ext cx="41275" cy="36512"/>
              </a:xfrm>
              <a:custGeom>
                <a:avLst/>
                <a:gdLst>
                  <a:gd name="T0" fmla="*/ 0 w 78"/>
                  <a:gd name="T1" fmla="*/ 35 h 69"/>
                  <a:gd name="T2" fmla="*/ 0 w 78"/>
                  <a:gd name="T3" fmla="*/ 35 h 69"/>
                  <a:gd name="T4" fmla="*/ 0 w 78"/>
                  <a:gd name="T5" fmla="*/ 41 h 69"/>
                  <a:gd name="T6" fmla="*/ 3 w 78"/>
                  <a:gd name="T7" fmla="*/ 48 h 69"/>
                  <a:gd name="T8" fmla="*/ 5 w 78"/>
                  <a:gd name="T9" fmla="*/ 54 h 69"/>
                  <a:gd name="T10" fmla="*/ 9 w 78"/>
                  <a:gd name="T11" fmla="*/ 59 h 69"/>
                  <a:gd name="T12" fmla="*/ 15 w 78"/>
                  <a:gd name="T13" fmla="*/ 63 h 69"/>
                  <a:gd name="T14" fmla="*/ 20 w 78"/>
                  <a:gd name="T15" fmla="*/ 66 h 69"/>
                  <a:gd name="T16" fmla="*/ 26 w 78"/>
                  <a:gd name="T17" fmla="*/ 67 h 69"/>
                  <a:gd name="T18" fmla="*/ 33 w 78"/>
                  <a:gd name="T19" fmla="*/ 69 h 69"/>
                  <a:gd name="T20" fmla="*/ 78 w 78"/>
                  <a:gd name="T21" fmla="*/ 69 h 69"/>
                  <a:gd name="T22" fmla="*/ 78 w 78"/>
                  <a:gd name="T23" fmla="*/ 0 h 69"/>
                  <a:gd name="T24" fmla="*/ 33 w 78"/>
                  <a:gd name="T25" fmla="*/ 0 h 69"/>
                  <a:gd name="T26" fmla="*/ 33 w 78"/>
                  <a:gd name="T27" fmla="*/ 0 h 69"/>
                  <a:gd name="T28" fmla="*/ 26 w 78"/>
                  <a:gd name="T29" fmla="*/ 2 h 69"/>
                  <a:gd name="T30" fmla="*/ 20 w 78"/>
                  <a:gd name="T31" fmla="*/ 3 h 69"/>
                  <a:gd name="T32" fmla="*/ 15 w 78"/>
                  <a:gd name="T33" fmla="*/ 6 h 69"/>
                  <a:gd name="T34" fmla="*/ 9 w 78"/>
                  <a:gd name="T35" fmla="*/ 10 h 69"/>
                  <a:gd name="T36" fmla="*/ 5 w 78"/>
                  <a:gd name="T37" fmla="*/ 15 h 69"/>
                  <a:gd name="T38" fmla="*/ 3 w 78"/>
                  <a:gd name="T39" fmla="*/ 21 h 69"/>
                  <a:gd name="T40" fmla="*/ 0 w 78"/>
                  <a:gd name="T41" fmla="*/ 28 h 69"/>
                  <a:gd name="T42" fmla="*/ 0 w 78"/>
                  <a:gd name="T43" fmla="*/ 35 h 69"/>
                  <a:gd name="T44" fmla="*/ 0 w 78"/>
                  <a:gd name="T45"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69">
                    <a:moveTo>
                      <a:pt x="0" y="35"/>
                    </a:moveTo>
                    <a:lnTo>
                      <a:pt x="0" y="35"/>
                    </a:lnTo>
                    <a:lnTo>
                      <a:pt x="0" y="41"/>
                    </a:lnTo>
                    <a:lnTo>
                      <a:pt x="3" y="48"/>
                    </a:lnTo>
                    <a:lnTo>
                      <a:pt x="5" y="54"/>
                    </a:lnTo>
                    <a:lnTo>
                      <a:pt x="9" y="59"/>
                    </a:lnTo>
                    <a:lnTo>
                      <a:pt x="15" y="63"/>
                    </a:lnTo>
                    <a:lnTo>
                      <a:pt x="20" y="66"/>
                    </a:lnTo>
                    <a:lnTo>
                      <a:pt x="26" y="67"/>
                    </a:lnTo>
                    <a:lnTo>
                      <a:pt x="33" y="69"/>
                    </a:lnTo>
                    <a:lnTo>
                      <a:pt x="78" y="69"/>
                    </a:lnTo>
                    <a:lnTo>
                      <a:pt x="78" y="0"/>
                    </a:lnTo>
                    <a:lnTo>
                      <a:pt x="33" y="0"/>
                    </a:lnTo>
                    <a:lnTo>
                      <a:pt x="33" y="0"/>
                    </a:lnTo>
                    <a:lnTo>
                      <a:pt x="26" y="2"/>
                    </a:lnTo>
                    <a:lnTo>
                      <a:pt x="20" y="3"/>
                    </a:lnTo>
                    <a:lnTo>
                      <a:pt x="15" y="6"/>
                    </a:lnTo>
                    <a:lnTo>
                      <a:pt x="9" y="10"/>
                    </a:lnTo>
                    <a:lnTo>
                      <a:pt x="5" y="15"/>
                    </a:lnTo>
                    <a:lnTo>
                      <a:pt x="3" y="21"/>
                    </a:lnTo>
                    <a:lnTo>
                      <a:pt x="0" y="28"/>
                    </a:lnTo>
                    <a:lnTo>
                      <a:pt x="0" y="35"/>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Freeform 139">
                <a:extLst>
                  <a:ext uri="{FF2B5EF4-FFF2-40B4-BE49-F238E27FC236}">
                    <a16:creationId xmlns:a16="http://schemas.microsoft.com/office/drawing/2014/main" id="{78E2914F-8929-2143-AD36-8BF1D73680E6}"/>
                  </a:ext>
                </a:extLst>
              </p:cNvPr>
              <p:cNvSpPr>
                <a:spLocks/>
              </p:cNvSpPr>
              <p:nvPr/>
            </p:nvSpPr>
            <p:spPr bwMode="auto">
              <a:xfrm>
                <a:off x="1930400" y="3152775"/>
                <a:ext cx="269875" cy="269875"/>
              </a:xfrm>
              <a:custGeom>
                <a:avLst/>
                <a:gdLst>
                  <a:gd name="T0" fmla="*/ 439 w 509"/>
                  <a:gd name="T1" fmla="*/ 0 h 509"/>
                  <a:gd name="T2" fmla="*/ 338 w 509"/>
                  <a:gd name="T3" fmla="*/ 0 h 509"/>
                  <a:gd name="T4" fmla="*/ 239 w 509"/>
                  <a:gd name="T5" fmla="*/ 0 h 509"/>
                  <a:gd name="T6" fmla="*/ 138 w 509"/>
                  <a:gd name="T7" fmla="*/ 0 h 509"/>
                  <a:gd name="T8" fmla="*/ 46 w 509"/>
                  <a:gd name="T9" fmla="*/ 0 h 509"/>
                  <a:gd name="T10" fmla="*/ 37 w 509"/>
                  <a:gd name="T11" fmla="*/ 2 h 509"/>
                  <a:gd name="T12" fmla="*/ 20 w 509"/>
                  <a:gd name="T13" fmla="*/ 8 h 509"/>
                  <a:gd name="T14" fmla="*/ 8 w 509"/>
                  <a:gd name="T15" fmla="*/ 21 h 509"/>
                  <a:gd name="T16" fmla="*/ 1 w 509"/>
                  <a:gd name="T17" fmla="*/ 37 h 509"/>
                  <a:gd name="T18" fmla="*/ 0 w 509"/>
                  <a:gd name="T19" fmla="*/ 70 h 509"/>
                  <a:gd name="T20" fmla="*/ 0 w 509"/>
                  <a:gd name="T21" fmla="*/ 171 h 509"/>
                  <a:gd name="T22" fmla="*/ 0 w 509"/>
                  <a:gd name="T23" fmla="*/ 272 h 509"/>
                  <a:gd name="T24" fmla="*/ 0 w 509"/>
                  <a:gd name="T25" fmla="*/ 371 h 509"/>
                  <a:gd name="T26" fmla="*/ 0 w 509"/>
                  <a:gd name="T27" fmla="*/ 464 h 509"/>
                  <a:gd name="T28" fmla="*/ 1 w 509"/>
                  <a:gd name="T29" fmla="*/ 472 h 509"/>
                  <a:gd name="T30" fmla="*/ 8 w 509"/>
                  <a:gd name="T31" fmla="*/ 489 h 509"/>
                  <a:gd name="T32" fmla="*/ 20 w 509"/>
                  <a:gd name="T33" fmla="*/ 501 h 509"/>
                  <a:gd name="T34" fmla="*/ 37 w 509"/>
                  <a:gd name="T35" fmla="*/ 508 h 509"/>
                  <a:gd name="T36" fmla="*/ 69 w 509"/>
                  <a:gd name="T37" fmla="*/ 509 h 509"/>
                  <a:gd name="T38" fmla="*/ 170 w 509"/>
                  <a:gd name="T39" fmla="*/ 509 h 509"/>
                  <a:gd name="T40" fmla="*/ 271 w 509"/>
                  <a:gd name="T41" fmla="*/ 509 h 509"/>
                  <a:gd name="T42" fmla="*/ 371 w 509"/>
                  <a:gd name="T43" fmla="*/ 509 h 509"/>
                  <a:gd name="T44" fmla="*/ 464 w 509"/>
                  <a:gd name="T45" fmla="*/ 509 h 509"/>
                  <a:gd name="T46" fmla="*/ 472 w 509"/>
                  <a:gd name="T47" fmla="*/ 508 h 509"/>
                  <a:gd name="T48" fmla="*/ 488 w 509"/>
                  <a:gd name="T49" fmla="*/ 501 h 509"/>
                  <a:gd name="T50" fmla="*/ 501 w 509"/>
                  <a:gd name="T51" fmla="*/ 489 h 509"/>
                  <a:gd name="T52" fmla="*/ 508 w 509"/>
                  <a:gd name="T53" fmla="*/ 472 h 509"/>
                  <a:gd name="T54" fmla="*/ 509 w 509"/>
                  <a:gd name="T55" fmla="*/ 440 h 509"/>
                  <a:gd name="T56" fmla="*/ 509 w 509"/>
                  <a:gd name="T57" fmla="*/ 339 h 509"/>
                  <a:gd name="T58" fmla="*/ 509 w 509"/>
                  <a:gd name="T59" fmla="*/ 239 h 509"/>
                  <a:gd name="T60" fmla="*/ 509 w 509"/>
                  <a:gd name="T61" fmla="*/ 138 h 509"/>
                  <a:gd name="T62" fmla="*/ 509 w 509"/>
                  <a:gd name="T63" fmla="*/ 45 h 509"/>
                  <a:gd name="T64" fmla="*/ 508 w 509"/>
                  <a:gd name="T65" fmla="*/ 37 h 509"/>
                  <a:gd name="T66" fmla="*/ 501 w 509"/>
                  <a:gd name="T67" fmla="*/ 21 h 509"/>
                  <a:gd name="T68" fmla="*/ 488 w 509"/>
                  <a:gd name="T69" fmla="*/ 8 h 509"/>
                  <a:gd name="T70" fmla="*/ 472 w 509"/>
                  <a:gd name="T71" fmla="*/ 2 h 509"/>
                  <a:gd name="T72" fmla="*/ 464 w 509"/>
                  <a:gd name="T73"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9" h="509">
                    <a:moveTo>
                      <a:pt x="464" y="0"/>
                    </a:moveTo>
                    <a:lnTo>
                      <a:pt x="439" y="0"/>
                    </a:lnTo>
                    <a:lnTo>
                      <a:pt x="371" y="0"/>
                    </a:lnTo>
                    <a:lnTo>
                      <a:pt x="338" y="0"/>
                    </a:lnTo>
                    <a:lnTo>
                      <a:pt x="271" y="0"/>
                    </a:lnTo>
                    <a:lnTo>
                      <a:pt x="239" y="0"/>
                    </a:lnTo>
                    <a:lnTo>
                      <a:pt x="170" y="0"/>
                    </a:lnTo>
                    <a:lnTo>
                      <a:pt x="138" y="0"/>
                    </a:lnTo>
                    <a:lnTo>
                      <a:pt x="69" y="0"/>
                    </a:lnTo>
                    <a:lnTo>
                      <a:pt x="46" y="0"/>
                    </a:lnTo>
                    <a:lnTo>
                      <a:pt x="46" y="0"/>
                    </a:lnTo>
                    <a:lnTo>
                      <a:pt x="37" y="2"/>
                    </a:lnTo>
                    <a:lnTo>
                      <a:pt x="28" y="4"/>
                    </a:lnTo>
                    <a:lnTo>
                      <a:pt x="20" y="8"/>
                    </a:lnTo>
                    <a:lnTo>
                      <a:pt x="13" y="14"/>
                    </a:lnTo>
                    <a:lnTo>
                      <a:pt x="8" y="21"/>
                    </a:lnTo>
                    <a:lnTo>
                      <a:pt x="4" y="29"/>
                    </a:lnTo>
                    <a:lnTo>
                      <a:pt x="1" y="37"/>
                    </a:lnTo>
                    <a:lnTo>
                      <a:pt x="0" y="45"/>
                    </a:lnTo>
                    <a:lnTo>
                      <a:pt x="0" y="70"/>
                    </a:lnTo>
                    <a:lnTo>
                      <a:pt x="0" y="138"/>
                    </a:lnTo>
                    <a:lnTo>
                      <a:pt x="0" y="171"/>
                    </a:lnTo>
                    <a:lnTo>
                      <a:pt x="0" y="239"/>
                    </a:lnTo>
                    <a:lnTo>
                      <a:pt x="0" y="272"/>
                    </a:lnTo>
                    <a:lnTo>
                      <a:pt x="0" y="339"/>
                    </a:lnTo>
                    <a:lnTo>
                      <a:pt x="0" y="371"/>
                    </a:lnTo>
                    <a:lnTo>
                      <a:pt x="0" y="440"/>
                    </a:lnTo>
                    <a:lnTo>
                      <a:pt x="0" y="464"/>
                    </a:lnTo>
                    <a:lnTo>
                      <a:pt x="0" y="464"/>
                    </a:lnTo>
                    <a:lnTo>
                      <a:pt x="1" y="472"/>
                    </a:lnTo>
                    <a:lnTo>
                      <a:pt x="4" y="482"/>
                    </a:lnTo>
                    <a:lnTo>
                      <a:pt x="8" y="489"/>
                    </a:lnTo>
                    <a:lnTo>
                      <a:pt x="13" y="496"/>
                    </a:lnTo>
                    <a:lnTo>
                      <a:pt x="20" y="501"/>
                    </a:lnTo>
                    <a:lnTo>
                      <a:pt x="28" y="505"/>
                    </a:lnTo>
                    <a:lnTo>
                      <a:pt x="37" y="508"/>
                    </a:lnTo>
                    <a:lnTo>
                      <a:pt x="46" y="509"/>
                    </a:lnTo>
                    <a:lnTo>
                      <a:pt x="69" y="509"/>
                    </a:lnTo>
                    <a:lnTo>
                      <a:pt x="138" y="509"/>
                    </a:lnTo>
                    <a:lnTo>
                      <a:pt x="170" y="509"/>
                    </a:lnTo>
                    <a:lnTo>
                      <a:pt x="239" y="509"/>
                    </a:lnTo>
                    <a:lnTo>
                      <a:pt x="271" y="509"/>
                    </a:lnTo>
                    <a:lnTo>
                      <a:pt x="338" y="509"/>
                    </a:lnTo>
                    <a:lnTo>
                      <a:pt x="371" y="509"/>
                    </a:lnTo>
                    <a:lnTo>
                      <a:pt x="439" y="509"/>
                    </a:lnTo>
                    <a:lnTo>
                      <a:pt x="464" y="509"/>
                    </a:lnTo>
                    <a:lnTo>
                      <a:pt x="464" y="509"/>
                    </a:lnTo>
                    <a:lnTo>
                      <a:pt x="472" y="508"/>
                    </a:lnTo>
                    <a:lnTo>
                      <a:pt x="482" y="505"/>
                    </a:lnTo>
                    <a:lnTo>
                      <a:pt x="488" y="501"/>
                    </a:lnTo>
                    <a:lnTo>
                      <a:pt x="495" y="496"/>
                    </a:lnTo>
                    <a:lnTo>
                      <a:pt x="501" y="489"/>
                    </a:lnTo>
                    <a:lnTo>
                      <a:pt x="505" y="482"/>
                    </a:lnTo>
                    <a:lnTo>
                      <a:pt x="508" y="472"/>
                    </a:lnTo>
                    <a:lnTo>
                      <a:pt x="509" y="464"/>
                    </a:lnTo>
                    <a:lnTo>
                      <a:pt x="509" y="440"/>
                    </a:lnTo>
                    <a:lnTo>
                      <a:pt x="509" y="371"/>
                    </a:lnTo>
                    <a:lnTo>
                      <a:pt x="509" y="339"/>
                    </a:lnTo>
                    <a:lnTo>
                      <a:pt x="509" y="272"/>
                    </a:lnTo>
                    <a:lnTo>
                      <a:pt x="509" y="239"/>
                    </a:lnTo>
                    <a:lnTo>
                      <a:pt x="509" y="171"/>
                    </a:lnTo>
                    <a:lnTo>
                      <a:pt x="509" y="138"/>
                    </a:lnTo>
                    <a:lnTo>
                      <a:pt x="509" y="70"/>
                    </a:lnTo>
                    <a:lnTo>
                      <a:pt x="509" y="45"/>
                    </a:lnTo>
                    <a:lnTo>
                      <a:pt x="509" y="45"/>
                    </a:lnTo>
                    <a:lnTo>
                      <a:pt x="508" y="37"/>
                    </a:lnTo>
                    <a:lnTo>
                      <a:pt x="505" y="29"/>
                    </a:lnTo>
                    <a:lnTo>
                      <a:pt x="501" y="21"/>
                    </a:lnTo>
                    <a:lnTo>
                      <a:pt x="495" y="14"/>
                    </a:lnTo>
                    <a:lnTo>
                      <a:pt x="488" y="8"/>
                    </a:lnTo>
                    <a:lnTo>
                      <a:pt x="482" y="4"/>
                    </a:lnTo>
                    <a:lnTo>
                      <a:pt x="472" y="2"/>
                    </a:lnTo>
                    <a:lnTo>
                      <a:pt x="464" y="0"/>
                    </a:lnTo>
                    <a:lnTo>
                      <a:pt x="4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1" name="TextBox 10">
              <a:extLst>
                <a:ext uri="{FF2B5EF4-FFF2-40B4-BE49-F238E27FC236}">
                  <a16:creationId xmlns:a16="http://schemas.microsoft.com/office/drawing/2014/main" id="{4C220BCD-35DD-8442-9B5B-47448AEF86F2}"/>
                </a:ext>
              </a:extLst>
            </p:cNvPr>
            <p:cNvSpPr txBox="1"/>
            <p:nvPr/>
          </p:nvSpPr>
          <p:spPr>
            <a:xfrm>
              <a:off x="1604004" y="3854030"/>
              <a:ext cx="4067907" cy="1169551"/>
            </a:xfrm>
            <a:prstGeom prst="rect">
              <a:avLst/>
            </a:prstGeom>
            <a:noFill/>
          </p:spPr>
          <p:txBody>
            <a:bodyPr wrap="square" rtlCol="0">
              <a:spAutoFit/>
            </a:bodyPr>
            <a:lstStyle/>
            <a:p>
              <a:r>
                <a:rPr lang="en-US" sz="1400" b="1" dirty="0">
                  <a:solidFill>
                    <a:schemeClr val="accent6"/>
                  </a:solidFill>
                </a:rPr>
                <a:t>Outlier Detection</a:t>
              </a:r>
            </a:p>
            <a:p>
              <a:pPr marL="171450" indent="-171450">
                <a:buClr>
                  <a:schemeClr val="accent6"/>
                </a:buClr>
                <a:buFont typeface="Arial" panose="020B0604020202020204" pitchFamily="34" charset="0"/>
                <a:buChar char="•"/>
              </a:pPr>
              <a:r>
                <a:rPr lang="en-US" sz="1400" dirty="0">
                  <a:solidFill>
                    <a:srgbClr val="4D4F53"/>
                  </a:solidFill>
                </a:rPr>
                <a:t>For every hardware model</a:t>
              </a:r>
            </a:p>
            <a:p>
              <a:pPr marL="171450" indent="-171450">
                <a:buClr>
                  <a:schemeClr val="accent6"/>
                </a:buClr>
                <a:buFont typeface="Arial" panose="020B0604020202020204" pitchFamily="34" charset="0"/>
                <a:buChar char="•"/>
              </a:pPr>
              <a:r>
                <a:rPr lang="en-US" sz="1400" dirty="0">
                  <a:solidFill>
                    <a:srgbClr val="4D4F53"/>
                  </a:solidFill>
                </a:rPr>
                <a:t>For each hour</a:t>
              </a:r>
            </a:p>
            <a:p>
              <a:pPr marL="171450" indent="-171450">
                <a:buClr>
                  <a:schemeClr val="accent6"/>
                </a:buClr>
                <a:buFont typeface="Arial" panose="020B0604020202020204" pitchFamily="34" charset="0"/>
                <a:buChar char="•"/>
              </a:pPr>
              <a:r>
                <a:rPr lang="en-US" sz="1400" dirty="0">
                  <a:solidFill>
                    <a:srgbClr val="4D4F53"/>
                  </a:solidFill>
                </a:rPr>
                <a:t>Keep only the 99</a:t>
              </a:r>
              <a:r>
                <a:rPr lang="en-US" sz="1400" baseline="30000" dirty="0">
                  <a:solidFill>
                    <a:srgbClr val="4D4F53"/>
                  </a:solidFill>
                </a:rPr>
                <a:t>th </a:t>
              </a:r>
              <a:r>
                <a:rPr lang="en-US" sz="1400" dirty="0">
                  <a:solidFill>
                    <a:srgbClr val="4D4F53"/>
                  </a:solidFill>
                </a:rPr>
                <a:t>Percentile (computed on offline time over all 10 days of SAA history) </a:t>
              </a:r>
              <a:endParaRPr lang="en-US" sz="1400" baseline="30000" dirty="0">
                <a:solidFill>
                  <a:srgbClr val="4D4F53"/>
                </a:solidFill>
              </a:endParaRPr>
            </a:p>
          </p:txBody>
        </p:sp>
      </p:grpSp>
      <p:grpSp>
        <p:nvGrpSpPr>
          <p:cNvPr id="17" name="Group 16">
            <a:extLst>
              <a:ext uri="{FF2B5EF4-FFF2-40B4-BE49-F238E27FC236}">
                <a16:creationId xmlns:a16="http://schemas.microsoft.com/office/drawing/2014/main" id="{0F958A46-BC7F-BE41-A0D2-FDF288B91B74}"/>
              </a:ext>
            </a:extLst>
          </p:cNvPr>
          <p:cNvGrpSpPr/>
          <p:nvPr/>
        </p:nvGrpSpPr>
        <p:grpSpPr>
          <a:xfrm>
            <a:off x="940423" y="4407134"/>
            <a:ext cx="4617038" cy="1656740"/>
            <a:chOff x="940423" y="4407134"/>
            <a:chExt cx="4617038" cy="1656740"/>
          </a:xfrm>
        </p:grpSpPr>
        <p:sp>
          <p:nvSpPr>
            <p:cNvPr id="12" name="Triangle 11">
              <a:extLst>
                <a:ext uri="{FF2B5EF4-FFF2-40B4-BE49-F238E27FC236}">
                  <a16:creationId xmlns:a16="http://schemas.microsoft.com/office/drawing/2014/main" id="{8179C1A1-018E-B44D-A2C4-540B6AC2828D}"/>
                </a:ext>
              </a:extLst>
            </p:cNvPr>
            <p:cNvSpPr/>
            <p:nvPr/>
          </p:nvSpPr>
          <p:spPr>
            <a:xfrm rot="10800000">
              <a:off x="3078030" y="4407134"/>
              <a:ext cx="890954" cy="164123"/>
            </a:xfrm>
            <a:prstGeom prs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15" name="Group 14">
              <a:extLst>
                <a:ext uri="{FF2B5EF4-FFF2-40B4-BE49-F238E27FC236}">
                  <a16:creationId xmlns:a16="http://schemas.microsoft.com/office/drawing/2014/main" id="{60B77B4A-A8B8-4443-BD9B-8D51CB07F533}"/>
                </a:ext>
              </a:extLst>
            </p:cNvPr>
            <p:cNvGrpSpPr/>
            <p:nvPr/>
          </p:nvGrpSpPr>
          <p:grpSpPr>
            <a:xfrm>
              <a:off x="940423" y="4678879"/>
              <a:ext cx="4617038" cy="1384995"/>
              <a:chOff x="6612613" y="3702980"/>
              <a:chExt cx="4617038" cy="1384995"/>
            </a:xfrm>
          </p:grpSpPr>
          <p:grpSp>
            <p:nvGrpSpPr>
              <p:cNvPr id="179" name="Group 178">
                <a:extLst>
                  <a:ext uri="{FF2B5EF4-FFF2-40B4-BE49-F238E27FC236}">
                    <a16:creationId xmlns:a16="http://schemas.microsoft.com/office/drawing/2014/main" id="{2A9F037B-39EE-E842-8676-9CA37510944B}"/>
                  </a:ext>
                </a:extLst>
              </p:cNvPr>
              <p:cNvGrpSpPr/>
              <p:nvPr/>
            </p:nvGrpSpPr>
            <p:grpSpPr>
              <a:xfrm>
                <a:off x="6612613" y="4242545"/>
                <a:ext cx="452539" cy="361316"/>
                <a:chOff x="2633663" y="4651375"/>
                <a:chExt cx="401637" cy="320675"/>
              </a:xfrm>
              <a:solidFill>
                <a:schemeClr val="tx2"/>
              </a:solidFill>
            </p:grpSpPr>
            <p:sp>
              <p:nvSpPr>
                <p:cNvPr id="180" name="Freeform 99">
                  <a:extLst>
                    <a:ext uri="{FF2B5EF4-FFF2-40B4-BE49-F238E27FC236}">
                      <a16:creationId xmlns:a16="http://schemas.microsoft.com/office/drawing/2014/main" id="{42A8F23A-C695-7F48-B7F4-6AA2800C090E}"/>
                    </a:ext>
                  </a:extLst>
                </p:cNvPr>
                <p:cNvSpPr>
                  <a:spLocks/>
                </p:cNvSpPr>
                <p:nvPr/>
              </p:nvSpPr>
              <p:spPr bwMode="auto">
                <a:xfrm>
                  <a:off x="2962275" y="4840288"/>
                  <a:ext cx="73025" cy="20637"/>
                </a:xfrm>
                <a:custGeom>
                  <a:avLst/>
                  <a:gdLst>
                    <a:gd name="T0" fmla="*/ 120 w 139"/>
                    <a:gd name="T1" fmla="*/ 0 h 37"/>
                    <a:gd name="T2" fmla="*/ 19 w 139"/>
                    <a:gd name="T3" fmla="*/ 0 h 37"/>
                    <a:gd name="T4" fmla="*/ 19 w 139"/>
                    <a:gd name="T5" fmla="*/ 0 h 37"/>
                    <a:gd name="T6" fmla="*/ 12 w 139"/>
                    <a:gd name="T7" fmla="*/ 1 h 37"/>
                    <a:gd name="T8" fmla="*/ 6 w 139"/>
                    <a:gd name="T9" fmla="*/ 5 h 37"/>
                    <a:gd name="T10" fmla="*/ 1 w 139"/>
                    <a:gd name="T11" fmla="*/ 11 h 37"/>
                    <a:gd name="T12" fmla="*/ 0 w 139"/>
                    <a:gd name="T13" fmla="*/ 18 h 37"/>
                    <a:gd name="T14" fmla="*/ 0 w 139"/>
                    <a:gd name="T15" fmla="*/ 18 h 37"/>
                    <a:gd name="T16" fmla="*/ 1 w 139"/>
                    <a:gd name="T17" fmla="*/ 26 h 37"/>
                    <a:gd name="T18" fmla="*/ 6 w 139"/>
                    <a:gd name="T19" fmla="*/ 31 h 37"/>
                    <a:gd name="T20" fmla="*/ 12 w 139"/>
                    <a:gd name="T21" fmla="*/ 36 h 37"/>
                    <a:gd name="T22" fmla="*/ 19 w 139"/>
                    <a:gd name="T23" fmla="*/ 37 h 37"/>
                    <a:gd name="T24" fmla="*/ 120 w 139"/>
                    <a:gd name="T25" fmla="*/ 37 h 37"/>
                    <a:gd name="T26" fmla="*/ 120 w 139"/>
                    <a:gd name="T27" fmla="*/ 37 h 37"/>
                    <a:gd name="T28" fmla="*/ 127 w 139"/>
                    <a:gd name="T29" fmla="*/ 36 h 37"/>
                    <a:gd name="T30" fmla="*/ 134 w 139"/>
                    <a:gd name="T31" fmla="*/ 31 h 37"/>
                    <a:gd name="T32" fmla="*/ 138 w 139"/>
                    <a:gd name="T33" fmla="*/ 26 h 37"/>
                    <a:gd name="T34" fmla="*/ 139 w 139"/>
                    <a:gd name="T35" fmla="*/ 18 h 37"/>
                    <a:gd name="T36" fmla="*/ 139 w 139"/>
                    <a:gd name="T37" fmla="*/ 18 h 37"/>
                    <a:gd name="T38" fmla="*/ 138 w 139"/>
                    <a:gd name="T39" fmla="*/ 11 h 37"/>
                    <a:gd name="T40" fmla="*/ 134 w 139"/>
                    <a:gd name="T41" fmla="*/ 5 h 37"/>
                    <a:gd name="T42" fmla="*/ 127 w 139"/>
                    <a:gd name="T43" fmla="*/ 1 h 37"/>
                    <a:gd name="T44" fmla="*/ 120 w 139"/>
                    <a:gd name="T45" fmla="*/ 0 h 37"/>
                    <a:gd name="T46" fmla="*/ 120 w 139"/>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37">
                      <a:moveTo>
                        <a:pt x="120" y="0"/>
                      </a:moveTo>
                      <a:lnTo>
                        <a:pt x="19" y="0"/>
                      </a:lnTo>
                      <a:lnTo>
                        <a:pt x="19" y="0"/>
                      </a:lnTo>
                      <a:lnTo>
                        <a:pt x="12" y="1"/>
                      </a:lnTo>
                      <a:lnTo>
                        <a:pt x="6" y="5"/>
                      </a:lnTo>
                      <a:lnTo>
                        <a:pt x="1" y="11"/>
                      </a:lnTo>
                      <a:lnTo>
                        <a:pt x="0" y="18"/>
                      </a:lnTo>
                      <a:lnTo>
                        <a:pt x="0" y="18"/>
                      </a:lnTo>
                      <a:lnTo>
                        <a:pt x="1" y="26"/>
                      </a:lnTo>
                      <a:lnTo>
                        <a:pt x="6" y="31"/>
                      </a:lnTo>
                      <a:lnTo>
                        <a:pt x="12" y="36"/>
                      </a:lnTo>
                      <a:lnTo>
                        <a:pt x="19" y="37"/>
                      </a:lnTo>
                      <a:lnTo>
                        <a:pt x="120" y="37"/>
                      </a:lnTo>
                      <a:lnTo>
                        <a:pt x="120" y="37"/>
                      </a:lnTo>
                      <a:lnTo>
                        <a:pt x="127" y="36"/>
                      </a:lnTo>
                      <a:lnTo>
                        <a:pt x="134" y="31"/>
                      </a:lnTo>
                      <a:lnTo>
                        <a:pt x="138" y="26"/>
                      </a:lnTo>
                      <a:lnTo>
                        <a:pt x="139" y="18"/>
                      </a:lnTo>
                      <a:lnTo>
                        <a:pt x="139" y="18"/>
                      </a:lnTo>
                      <a:lnTo>
                        <a:pt x="138" y="11"/>
                      </a:lnTo>
                      <a:lnTo>
                        <a:pt x="134" y="5"/>
                      </a:lnTo>
                      <a:lnTo>
                        <a:pt x="127" y="1"/>
                      </a:lnTo>
                      <a:lnTo>
                        <a:pt x="120"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Freeform 100">
                  <a:extLst>
                    <a:ext uri="{FF2B5EF4-FFF2-40B4-BE49-F238E27FC236}">
                      <a16:creationId xmlns:a16="http://schemas.microsoft.com/office/drawing/2014/main" id="{96C983A7-6BE0-8648-9329-BF7FE22421E7}"/>
                    </a:ext>
                  </a:extLst>
                </p:cNvPr>
                <p:cNvSpPr>
                  <a:spLocks/>
                </p:cNvSpPr>
                <p:nvPr/>
              </p:nvSpPr>
              <p:spPr bwMode="auto">
                <a:xfrm>
                  <a:off x="2633663" y="4840288"/>
                  <a:ext cx="33338" cy="20637"/>
                </a:xfrm>
                <a:custGeom>
                  <a:avLst/>
                  <a:gdLst>
                    <a:gd name="T0" fmla="*/ 62 w 62"/>
                    <a:gd name="T1" fmla="*/ 18 h 37"/>
                    <a:gd name="T2" fmla="*/ 62 w 62"/>
                    <a:gd name="T3" fmla="*/ 18 h 37"/>
                    <a:gd name="T4" fmla="*/ 60 w 62"/>
                    <a:gd name="T5" fmla="*/ 11 h 37"/>
                    <a:gd name="T6" fmla="*/ 56 w 62"/>
                    <a:gd name="T7" fmla="*/ 5 h 37"/>
                    <a:gd name="T8" fmla="*/ 49 w 62"/>
                    <a:gd name="T9" fmla="*/ 1 h 37"/>
                    <a:gd name="T10" fmla="*/ 43 w 62"/>
                    <a:gd name="T11" fmla="*/ 0 h 37"/>
                    <a:gd name="T12" fmla="*/ 18 w 62"/>
                    <a:gd name="T13" fmla="*/ 0 h 37"/>
                    <a:gd name="T14" fmla="*/ 18 w 62"/>
                    <a:gd name="T15" fmla="*/ 0 h 37"/>
                    <a:gd name="T16" fmla="*/ 11 w 62"/>
                    <a:gd name="T17" fmla="*/ 1 h 37"/>
                    <a:gd name="T18" fmla="*/ 6 w 62"/>
                    <a:gd name="T19" fmla="*/ 5 h 37"/>
                    <a:gd name="T20" fmla="*/ 2 w 62"/>
                    <a:gd name="T21" fmla="*/ 11 h 37"/>
                    <a:gd name="T22" fmla="*/ 0 w 62"/>
                    <a:gd name="T23" fmla="*/ 18 h 37"/>
                    <a:gd name="T24" fmla="*/ 0 w 62"/>
                    <a:gd name="T25" fmla="*/ 18 h 37"/>
                    <a:gd name="T26" fmla="*/ 2 w 62"/>
                    <a:gd name="T27" fmla="*/ 26 h 37"/>
                    <a:gd name="T28" fmla="*/ 6 w 62"/>
                    <a:gd name="T29" fmla="*/ 31 h 37"/>
                    <a:gd name="T30" fmla="*/ 11 w 62"/>
                    <a:gd name="T31" fmla="*/ 36 h 37"/>
                    <a:gd name="T32" fmla="*/ 18 w 62"/>
                    <a:gd name="T33" fmla="*/ 37 h 37"/>
                    <a:gd name="T34" fmla="*/ 43 w 62"/>
                    <a:gd name="T35" fmla="*/ 37 h 37"/>
                    <a:gd name="T36" fmla="*/ 43 w 62"/>
                    <a:gd name="T37" fmla="*/ 37 h 37"/>
                    <a:gd name="T38" fmla="*/ 49 w 62"/>
                    <a:gd name="T39" fmla="*/ 36 h 37"/>
                    <a:gd name="T40" fmla="*/ 56 w 62"/>
                    <a:gd name="T41" fmla="*/ 31 h 37"/>
                    <a:gd name="T42" fmla="*/ 60 w 62"/>
                    <a:gd name="T43" fmla="*/ 26 h 37"/>
                    <a:gd name="T44" fmla="*/ 62 w 62"/>
                    <a:gd name="T45" fmla="*/ 18 h 37"/>
                    <a:gd name="T46" fmla="*/ 62 w 62"/>
                    <a:gd name="T4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37">
                      <a:moveTo>
                        <a:pt x="62" y="18"/>
                      </a:moveTo>
                      <a:lnTo>
                        <a:pt x="62" y="18"/>
                      </a:lnTo>
                      <a:lnTo>
                        <a:pt x="60" y="11"/>
                      </a:lnTo>
                      <a:lnTo>
                        <a:pt x="56" y="5"/>
                      </a:lnTo>
                      <a:lnTo>
                        <a:pt x="49" y="1"/>
                      </a:lnTo>
                      <a:lnTo>
                        <a:pt x="43" y="0"/>
                      </a:lnTo>
                      <a:lnTo>
                        <a:pt x="18" y="0"/>
                      </a:lnTo>
                      <a:lnTo>
                        <a:pt x="18" y="0"/>
                      </a:lnTo>
                      <a:lnTo>
                        <a:pt x="11" y="1"/>
                      </a:lnTo>
                      <a:lnTo>
                        <a:pt x="6" y="5"/>
                      </a:lnTo>
                      <a:lnTo>
                        <a:pt x="2" y="11"/>
                      </a:lnTo>
                      <a:lnTo>
                        <a:pt x="0" y="18"/>
                      </a:lnTo>
                      <a:lnTo>
                        <a:pt x="0" y="18"/>
                      </a:lnTo>
                      <a:lnTo>
                        <a:pt x="2" y="26"/>
                      </a:lnTo>
                      <a:lnTo>
                        <a:pt x="6" y="31"/>
                      </a:lnTo>
                      <a:lnTo>
                        <a:pt x="11" y="36"/>
                      </a:lnTo>
                      <a:lnTo>
                        <a:pt x="18" y="37"/>
                      </a:lnTo>
                      <a:lnTo>
                        <a:pt x="43" y="37"/>
                      </a:lnTo>
                      <a:lnTo>
                        <a:pt x="43" y="37"/>
                      </a:lnTo>
                      <a:lnTo>
                        <a:pt x="49" y="36"/>
                      </a:lnTo>
                      <a:lnTo>
                        <a:pt x="56" y="31"/>
                      </a:lnTo>
                      <a:lnTo>
                        <a:pt x="60" y="26"/>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Freeform 101">
                  <a:extLst>
                    <a:ext uri="{FF2B5EF4-FFF2-40B4-BE49-F238E27FC236}">
                      <a16:creationId xmlns:a16="http://schemas.microsoft.com/office/drawing/2014/main" id="{A5B6BDEC-798C-0D44-854F-607B343357D7}"/>
                    </a:ext>
                  </a:extLst>
                </p:cNvPr>
                <p:cNvSpPr>
                  <a:spLocks/>
                </p:cNvSpPr>
                <p:nvPr/>
              </p:nvSpPr>
              <p:spPr bwMode="auto">
                <a:xfrm>
                  <a:off x="2805113" y="4651375"/>
                  <a:ext cx="19050" cy="50800"/>
                </a:xfrm>
                <a:custGeom>
                  <a:avLst/>
                  <a:gdLst>
                    <a:gd name="T0" fmla="*/ 17 w 36"/>
                    <a:gd name="T1" fmla="*/ 97 h 97"/>
                    <a:gd name="T2" fmla="*/ 17 w 36"/>
                    <a:gd name="T3" fmla="*/ 97 h 97"/>
                    <a:gd name="T4" fmla="*/ 25 w 36"/>
                    <a:gd name="T5" fmla="*/ 96 h 97"/>
                    <a:gd name="T6" fmla="*/ 31 w 36"/>
                    <a:gd name="T7" fmla="*/ 92 h 97"/>
                    <a:gd name="T8" fmla="*/ 35 w 36"/>
                    <a:gd name="T9" fmla="*/ 85 h 97"/>
                    <a:gd name="T10" fmla="*/ 36 w 36"/>
                    <a:gd name="T11" fmla="*/ 78 h 97"/>
                    <a:gd name="T12" fmla="*/ 36 w 36"/>
                    <a:gd name="T13" fmla="*/ 18 h 97"/>
                    <a:gd name="T14" fmla="*/ 36 w 36"/>
                    <a:gd name="T15" fmla="*/ 18 h 97"/>
                    <a:gd name="T16" fmla="*/ 35 w 36"/>
                    <a:gd name="T17" fmla="*/ 11 h 97"/>
                    <a:gd name="T18" fmla="*/ 31 w 36"/>
                    <a:gd name="T19" fmla="*/ 6 h 97"/>
                    <a:gd name="T20" fmla="*/ 25 w 36"/>
                    <a:gd name="T21" fmla="*/ 2 h 97"/>
                    <a:gd name="T22" fmla="*/ 17 w 36"/>
                    <a:gd name="T23" fmla="*/ 0 h 97"/>
                    <a:gd name="T24" fmla="*/ 17 w 36"/>
                    <a:gd name="T25" fmla="*/ 0 h 97"/>
                    <a:gd name="T26" fmla="*/ 10 w 36"/>
                    <a:gd name="T27" fmla="*/ 2 h 97"/>
                    <a:gd name="T28" fmla="*/ 5 w 36"/>
                    <a:gd name="T29" fmla="*/ 6 h 97"/>
                    <a:gd name="T30" fmla="*/ 1 w 36"/>
                    <a:gd name="T31" fmla="*/ 11 h 97"/>
                    <a:gd name="T32" fmla="*/ 0 w 36"/>
                    <a:gd name="T33" fmla="*/ 18 h 97"/>
                    <a:gd name="T34" fmla="*/ 0 w 36"/>
                    <a:gd name="T35" fmla="*/ 78 h 97"/>
                    <a:gd name="T36" fmla="*/ 0 w 36"/>
                    <a:gd name="T37" fmla="*/ 78 h 97"/>
                    <a:gd name="T38" fmla="*/ 1 w 36"/>
                    <a:gd name="T39" fmla="*/ 85 h 97"/>
                    <a:gd name="T40" fmla="*/ 5 w 36"/>
                    <a:gd name="T41" fmla="*/ 92 h 97"/>
                    <a:gd name="T42" fmla="*/ 10 w 36"/>
                    <a:gd name="T43" fmla="*/ 96 h 97"/>
                    <a:gd name="T44" fmla="*/ 17 w 36"/>
                    <a:gd name="T45" fmla="*/ 97 h 97"/>
                    <a:gd name="T46" fmla="*/ 17 w 36"/>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97">
                      <a:moveTo>
                        <a:pt x="17" y="97"/>
                      </a:moveTo>
                      <a:lnTo>
                        <a:pt x="17" y="97"/>
                      </a:lnTo>
                      <a:lnTo>
                        <a:pt x="25" y="96"/>
                      </a:lnTo>
                      <a:lnTo>
                        <a:pt x="31" y="92"/>
                      </a:lnTo>
                      <a:lnTo>
                        <a:pt x="35" y="85"/>
                      </a:lnTo>
                      <a:lnTo>
                        <a:pt x="36" y="78"/>
                      </a:lnTo>
                      <a:lnTo>
                        <a:pt x="36" y="18"/>
                      </a:lnTo>
                      <a:lnTo>
                        <a:pt x="36" y="18"/>
                      </a:lnTo>
                      <a:lnTo>
                        <a:pt x="35" y="11"/>
                      </a:lnTo>
                      <a:lnTo>
                        <a:pt x="31" y="6"/>
                      </a:lnTo>
                      <a:lnTo>
                        <a:pt x="25" y="2"/>
                      </a:lnTo>
                      <a:lnTo>
                        <a:pt x="17" y="0"/>
                      </a:lnTo>
                      <a:lnTo>
                        <a:pt x="17" y="0"/>
                      </a:lnTo>
                      <a:lnTo>
                        <a:pt x="10" y="2"/>
                      </a:lnTo>
                      <a:lnTo>
                        <a:pt x="5" y="6"/>
                      </a:lnTo>
                      <a:lnTo>
                        <a:pt x="1" y="11"/>
                      </a:lnTo>
                      <a:lnTo>
                        <a:pt x="0" y="18"/>
                      </a:lnTo>
                      <a:lnTo>
                        <a:pt x="0" y="78"/>
                      </a:lnTo>
                      <a:lnTo>
                        <a:pt x="0" y="78"/>
                      </a:lnTo>
                      <a:lnTo>
                        <a:pt x="1" y="85"/>
                      </a:lnTo>
                      <a:lnTo>
                        <a:pt x="5" y="92"/>
                      </a:lnTo>
                      <a:lnTo>
                        <a:pt x="10" y="96"/>
                      </a:lnTo>
                      <a:lnTo>
                        <a:pt x="17" y="97"/>
                      </a:lnTo>
                      <a:lnTo>
                        <a:pt x="1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Freeform 102">
                  <a:extLst>
                    <a:ext uri="{FF2B5EF4-FFF2-40B4-BE49-F238E27FC236}">
                      <a16:creationId xmlns:a16="http://schemas.microsoft.com/office/drawing/2014/main" id="{D3B4CD34-4F4C-2F42-B621-EED421E7195E}"/>
                    </a:ext>
                  </a:extLst>
                </p:cNvPr>
                <p:cNvSpPr>
                  <a:spLocks/>
                </p:cNvSpPr>
                <p:nvPr/>
              </p:nvSpPr>
              <p:spPr bwMode="auto">
                <a:xfrm>
                  <a:off x="2681288" y="4716463"/>
                  <a:ext cx="31750" cy="33337"/>
                </a:xfrm>
                <a:custGeom>
                  <a:avLst/>
                  <a:gdLst>
                    <a:gd name="T0" fmla="*/ 42 w 61"/>
                    <a:gd name="T1" fmla="*/ 62 h 62"/>
                    <a:gd name="T2" fmla="*/ 42 w 61"/>
                    <a:gd name="T3" fmla="*/ 62 h 62"/>
                    <a:gd name="T4" fmla="*/ 49 w 61"/>
                    <a:gd name="T5" fmla="*/ 60 h 62"/>
                    <a:gd name="T6" fmla="*/ 56 w 61"/>
                    <a:gd name="T7" fmla="*/ 56 h 62"/>
                    <a:gd name="T8" fmla="*/ 56 w 61"/>
                    <a:gd name="T9" fmla="*/ 56 h 62"/>
                    <a:gd name="T10" fmla="*/ 60 w 61"/>
                    <a:gd name="T11" fmla="*/ 49 h 62"/>
                    <a:gd name="T12" fmla="*/ 61 w 61"/>
                    <a:gd name="T13" fmla="*/ 43 h 62"/>
                    <a:gd name="T14" fmla="*/ 60 w 61"/>
                    <a:gd name="T15" fmla="*/ 36 h 62"/>
                    <a:gd name="T16" fmla="*/ 56 w 61"/>
                    <a:gd name="T17" fmla="*/ 29 h 62"/>
                    <a:gd name="T18" fmla="*/ 31 w 61"/>
                    <a:gd name="T19" fmla="*/ 6 h 62"/>
                    <a:gd name="T20" fmla="*/ 31 w 61"/>
                    <a:gd name="T21" fmla="*/ 6 h 62"/>
                    <a:gd name="T22" fmla="*/ 26 w 61"/>
                    <a:gd name="T23" fmla="*/ 2 h 62"/>
                    <a:gd name="T24" fmla="*/ 19 w 61"/>
                    <a:gd name="T25" fmla="*/ 0 h 62"/>
                    <a:gd name="T26" fmla="*/ 11 w 61"/>
                    <a:gd name="T27" fmla="*/ 2 h 62"/>
                    <a:gd name="T28" fmla="*/ 5 w 61"/>
                    <a:gd name="T29" fmla="*/ 6 h 62"/>
                    <a:gd name="T30" fmla="*/ 5 w 61"/>
                    <a:gd name="T31" fmla="*/ 6 h 62"/>
                    <a:gd name="T32" fmla="*/ 1 w 61"/>
                    <a:gd name="T33" fmla="*/ 11 h 62"/>
                    <a:gd name="T34" fmla="*/ 0 w 61"/>
                    <a:gd name="T35" fmla="*/ 18 h 62"/>
                    <a:gd name="T36" fmla="*/ 1 w 61"/>
                    <a:gd name="T37" fmla="*/ 26 h 62"/>
                    <a:gd name="T38" fmla="*/ 5 w 61"/>
                    <a:gd name="T39" fmla="*/ 32 h 62"/>
                    <a:gd name="T40" fmla="*/ 28 w 61"/>
                    <a:gd name="T41" fmla="*/ 56 h 62"/>
                    <a:gd name="T42" fmla="*/ 28 w 61"/>
                    <a:gd name="T43" fmla="*/ 56 h 62"/>
                    <a:gd name="T44" fmla="*/ 35 w 61"/>
                    <a:gd name="T45" fmla="*/ 60 h 62"/>
                    <a:gd name="T46" fmla="*/ 42 w 61"/>
                    <a:gd name="T47" fmla="*/ 62 h 62"/>
                    <a:gd name="T48" fmla="*/ 42 w 61"/>
                    <a:gd name="T4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62">
                      <a:moveTo>
                        <a:pt x="42" y="62"/>
                      </a:moveTo>
                      <a:lnTo>
                        <a:pt x="42" y="62"/>
                      </a:lnTo>
                      <a:lnTo>
                        <a:pt x="49" y="60"/>
                      </a:lnTo>
                      <a:lnTo>
                        <a:pt x="56" y="56"/>
                      </a:lnTo>
                      <a:lnTo>
                        <a:pt x="56" y="56"/>
                      </a:lnTo>
                      <a:lnTo>
                        <a:pt x="60" y="49"/>
                      </a:lnTo>
                      <a:lnTo>
                        <a:pt x="61" y="43"/>
                      </a:lnTo>
                      <a:lnTo>
                        <a:pt x="60" y="36"/>
                      </a:lnTo>
                      <a:lnTo>
                        <a:pt x="56" y="29"/>
                      </a:lnTo>
                      <a:lnTo>
                        <a:pt x="31" y="6"/>
                      </a:lnTo>
                      <a:lnTo>
                        <a:pt x="31" y="6"/>
                      </a:lnTo>
                      <a:lnTo>
                        <a:pt x="26" y="2"/>
                      </a:lnTo>
                      <a:lnTo>
                        <a:pt x="19" y="0"/>
                      </a:lnTo>
                      <a:lnTo>
                        <a:pt x="11" y="2"/>
                      </a:lnTo>
                      <a:lnTo>
                        <a:pt x="5" y="6"/>
                      </a:lnTo>
                      <a:lnTo>
                        <a:pt x="5" y="6"/>
                      </a:lnTo>
                      <a:lnTo>
                        <a:pt x="1" y="11"/>
                      </a:lnTo>
                      <a:lnTo>
                        <a:pt x="0" y="18"/>
                      </a:lnTo>
                      <a:lnTo>
                        <a:pt x="1" y="26"/>
                      </a:lnTo>
                      <a:lnTo>
                        <a:pt x="5" y="32"/>
                      </a:lnTo>
                      <a:lnTo>
                        <a:pt x="28" y="56"/>
                      </a:lnTo>
                      <a:lnTo>
                        <a:pt x="28" y="56"/>
                      </a:lnTo>
                      <a:lnTo>
                        <a:pt x="35" y="60"/>
                      </a:lnTo>
                      <a:lnTo>
                        <a:pt x="42" y="62"/>
                      </a:lnTo>
                      <a:lnTo>
                        <a:pt x="4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103">
                  <a:extLst>
                    <a:ext uri="{FF2B5EF4-FFF2-40B4-BE49-F238E27FC236}">
                      <a16:creationId xmlns:a16="http://schemas.microsoft.com/office/drawing/2014/main" id="{7316B07C-E54D-A045-90E2-1FAD27F22A25}"/>
                    </a:ext>
                  </a:extLst>
                </p:cNvPr>
                <p:cNvSpPr>
                  <a:spLocks/>
                </p:cNvSpPr>
                <p:nvPr/>
              </p:nvSpPr>
              <p:spPr bwMode="auto">
                <a:xfrm>
                  <a:off x="2916238" y="4695825"/>
                  <a:ext cx="52388" cy="53975"/>
                </a:xfrm>
                <a:custGeom>
                  <a:avLst/>
                  <a:gdLst>
                    <a:gd name="T0" fmla="*/ 19 w 99"/>
                    <a:gd name="T1" fmla="*/ 100 h 100"/>
                    <a:gd name="T2" fmla="*/ 19 w 99"/>
                    <a:gd name="T3" fmla="*/ 100 h 100"/>
                    <a:gd name="T4" fmla="*/ 26 w 99"/>
                    <a:gd name="T5" fmla="*/ 98 h 100"/>
                    <a:gd name="T6" fmla="*/ 33 w 99"/>
                    <a:gd name="T7" fmla="*/ 94 h 100"/>
                    <a:gd name="T8" fmla="*/ 94 w 99"/>
                    <a:gd name="T9" fmla="*/ 31 h 100"/>
                    <a:gd name="T10" fmla="*/ 94 w 99"/>
                    <a:gd name="T11" fmla="*/ 31 h 100"/>
                    <a:gd name="T12" fmla="*/ 98 w 99"/>
                    <a:gd name="T13" fmla="*/ 25 h 100"/>
                    <a:gd name="T14" fmla="*/ 99 w 99"/>
                    <a:gd name="T15" fmla="*/ 18 h 100"/>
                    <a:gd name="T16" fmla="*/ 98 w 99"/>
                    <a:gd name="T17" fmla="*/ 11 h 100"/>
                    <a:gd name="T18" fmla="*/ 94 w 99"/>
                    <a:gd name="T19" fmla="*/ 6 h 100"/>
                    <a:gd name="T20" fmla="*/ 94 w 99"/>
                    <a:gd name="T21" fmla="*/ 6 h 100"/>
                    <a:gd name="T22" fmla="*/ 88 w 99"/>
                    <a:gd name="T23" fmla="*/ 1 h 100"/>
                    <a:gd name="T24" fmla="*/ 82 w 99"/>
                    <a:gd name="T25" fmla="*/ 0 h 100"/>
                    <a:gd name="T26" fmla="*/ 73 w 99"/>
                    <a:gd name="T27" fmla="*/ 1 h 100"/>
                    <a:gd name="T28" fmla="*/ 68 w 99"/>
                    <a:gd name="T29" fmla="*/ 6 h 100"/>
                    <a:gd name="T30" fmla="*/ 5 w 99"/>
                    <a:gd name="T31" fmla="*/ 67 h 100"/>
                    <a:gd name="T32" fmla="*/ 5 w 99"/>
                    <a:gd name="T33" fmla="*/ 67 h 100"/>
                    <a:gd name="T34" fmla="*/ 1 w 99"/>
                    <a:gd name="T35" fmla="*/ 74 h 100"/>
                    <a:gd name="T36" fmla="*/ 0 w 99"/>
                    <a:gd name="T37" fmla="*/ 81 h 100"/>
                    <a:gd name="T38" fmla="*/ 1 w 99"/>
                    <a:gd name="T39" fmla="*/ 87 h 100"/>
                    <a:gd name="T40" fmla="*/ 5 w 99"/>
                    <a:gd name="T41" fmla="*/ 94 h 100"/>
                    <a:gd name="T42" fmla="*/ 5 w 99"/>
                    <a:gd name="T43" fmla="*/ 94 h 100"/>
                    <a:gd name="T44" fmla="*/ 12 w 99"/>
                    <a:gd name="T45" fmla="*/ 98 h 100"/>
                    <a:gd name="T46" fmla="*/ 19 w 99"/>
                    <a:gd name="T47" fmla="*/ 100 h 100"/>
                    <a:gd name="T48" fmla="*/ 19 w 99"/>
                    <a:gd name="T4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00">
                      <a:moveTo>
                        <a:pt x="19" y="100"/>
                      </a:moveTo>
                      <a:lnTo>
                        <a:pt x="19" y="100"/>
                      </a:lnTo>
                      <a:lnTo>
                        <a:pt x="26" y="98"/>
                      </a:lnTo>
                      <a:lnTo>
                        <a:pt x="33" y="94"/>
                      </a:lnTo>
                      <a:lnTo>
                        <a:pt x="94" y="31"/>
                      </a:lnTo>
                      <a:lnTo>
                        <a:pt x="94" y="31"/>
                      </a:lnTo>
                      <a:lnTo>
                        <a:pt x="98" y="25"/>
                      </a:lnTo>
                      <a:lnTo>
                        <a:pt x="99" y="18"/>
                      </a:lnTo>
                      <a:lnTo>
                        <a:pt x="98" y="11"/>
                      </a:lnTo>
                      <a:lnTo>
                        <a:pt x="94" y="6"/>
                      </a:lnTo>
                      <a:lnTo>
                        <a:pt x="94" y="6"/>
                      </a:lnTo>
                      <a:lnTo>
                        <a:pt x="88" y="1"/>
                      </a:lnTo>
                      <a:lnTo>
                        <a:pt x="82" y="0"/>
                      </a:lnTo>
                      <a:lnTo>
                        <a:pt x="73" y="1"/>
                      </a:lnTo>
                      <a:lnTo>
                        <a:pt x="68" y="6"/>
                      </a:lnTo>
                      <a:lnTo>
                        <a:pt x="5" y="67"/>
                      </a:lnTo>
                      <a:lnTo>
                        <a:pt x="5" y="67"/>
                      </a:lnTo>
                      <a:lnTo>
                        <a:pt x="1" y="74"/>
                      </a:lnTo>
                      <a:lnTo>
                        <a:pt x="0" y="81"/>
                      </a:lnTo>
                      <a:lnTo>
                        <a:pt x="1" y="87"/>
                      </a:lnTo>
                      <a:lnTo>
                        <a:pt x="5" y="94"/>
                      </a:lnTo>
                      <a:lnTo>
                        <a:pt x="5" y="94"/>
                      </a:lnTo>
                      <a:lnTo>
                        <a:pt x="12" y="98"/>
                      </a:lnTo>
                      <a:lnTo>
                        <a:pt x="19" y="100"/>
                      </a:lnTo>
                      <a:lnTo>
                        <a:pt x="1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104">
                  <a:extLst>
                    <a:ext uri="{FF2B5EF4-FFF2-40B4-BE49-F238E27FC236}">
                      <a16:creationId xmlns:a16="http://schemas.microsoft.com/office/drawing/2014/main" id="{C0BD38AE-729C-D44E-82E2-7B5960F07E6D}"/>
                    </a:ext>
                  </a:extLst>
                </p:cNvPr>
                <p:cNvSpPr>
                  <a:spLocks/>
                </p:cNvSpPr>
                <p:nvPr/>
              </p:nvSpPr>
              <p:spPr bwMode="auto">
                <a:xfrm>
                  <a:off x="2951163" y="4900613"/>
                  <a:ext cx="68263" cy="41275"/>
                </a:xfrm>
                <a:custGeom>
                  <a:avLst/>
                  <a:gdLst>
                    <a:gd name="T0" fmla="*/ 119 w 130"/>
                    <a:gd name="T1" fmla="*/ 41 h 77"/>
                    <a:gd name="T2" fmla="*/ 25 w 130"/>
                    <a:gd name="T3" fmla="*/ 2 h 77"/>
                    <a:gd name="T4" fmla="*/ 25 w 130"/>
                    <a:gd name="T5" fmla="*/ 2 h 77"/>
                    <a:gd name="T6" fmla="*/ 18 w 130"/>
                    <a:gd name="T7" fmla="*/ 0 h 77"/>
                    <a:gd name="T8" fmla="*/ 11 w 130"/>
                    <a:gd name="T9" fmla="*/ 2 h 77"/>
                    <a:gd name="T10" fmla="*/ 6 w 130"/>
                    <a:gd name="T11" fmla="*/ 6 h 77"/>
                    <a:gd name="T12" fmla="*/ 2 w 130"/>
                    <a:gd name="T13" fmla="*/ 13 h 77"/>
                    <a:gd name="T14" fmla="*/ 2 w 130"/>
                    <a:gd name="T15" fmla="*/ 13 h 77"/>
                    <a:gd name="T16" fmla="*/ 0 w 130"/>
                    <a:gd name="T17" fmla="*/ 19 h 77"/>
                    <a:gd name="T18" fmla="*/ 2 w 130"/>
                    <a:gd name="T19" fmla="*/ 26 h 77"/>
                    <a:gd name="T20" fmla="*/ 4 w 130"/>
                    <a:gd name="T21" fmla="*/ 33 h 77"/>
                    <a:gd name="T22" fmla="*/ 11 w 130"/>
                    <a:gd name="T23" fmla="*/ 37 h 77"/>
                    <a:gd name="T24" fmla="*/ 104 w 130"/>
                    <a:gd name="T25" fmla="*/ 75 h 77"/>
                    <a:gd name="T26" fmla="*/ 104 w 130"/>
                    <a:gd name="T27" fmla="*/ 75 h 77"/>
                    <a:gd name="T28" fmla="*/ 112 w 130"/>
                    <a:gd name="T29" fmla="*/ 77 h 77"/>
                    <a:gd name="T30" fmla="*/ 112 w 130"/>
                    <a:gd name="T31" fmla="*/ 77 h 77"/>
                    <a:gd name="T32" fmla="*/ 118 w 130"/>
                    <a:gd name="T33" fmla="*/ 75 h 77"/>
                    <a:gd name="T34" fmla="*/ 122 w 130"/>
                    <a:gd name="T35" fmla="*/ 74 h 77"/>
                    <a:gd name="T36" fmla="*/ 126 w 130"/>
                    <a:gd name="T37" fmla="*/ 70 h 77"/>
                    <a:gd name="T38" fmla="*/ 129 w 130"/>
                    <a:gd name="T39" fmla="*/ 66 h 77"/>
                    <a:gd name="T40" fmla="*/ 129 w 130"/>
                    <a:gd name="T41" fmla="*/ 66 h 77"/>
                    <a:gd name="T42" fmla="*/ 130 w 130"/>
                    <a:gd name="T43" fmla="*/ 58 h 77"/>
                    <a:gd name="T44" fmla="*/ 129 w 130"/>
                    <a:gd name="T45" fmla="*/ 51 h 77"/>
                    <a:gd name="T46" fmla="*/ 125 w 130"/>
                    <a:gd name="T47" fmla="*/ 45 h 77"/>
                    <a:gd name="T48" fmla="*/ 119 w 130"/>
                    <a:gd name="T49" fmla="*/ 41 h 77"/>
                    <a:gd name="T50" fmla="*/ 119 w 130"/>
                    <a:gd name="T51"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77">
                      <a:moveTo>
                        <a:pt x="119" y="41"/>
                      </a:moveTo>
                      <a:lnTo>
                        <a:pt x="25" y="2"/>
                      </a:lnTo>
                      <a:lnTo>
                        <a:pt x="25" y="2"/>
                      </a:lnTo>
                      <a:lnTo>
                        <a:pt x="18" y="0"/>
                      </a:lnTo>
                      <a:lnTo>
                        <a:pt x="11" y="2"/>
                      </a:lnTo>
                      <a:lnTo>
                        <a:pt x="6" y="6"/>
                      </a:lnTo>
                      <a:lnTo>
                        <a:pt x="2" y="13"/>
                      </a:lnTo>
                      <a:lnTo>
                        <a:pt x="2" y="13"/>
                      </a:lnTo>
                      <a:lnTo>
                        <a:pt x="0" y="19"/>
                      </a:lnTo>
                      <a:lnTo>
                        <a:pt x="2" y="26"/>
                      </a:lnTo>
                      <a:lnTo>
                        <a:pt x="4" y="33"/>
                      </a:lnTo>
                      <a:lnTo>
                        <a:pt x="11" y="37"/>
                      </a:lnTo>
                      <a:lnTo>
                        <a:pt x="104" y="75"/>
                      </a:lnTo>
                      <a:lnTo>
                        <a:pt x="104" y="75"/>
                      </a:lnTo>
                      <a:lnTo>
                        <a:pt x="112" y="77"/>
                      </a:lnTo>
                      <a:lnTo>
                        <a:pt x="112" y="77"/>
                      </a:lnTo>
                      <a:lnTo>
                        <a:pt x="118" y="75"/>
                      </a:lnTo>
                      <a:lnTo>
                        <a:pt x="122" y="74"/>
                      </a:lnTo>
                      <a:lnTo>
                        <a:pt x="126" y="70"/>
                      </a:lnTo>
                      <a:lnTo>
                        <a:pt x="129" y="66"/>
                      </a:lnTo>
                      <a:lnTo>
                        <a:pt x="129" y="66"/>
                      </a:lnTo>
                      <a:lnTo>
                        <a:pt x="130" y="58"/>
                      </a:lnTo>
                      <a:lnTo>
                        <a:pt x="129" y="51"/>
                      </a:lnTo>
                      <a:lnTo>
                        <a:pt x="125" y="45"/>
                      </a:lnTo>
                      <a:lnTo>
                        <a:pt x="119" y="41"/>
                      </a:lnTo>
                      <a:lnTo>
                        <a:pt x="119"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105">
                  <a:extLst>
                    <a:ext uri="{FF2B5EF4-FFF2-40B4-BE49-F238E27FC236}">
                      <a16:creationId xmlns:a16="http://schemas.microsoft.com/office/drawing/2014/main" id="{689EBC3D-6D6D-9E4A-B00B-CAF3881E6460}"/>
                    </a:ext>
                  </a:extLst>
                </p:cNvPr>
                <p:cNvSpPr>
                  <a:spLocks/>
                </p:cNvSpPr>
                <p:nvPr/>
              </p:nvSpPr>
              <p:spPr bwMode="auto">
                <a:xfrm>
                  <a:off x="2646363" y="4775200"/>
                  <a:ext cx="31750" cy="23812"/>
                </a:xfrm>
                <a:custGeom>
                  <a:avLst/>
                  <a:gdLst>
                    <a:gd name="T0" fmla="*/ 11 w 62"/>
                    <a:gd name="T1" fmla="*/ 35 h 46"/>
                    <a:gd name="T2" fmla="*/ 36 w 62"/>
                    <a:gd name="T3" fmla="*/ 45 h 46"/>
                    <a:gd name="T4" fmla="*/ 36 w 62"/>
                    <a:gd name="T5" fmla="*/ 45 h 46"/>
                    <a:gd name="T6" fmla="*/ 44 w 62"/>
                    <a:gd name="T7" fmla="*/ 46 h 46"/>
                    <a:gd name="T8" fmla="*/ 44 w 62"/>
                    <a:gd name="T9" fmla="*/ 46 h 46"/>
                    <a:gd name="T10" fmla="*/ 49 w 62"/>
                    <a:gd name="T11" fmla="*/ 46 h 46"/>
                    <a:gd name="T12" fmla="*/ 53 w 62"/>
                    <a:gd name="T13" fmla="*/ 44 h 46"/>
                    <a:gd name="T14" fmla="*/ 58 w 62"/>
                    <a:gd name="T15" fmla="*/ 41 h 46"/>
                    <a:gd name="T16" fmla="*/ 60 w 62"/>
                    <a:gd name="T17" fmla="*/ 35 h 46"/>
                    <a:gd name="T18" fmla="*/ 60 w 62"/>
                    <a:gd name="T19" fmla="*/ 35 h 46"/>
                    <a:gd name="T20" fmla="*/ 62 w 62"/>
                    <a:gd name="T21" fmla="*/ 28 h 46"/>
                    <a:gd name="T22" fmla="*/ 60 w 62"/>
                    <a:gd name="T23" fmla="*/ 22 h 46"/>
                    <a:gd name="T24" fmla="*/ 56 w 62"/>
                    <a:gd name="T25" fmla="*/ 15 h 46"/>
                    <a:gd name="T26" fmla="*/ 51 w 62"/>
                    <a:gd name="T27" fmla="*/ 11 h 46"/>
                    <a:gd name="T28" fmla="*/ 26 w 62"/>
                    <a:gd name="T29" fmla="*/ 1 h 46"/>
                    <a:gd name="T30" fmla="*/ 26 w 62"/>
                    <a:gd name="T31" fmla="*/ 1 h 46"/>
                    <a:gd name="T32" fmla="*/ 19 w 62"/>
                    <a:gd name="T33" fmla="*/ 0 h 46"/>
                    <a:gd name="T34" fmla="*/ 11 w 62"/>
                    <a:gd name="T35" fmla="*/ 1 h 46"/>
                    <a:gd name="T36" fmla="*/ 6 w 62"/>
                    <a:gd name="T37" fmla="*/ 5 h 46"/>
                    <a:gd name="T38" fmla="*/ 2 w 62"/>
                    <a:gd name="T39" fmla="*/ 11 h 46"/>
                    <a:gd name="T40" fmla="*/ 2 w 62"/>
                    <a:gd name="T41" fmla="*/ 11 h 46"/>
                    <a:gd name="T42" fmla="*/ 0 w 62"/>
                    <a:gd name="T43" fmla="*/ 18 h 46"/>
                    <a:gd name="T44" fmla="*/ 2 w 62"/>
                    <a:gd name="T45" fmla="*/ 26 h 46"/>
                    <a:gd name="T46" fmla="*/ 6 w 62"/>
                    <a:gd name="T47" fmla="*/ 31 h 46"/>
                    <a:gd name="T48" fmla="*/ 11 w 62"/>
                    <a:gd name="T49" fmla="*/ 35 h 46"/>
                    <a:gd name="T50" fmla="*/ 11 w 62"/>
                    <a:gd name="T51"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46">
                      <a:moveTo>
                        <a:pt x="11" y="35"/>
                      </a:moveTo>
                      <a:lnTo>
                        <a:pt x="36" y="45"/>
                      </a:lnTo>
                      <a:lnTo>
                        <a:pt x="36" y="45"/>
                      </a:lnTo>
                      <a:lnTo>
                        <a:pt x="44" y="46"/>
                      </a:lnTo>
                      <a:lnTo>
                        <a:pt x="44" y="46"/>
                      </a:lnTo>
                      <a:lnTo>
                        <a:pt x="49" y="46"/>
                      </a:lnTo>
                      <a:lnTo>
                        <a:pt x="53" y="44"/>
                      </a:lnTo>
                      <a:lnTo>
                        <a:pt x="58" y="41"/>
                      </a:lnTo>
                      <a:lnTo>
                        <a:pt x="60" y="35"/>
                      </a:lnTo>
                      <a:lnTo>
                        <a:pt x="60" y="35"/>
                      </a:lnTo>
                      <a:lnTo>
                        <a:pt x="62" y="28"/>
                      </a:lnTo>
                      <a:lnTo>
                        <a:pt x="60" y="22"/>
                      </a:lnTo>
                      <a:lnTo>
                        <a:pt x="56" y="15"/>
                      </a:lnTo>
                      <a:lnTo>
                        <a:pt x="51" y="11"/>
                      </a:lnTo>
                      <a:lnTo>
                        <a:pt x="26" y="1"/>
                      </a:lnTo>
                      <a:lnTo>
                        <a:pt x="26" y="1"/>
                      </a:lnTo>
                      <a:lnTo>
                        <a:pt x="19" y="0"/>
                      </a:lnTo>
                      <a:lnTo>
                        <a:pt x="11" y="1"/>
                      </a:lnTo>
                      <a:lnTo>
                        <a:pt x="6" y="5"/>
                      </a:lnTo>
                      <a:lnTo>
                        <a:pt x="2" y="11"/>
                      </a:lnTo>
                      <a:lnTo>
                        <a:pt x="2" y="11"/>
                      </a:lnTo>
                      <a:lnTo>
                        <a:pt x="0" y="18"/>
                      </a:lnTo>
                      <a:lnTo>
                        <a:pt x="2" y="26"/>
                      </a:lnTo>
                      <a:lnTo>
                        <a:pt x="6" y="31"/>
                      </a:lnTo>
                      <a:lnTo>
                        <a:pt x="11" y="35"/>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106">
                  <a:extLst>
                    <a:ext uri="{FF2B5EF4-FFF2-40B4-BE49-F238E27FC236}">
                      <a16:creationId xmlns:a16="http://schemas.microsoft.com/office/drawing/2014/main" id="{F12DDCC6-E0C0-3D46-B608-74A68D1ABAE7}"/>
                    </a:ext>
                  </a:extLst>
                </p:cNvPr>
                <p:cNvSpPr>
                  <a:spLocks/>
                </p:cNvSpPr>
                <p:nvPr/>
              </p:nvSpPr>
              <p:spPr bwMode="auto">
                <a:xfrm>
                  <a:off x="2865438" y="4657725"/>
                  <a:ext cx="34925" cy="57150"/>
                </a:xfrm>
                <a:custGeom>
                  <a:avLst/>
                  <a:gdLst>
                    <a:gd name="T0" fmla="*/ 12 w 67"/>
                    <a:gd name="T1" fmla="*/ 105 h 106"/>
                    <a:gd name="T2" fmla="*/ 12 w 67"/>
                    <a:gd name="T3" fmla="*/ 105 h 106"/>
                    <a:gd name="T4" fmla="*/ 19 w 67"/>
                    <a:gd name="T5" fmla="*/ 106 h 106"/>
                    <a:gd name="T6" fmla="*/ 19 w 67"/>
                    <a:gd name="T7" fmla="*/ 106 h 106"/>
                    <a:gd name="T8" fmla="*/ 24 w 67"/>
                    <a:gd name="T9" fmla="*/ 106 h 106"/>
                    <a:gd name="T10" fmla="*/ 30 w 67"/>
                    <a:gd name="T11" fmla="*/ 103 h 106"/>
                    <a:gd name="T12" fmla="*/ 34 w 67"/>
                    <a:gd name="T13" fmla="*/ 99 h 106"/>
                    <a:gd name="T14" fmla="*/ 37 w 67"/>
                    <a:gd name="T15" fmla="*/ 95 h 106"/>
                    <a:gd name="T16" fmla="*/ 65 w 67"/>
                    <a:gd name="T17" fmla="*/ 26 h 106"/>
                    <a:gd name="T18" fmla="*/ 65 w 67"/>
                    <a:gd name="T19" fmla="*/ 26 h 106"/>
                    <a:gd name="T20" fmla="*/ 67 w 67"/>
                    <a:gd name="T21" fmla="*/ 19 h 106"/>
                    <a:gd name="T22" fmla="*/ 65 w 67"/>
                    <a:gd name="T23" fmla="*/ 12 h 106"/>
                    <a:gd name="T24" fmla="*/ 61 w 67"/>
                    <a:gd name="T25" fmla="*/ 5 h 106"/>
                    <a:gd name="T26" fmla="*/ 54 w 67"/>
                    <a:gd name="T27" fmla="*/ 1 h 106"/>
                    <a:gd name="T28" fmla="*/ 54 w 67"/>
                    <a:gd name="T29" fmla="*/ 1 h 106"/>
                    <a:gd name="T30" fmla="*/ 48 w 67"/>
                    <a:gd name="T31" fmla="*/ 0 h 106"/>
                    <a:gd name="T32" fmla="*/ 41 w 67"/>
                    <a:gd name="T33" fmla="*/ 1 h 106"/>
                    <a:gd name="T34" fmla="*/ 34 w 67"/>
                    <a:gd name="T35" fmla="*/ 5 h 106"/>
                    <a:gd name="T36" fmla="*/ 30 w 67"/>
                    <a:gd name="T37" fmla="*/ 12 h 106"/>
                    <a:gd name="T38" fmla="*/ 1 w 67"/>
                    <a:gd name="T39" fmla="*/ 80 h 106"/>
                    <a:gd name="T40" fmla="*/ 1 w 67"/>
                    <a:gd name="T41" fmla="*/ 80 h 106"/>
                    <a:gd name="T42" fmla="*/ 0 w 67"/>
                    <a:gd name="T43" fmla="*/ 88 h 106"/>
                    <a:gd name="T44" fmla="*/ 1 w 67"/>
                    <a:gd name="T45" fmla="*/ 95 h 106"/>
                    <a:gd name="T46" fmla="*/ 5 w 67"/>
                    <a:gd name="T47" fmla="*/ 101 h 106"/>
                    <a:gd name="T48" fmla="*/ 12 w 67"/>
                    <a:gd name="T49" fmla="*/ 105 h 106"/>
                    <a:gd name="T50" fmla="*/ 12 w 67"/>
                    <a:gd name="T51" fmla="*/ 10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106">
                      <a:moveTo>
                        <a:pt x="12" y="105"/>
                      </a:moveTo>
                      <a:lnTo>
                        <a:pt x="12" y="105"/>
                      </a:lnTo>
                      <a:lnTo>
                        <a:pt x="19" y="106"/>
                      </a:lnTo>
                      <a:lnTo>
                        <a:pt x="19" y="106"/>
                      </a:lnTo>
                      <a:lnTo>
                        <a:pt x="24" y="106"/>
                      </a:lnTo>
                      <a:lnTo>
                        <a:pt x="30" y="103"/>
                      </a:lnTo>
                      <a:lnTo>
                        <a:pt x="34" y="99"/>
                      </a:lnTo>
                      <a:lnTo>
                        <a:pt x="37" y="95"/>
                      </a:lnTo>
                      <a:lnTo>
                        <a:pt x="65" y="26"/>
                      </a:lnTo>
                      <a:lnTo>
                        <a:pt x="65" y="26"/>
                      </a:lnTo>
                      <a:lnTo>
                        <a:pt x="67" y="19"/>
                      </a:lnTo>
                      <a:lnTo>
                        <a:pt x="65" y="12"/>
                      </a:lnTo>
                      <a:lnTo>
                        <a:pt x="61" y="5"/>
                      </a:lnTo>
                      <a:lnTo>
                        <a:pt x="54" y="1"/>
                      </a:lnTo>
                      <a:lnTo>
                        <a:pt x="54" y="1"/>
                      </a:lnTo>
                      <a:lnTo>
                        <a:pt x="48" y="0"/>
                      </a:lnTo>
                      <a:lnTo>
                        <a:pt x="41" y="1"/>
                      </a:lnTo>
                      <a:lnTo>
                        <a:pt x="34" y="5"/>
                      </a:lnTo>
                      <a:lnTo>
                        <a:pt x="30" y="12"/>
                      </a:lnTo>
                      <a:lnTo>
                        <a:pt x="1" y="80"/>
                      </a:lnTo>
                      <a:lnTo>
                        <a:pt x="1" y="80"/>
                      </a:lnTo>
                      <a:lnTo>
                        <a:pt x="0" y="88"/>
                      </a:lnTo>
                      <a:lnTo>
                        <a:pt x="1" y="95"/>
                      </a:lnTo>
                      <a:lnTo>
                        <a:pt x="5" y="101"/>
                      </a:lnTo>
                      <a:lnTo>
                        <a:pt x="12" y="105"/>
                      </a:lnTo>
                      <a:lnTo>
                        <a:pt x="1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107">
                  <a:extLst>
                    <a:ext uri="{FF2B5EF4-FFF2-40B4-BE49-F238E27FC236}">
                      <a16:creationId xmlns:a16="http://schemas.microsoft.com/office/drawing/2014/main" id="{780AE764-749E-9D45-B9A4-74B7771FB34E}"/>
                    </a:ext>
                  </a:extLst>
                </p:cNvPr>
                <p:cNvSpPr>
                  <a:spLocks/>
                </p:cNvSpPr>
                <p:nvPr/>
              </p:nvSpPr>
              <p:spPr bwMode="auto">
                <a:xfrm>
                  <a:off x="2735263" y="4672013"/>
                  <a:ext cx="28575" cy="42862"/>
                </a:xfrm>
                <a:custGeom>
                  <a:avLst/>
                  <a:gdLst>
                    <a:gd name="T0" fmla="*/ 19 w 56"/>
                    <a:gd name="T1" fmla="*/ 68 h 79"/>
                    <a:gd name="T2" fmla="*/ 19 w 56"/>
                    <a:gd name="T3" fmla="*/ 68 h 79"/>
                    <a:gd name="T4" fmla="*/ 22 w 56"/>
                    <a:gd name="T5" fmla="*/ 72 h 79"/>
                    <a:gd name="T6" fmla="*/ 26 w 56"/>
                    <a:gd name="T7" fmla="*/ 76 h 79"/>
                    <a:gd name="T8" fmla="*/ 31 w 56"/>
                    <a:gd name="T9" fmla="*/ 79 h 79"/>
                    <a:gd name="T10" fmla="*/ 37 w 56"/>
                    <a:gd name="T11" fmla="*/ 79 h 79"/>
                    <a:gd name="T12" fmla="*/ 37 w 56"/>
                    <a:gd name="T13" fmla="*/ 79 h 79"/>
                    <a:gd name="T14" fmla="*/ 44 w 56"/>
                    <a:gd name="T15" fmla="*/ 78 h 79"/>
                    <a:gd name="T16" fmla="*/ 44 w 56"/>
                    <a:gd name="T17" fmla="*/ 78 h 79"/>
                    <a:gd name="T18" fmla="*/ 51 w 56"/>
                    <a:gd name="T19" fmla="*/ 74 h 79"/>
                    <a:gd name="T20" fmla="*/ 55 w 56"/>
                    <a:gd name="T21" fmla="*/ 68 h 79"/>
                    <a:gd name="T22" fmla="*/ 56 w 56"/>
                    <a:gd name="T23" fmla="*/ 61 h 79"/>
                    <a:gd name="T24" fmla="*/ 55 w 56"/>
                    <a:gd name="T25" fmla="*/ 53 h 79"/>
                    <a:gd name="T26" fmla="*/ 37 w 56"/>
                    <a:gd name="T27" fmla="*/ 12 h 79"/>
                    <a:gd name="T28" fmla="*/ 37 w 56"/>
                    <a:gd name="T29" fmla="*/ 12 h 79"/>
                    <a:gd name="T30" fmla="*/ 33 w 56"/>
                    <a:gd name="T31" fmla="*/ 5 h 79"/>
                    <a:gd name="T32" fmla="*/ 26 w 56"/>
                    <a:gd name="T33" fmla="*/ 1 h 79"/>
                    <a:gd name="T34" fmla="*/ 19 w 56"/>
                    <a:gd name="T35" fmla="*/ 0 h 79"/>
                    <a:gd name="T36" fmla="*/ 12 w 56"/>
                    <a:gd name="T37" fmla="*/ 1 h 79"/>
                    <a:gd name="T38" fmla="*/ 12 w 56"/>
                    <a:gd name="T39" fmla="*/ 1 h 79"/>
                    <a:gd name="T40" fmla="*/ 6 w 56"/>
                    <a:gd name="T41" fmla="*/ 5 h 79"/>
                    <a:gd name="T42" fmla="*/ 1 w 56"/>
                    <a:gd name="T43" fmla="*/ 12 h 79"/>
                    <a:gd name="T44" fmla="*/ 0 w 56"/>
                    <a:gd name="T45" fmla="*/ 19 h 79"/>
                    <a:gd name="T46" fmla="*/ 1 w 56"/>
                    <a:gd name="T47" fmla="*/ 26 h 79"/>
                    <a:gd name="T48" fmla="*/ 19 w 56"/>
                    <a:gd name="T49" fmla="*/ 6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79">
                      <a:moveTo>
                        <a:pt x="19" y="68"/>
                      </a:moveTo>
                      <a:lnTo>
                        <a:pt x="19" y="68"/>
                      </a:lnTo>
                      <a:lnTo>
                        <a:pt x="22" y="72"/>
                      </a:lnTo>
                      <a:lnTo>
                        <a:pt x="26" y="76"/>
                      </a:lnTo>
                      <a:lnTo>
                        <a:pt x="31" y="79"/>
                      </a:lnTo>
                      <a:lnTo>
                        <a:pt x="37" y="79"/>
                      </a:lnTo>
                      <a:lnTo>
                        <a:pt x="37" y="79"/>
                      </a:lnTo>
                      <a:lnTo>
                        <a:pt x="44" y="78"/>
                      </a:lnTo>
                      <a:lnTo>
                        <a:pt x="44" y="78"/>
                      </a:lnTo>
                      <a:lnTo>
                        <a:pt x="51" y="74"/>
                      </a:lnTo>
                      <a:lnTo>
                        <a:pt x="55" y="68"/>
                      </a:lnTo>
                      <a:lnTo>
                        <a:pt x="56" y="61"/>
                      </a:lnTo>
                      <a:lnTo>
                        <a:pt x="55" y="53"/>
                      </a:lnTo>
                      <a:lnTo>
                        <a:pt x="37" y="12"/>
                      </a:lnTo>
                      <a:lnTo>
                        <a:pt x="37" y="12"/>
                      </a:lnTo>
                      <a:lnTo>
                        <a:pt x="33" y="5"/>
                      </a:lnTo>
                      <a:lnTo>
                        <a:pt x="26" y="1"/>
                      </a:lnTo>
                      <a:lnTo>
                        <a:pt x="19" y="0"/>
                      </a:lnTo>
                      <a:lnTo>
                        <a:pt x="12" y="1"/>
                      </a:lnTo>
                      <a:lnTo>
                        <a:pt x="12" y="1"/>
                      </a:lnTo>
                      <a:lnTo>
                        <a:pt x="6" y="5"/>
                      </a:lnTo>
                      <a:lnTo>
                        <a:pt x="1" y="12"/>
                      </a:lnTo>
                      <a:lnTo>
                        <a:pt x="0" y="19"/>
                      </a:lnTo>
                      <a:lnTo>
                        <a:pt x="1" y="26"/>
                      </a:lnTo>
                      <a:lnTo>
                        <a:pt x="19"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108">
                  <a:extLst>
                    <a:ext uri="{FF2B5EF4-FFF2-40B4-BE49-F238E27FC236}">
                      <a16:creationId xmlns:a16="http://schemas.microsoft.com/office/drawing/2014/main" id="{7670368F-0AE1-C349-9389-BA739D5A835A}"/>
                    </a:ext>
                  </a:extLst>
                </p:cNvPr>
                <p:cNvSpPr>
                  <a:spLocks/>
                </p:cNvSpPr>
                <p:nvPr/>
              </p:nvSpPr>
              <p:spPr bwMode="auto">
                <a:xfrm>
                  <a:off x="2951163" y="4760913"/>
                  <a:ext cx="66675" cy="39687"/>
                </a:xfrm>
                <a:custGeom>
                  <a:avLst/>
                  <a:gdLst>
                    <a:gd name="T0" fmla="*/ 2 w 127"/>
                    <a:gd name="T1" fmla="*/ 62 h 75"/>
                    <a:gd name="T2" fmla="*/ 2 w 127"/>
                    <a:gd name="T3" fmla="*/ 62 h 75"/>
                    <a:gd name="T4" fmla="*/ 4 w 127"/>
                    <a:gd name="T5" fmla="*/ 68 h 75"/>
                    <a:gd name="T6" fmla="*/ 8 w 127"/>
                    <a:gd name="T7" fmla="*/ 71 h 75"/>
                    <a:gd name="T8" fmla="*/ 13 w 127"/>
                    <a:gd name="T9" fmla="*/ 73 h 75"/>
                    <a:gd name="T10" fmla="*/ 18 w 127"/>
                    <a:gd name="T11" fmla="*/ 75 h 75"/>
                    <a:gd name="T12" fmla="*/ 18 w 127"/>
                    <a:gd name="T13" fmla="*/ 75 h 75"/>
                    <a:gd name="T14" fmla="*/ 25 w 127"/>
                    <a:gd name="T15" fmla="*/ 72 h 75"/>
                    <a:gd name="T16" fmla="*/ 116 w 127"/>
                    <a:gd name="T17" fmla="*/ 35 h 75"/>
                    <a:gd name="T18" fmla="*/ 116 w 127"/>
                    <a:gd name="T19" fmla="*/ 35 h 75"/>
                    <a:gd name="T20" fmla="*/ 122 w 127"/>
                    <a:gd name="T21" fmla="*/ 31 h 75"/>
                    <a:gd name="T22" fmla="*/ 126 w 127"/>
                    <a:gd name="T23" fmla="*/ 25 h 75"/>
                    <a:gd name="T24" fmla="*/ 127 w 127"/>
                    <a:gd name="T25" fmla="*/ 19 h 75"/>
                    <a:gd name="T26" fmla="*/ 126 w 127"/>
                    <a:gd name="T27" fmla="*/ 10 h 75"/>
                    <a:gd name="T28" fmla="*/ 126 w 127"/>
                    <a:gd name="T29" fmla="*/ 10 h 75"/>
                    <a:gd name="T30" fmla="*/ 122 w 127"/>
                    <a:gd name="T31" fmla="*/ 5 h 75"/>
                    <a:gd name="T32" fmla="*/ 116 w 127"/>
                    <a:gd name="T33" fmla="*/ 1 h 75"/>
                    <a:gd name="T34" fmla="*/ 108 w 127"/>
                    <a:gd name="T35" fmla="*/ 0 h 75"/>
                    <a:gd name="T36" fmla="*/ 101 w 127"/>
                    <a:gd name="T37" fmla="*/ 1 h 75"/>
                    <a:gd name="T38" fmla="*/ 11 w 127"/>
                    <a:gd name="T39" fmla="*/ 38 h 75"/>
                    <a:gd name="T40" fmla="*/ 11 w 127"/>
                    <a:gd name="T41" fmla="*/ 38 h 75"/>
                    <a:gd name="T42" fmla="*/ 4 w 127"/>
                    <a:gd name="T43" fmla="*/ 42 h 75"/>
                    <a:gd name="T44" fmla="*/ 2 w 127"/>
                    <a:gd name="T45" fmla="*/ 49 h 75"/>
                    <a:gd name="T46" fmla="*/ 0 w 127"/>
                    <a:gd name="T47" fmla="*/ 55 h 75"/>
                    <a:gd name="T48" fmla="*/ 2 w 127"/>
                    <a:gd name="T49" fmla="*/ 62 h 75"/>
                    <a:gd name="T50" fmla="*/ 2 w 127"/>
                    <a:gd name="T51"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7" h="75">
                      <a:moveTo>
                        <a:pt x="2" y="62"/>
                      </a:moveTo>
                      <a:lnTo>
                        <a:pt x="2" y="62"/>
                      </a:lnTo>
                      <a:lnTo>
                        <a:pt x="4" y="68"/>
                      </a:lnTo>
                      <a:lnTo>
                        <a:pt x="8" y="71"/>
                      </a:lnTo>
                      <a:lnTo>
                        <a:pt x="13" y="73"/>
                      </a:lnTo>
                      <a:lnTo>
                        <a:pt x="18" y="75"/>
                      </a:lnTo>
                      <a:lnTo>
                        <a:pt x="18" y="75"/>
                      </a:lnTo>
                      <a:lnTo>
                        <a:pt x="25" y="72"/>
                      </a:lnTo>
                      <a:lnTo>
                        <a:pt x="116" y="35"/>
                      </a:lnTo>
                      <a:lnTo>
                        <a:pt x="116" y="35"/>
                      </a:lnTo>
                      <a:lnTo>
                        <a:pt x="122" y="31"/>
                      </a:lnTo>
                      <a:lnTo>
                        <a:pt x="126" y="25"/>
                      </a:lnTo>
                      <a:lnTo>
                        <a:pt x="127" y="19"/>
                      </a:lnTo>
                      <a:lnTo>
                        <a:pt x="126" y="10"/>
                      </a:lnTo>
                      <a:lnTo>
                        <a:pt x="126" y="10"/>
                      </a:lnTo>
                      <a:lnTo>
                        <a:pt x="122" y="5"/>
                      </a:lnTo>
                      <a:lnTo>
                        <a:pt x="116" y="1"/>
                      </a:lnTo>
                      <a:lnTo>
                        <a:pt x="108" y="0"/>
                      </a:lnTo>
                      <a:lnTo>
                        <a:pt x="101" y="1"/>
                      </a:lnTo>
                      <a:lnTo>
                        <a:pt x="11" y="38"/>
                      </a:lnTo>
                      <a:lnTo>
                        <a:pt x="11" y="38"/>
                      </a:lnTo>
                      <a:lnTo>
                        <a:pt x="4" y="42"/>
                      </a:lnTo>
                      <a:lnTo>
                        <a:pt x="2" y="49"/>
                      </a:lnTo>
                      <a:lnTo>
                        <a:pt x="0" y="55"/>
                      </a:lnTo>
                      <a:lnTo>
                        <a:pt x="2" y="62"/>
                      </a:lnTo>
                      <a:lnTo>
                        <a:pt x="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Freeform 109">
                  <a:extLst>
                    <a:ext uri="{FF2B5EF4-FFF2-40B4-BE49-F238E27FC236}">
                      <a16:creationId xmlns:a16="http://schemas.microsoft.com/office/drawing/2014/main" id="{09EB6B20-14EE-F140-8284-E83955B67A22}"/>
                    </a:ext>
                  </a:extLst>
                </p:cNvPr>
                <p:cNvSpPr>
                  <a:spLocks/>
                </p:cNvSpPr>
                <p:nvPr/>
              </p:nvSpPr>
              <p:spPr bwMode="auto">
                <a:xfrm>
                  <a:off x="2646363" y="4900613"/>
                  <a:ext cx="31750" cy="25400"/>
                </a:xfrm>
                <a:custGeom>
                  <a:avLst/>
                  <a:gdLst>
                    <a:gd name="T0" fmla="*/ 36 w 62"/>
                    <a:gd name="T1" fmla="*/ 2 h 48"/>
                    <a:gd name="T2" fmla="*/ 11 w 62"/>
                    <a:gd name="T3" fmla="*/ 13 h 48"/>
                    <a:gd name="T4" fmla="*/ 11 w 62"/>
                    <a:gd name="T5" fmla="*/ 13 h 48"/>
                    <a:gd name="T6" fmla="*/ 6 w 62"/>
                    <a:gd name="T7" fmla="*/ 17 h 48"/>
                    <a:gd name="T8" fmla="*/ 2 w 62"/>
                    <a:gd name="T9" fmla="*/ 22 h 48"/>
                    <a:gd name="T10" fmla="*/ 0 w 62"/>
                    <a:gd name="T11" fmla="*/ 29 h 48"/>
                    <a:gd name="T12" fmla="*/ 2 w 62"/>
                    <a:gd name="T13" fmla="*/ 37 h 48"/>
                    <a:gd name="T14" fmla="*/ 2 w 62"/>
                    <a:gd name="T15" fmla="*/ 37 h 48"/>
                    <a:gd name="T16" fmla="*/ 4 w 62"/>
                    <a:gd name="T17" fmla="*/ 41 h 48"/>
                    <a:gd name="T18" fmla="*/ 8 w 62"/>
                    <a:gd name="T19" fmla="*/ 45 h 48"/>
                    <a:gd name="T20" fmla="*/ 12 w 62"/>
                    <a:gd name="T21" fmla="*/ 48 h 48"/>
                    <a:gd name="T22" fmla="*/ 18 w 62"/>
                    <a:gd name="T23" fmla="*/ 48 h 48"/>
                    <a:gd name="T24" fmla="*/ 18 w 62"/>
                    <a:gd name="T25" fmla="*/ 48 h 48"/>
                    <a:gd name="T26" fmla="*/ 26 w 62"/>
                    <a:gd name="T27" fmla="*/ 47 h 48"/>
                    <a:gd name="T28" fmla="*/ 51 w 62"/>
                    <a:gd name="T29" fmla="*/ 37 h 48"/>
                    <a:gd name="T30" fmla="*/ 51 w 62"/>
                    <a:gd name="T31" fmla="*/ 37 h 48"/>
                    <a:gd name="T32" fmla="*/ 56 w 62"/>
                    <a:gd name="T33" fmla="*/ 33 h 48"/>
                    <a:gd name="T34" fmla="*/ 60 w 62"/>
                    <a:gd name="T35" fmla="*/ 26 h 48"/>
                    <a:gd name="T36" fmla="*/ 62 w 62"/>
                    <a:gd name="T37" fmla="*/ 19 h 48"/>
                    <a:gd name="T38" fmla="*/ 60 w 62"/>
                    <a:gd name="T39" fmla="*/ 13 h 48"/>
                    <a:gd name="T40" fmla="*/ 60 w 62"/>
                    <a:gd name="T41" fmla="*/ 13 h 48"/>
                    <a:gd name="T42" fmla="*/ 56 w 62"/>
                    <a:gd name="T43" fmla="*/ 6 h 48"/>
                    <a:gd name="T44" fmla="*/ 51 w 62"/>
                    <a:gd name="T45" fmla="*/ 2 h 48"/>
                    <a:gd name="T46" fmla="*/ 44 w 62"/>
                    <a:gd name="T47" fmla="*/ 0 h 48"/>
                    <a:gd name="T48" fmla="*/ 36 w 62"/>
                    <a:gd name="T49" fmla="*/ 2 h 48"/>
                    <a:gd name="T50" fmla="*/ 36 w 62"/>
                    <a:gd name="T5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48">
                      <a:moveTo>
                        <a:pt x="36" y="2"/>
                      </a:moveTo>
                      <a:lnTo>
                        <a:pt x="11" y="13"/>
                      </a:lnTo>
                      <a:lnTo>
                        <a:pt x="11" y="13"/>
                      </a:lnTo>
                      <a:lnTo>
                        <a:pt x="6" y="17"/>
                      </a:lnTo>
                      <a:lnTo>
                        <a:pt x="2" y="22"/>
                      </a:lnTo>
                      <a:lnTo>
                        <a:pt x="0" y="29"/>
                      </a:lnTo>
                      <a:lnTo>
                        <a:pt x="2" y="37"/>
                      </a:lnTo>
                      <a:lnTo>
                        <a:pt x="2" y="37"/>
                      </a:lnTo>
                      <a:lnTo>
                        <a:pt x="4" y="41"/>
                      </a:lnTo>
                      <a:lnTo>
                        <a:pt x="8" y="45"/>
                      </a:lnTo>
                      <a:lnTo>
                        <a:pt x="12" y="48"/>
                      </a:lnTo>
                      <a:lnTo>
                        <a:pt x="18" y="48"/>
                      </a:lnTo>
                      <a:lnTo>
                        <a:pt x="18" y="48"/>
                      </a:lnTo>
                      <a:lnTo>
                        <a:pt x="26" y="47"/>
                      </a:lnTo>
                      <a:lnTo>
                        <a:pt x="51" y="37"/>
                      </a:lnTo>
                      <a:lnTo>
                        <a:pt x="51" y="37"/>
                      </a:lnTo>
                      <a:lnTo>
                        <a:pt x="56" y="33"/>
                      </a:lnTo>
                      <a:lnTo>
                        <a:pt x="60" y="26"/>
                      </a:lnTo>
                      <a:lnTo>
                        <a:pt x="62" y="19"/>
                      </a:lnTo>
                      <a:lnTo>
                        <a:pt x="60" y="13"/>
                      </a:lnTo>
                      <a:lnTo>
                        <a:pt x="60" y="13"/>
                      </a:lnTo>
                      <a:lnTo>
                        <a:pt x="56" y="6"/>
                      </a:lnTo>
                      <a:lnTo>
                        <a:pt x="51" y="2"/>
                      </a:lnTo>
                      <a:lnTo>
                        <a:pt x="44" y="0"/>
                      </a:lnTo>
                      <a:lnTo>
                        <a:pt x="36" y="2"/>
                      </a:lnTo>
                      <a:lnTo>
                        <a:pt x="3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Freeform 110">
                  <a:extLst>
                    <a:ext uri="{FF2B5EF4-FFF2-40B4-BE49-F238E27FC236}">
                      <a16:creationId xmlns:a16="http://schemas.microsoft.com/office/drawing/2014/main" id="{F3D05F16-A283-494B-9F88-CB7B6F7D0339}"/>
                    </a:ext>
                  </a:extLst>
                </p:cNvPr>
                <p:cNvSpPr>
                  <a:spLocks noEditPoints="1"/>
                </p:cNvSpPr>
                <p:nvPr/>
              </p:nvSpPr>
              <p:spPr bwMode="auto">
                <a:xfrm>
                  <a:off x="2687638" y="4729163"/>
                  <a:ext cx="254000" cy="242887"/>
                </a:xfrm>
                <a:custGeom>
                  <a:avLst/>
                  <a:gdLst>
                    <a:gd name="T0" fmla="*/ 444 w 482"/>
                    <a:gd name="T1" fmla="*/ 177 h 460"/>
                    <a:gd name="T2" fmla="*/ 438 w 482"/>
                    <a:gd name="T3" fmla="*/ 123 h 460"/>
                    <a:gd name="T4" fmla="*/ 435 w 482"/>
                    <a:gd name="T5" fmla="*/ 89 h 460"/>
                    <a:gd name="T6" fmla="*/ 405 w 482"/>
                    <a:gd name="T7" fmla="*/ 76 h 460"/>
                    <a:gd name="T8" fmla="*/ 393 w 482"/>
                    <a:gd name="T9" fmla="*/ 74 h 460"/>
                    <a:gd name="T10" fmla="*/ 348 w 482"/>
                    <a:gd name="T11" fmla="*/ 46 h 460"/>
                    <a:gd name="T12" fmla="*/ 333 w 482"/>
                    <a:gd name="T13" fmla="*/ 15 h 460"/>
                    <a:gd name="T14" fmla="*/ 311 w 482"/>
                    <a:gd name="T15" fmla="*/ 0 h 460"/>
                    <a:gd name="T16" fmla="*/ 288 w 482"/>
                    <a:gd name="T17" fmla="*/ 5 h 460"/>
                    <a:gd name="T18" fmla="*/ 253 w 482"/>
                    <a:gd name="T19" fmla="*/ 21 h 460"/>
                    <a:gd name="T20" fmla="*/ 209 w 482"/>
                    <a:gd name="T21" fmla="*/ 14 h 460"/>
                    <a:gd name="T22" fmla="*/ 182 w 482"/>
                    <a:gd name="T23" fmla="*/ 0 h 460"/>
                    <a:gd name="T24" fmla="*/ 161 w 482"/>
                    <a:gd name="T25" fmla="*/ 3 h 460"/>
                    <a:gd name="T26" fmla="*/ 143 w 482"/>
                    <a:gd name="T27" fmla="*/ 26 h 460"/>
                    <a:gd name="T28" fmla="*/ 119 w 482"/>
                    <a:gd name="T29" fmla="*/ 61 h 460"/>
                    <a:gd name="T30" fmla="*/ 79 w 482"/>
                    <a:gd name="T31" fmla="*/ 76 h 460"/>
                    <a:gd name="T32" fmla="*/ 67 w 482"/>
                    <a:gd name="T33" fmla="*/ 76 h 460"/>
                    <a:gd name="T34" fmla="*/ 41 w 482"/>
                    <a:gd name="T35" fmla="*/ 104 h 460"/>
                    <a:gd name="T36" fmla="*/ 46 w 482"/>
                    <a:gd name="T37" fmla="*/ 144 h 460"/>
                    <a:gd name="T38" fmla="*/ 26 w 482"/>
                    <a:gd name="T39" fmla="*/ 194 h 460"/>
                    <a:gd name="T40" fmla="*/ 1 w 482"/>
                    <a:gd name="T41" fmla="*/ 223 h 460"/>
                    <a:gd name="T42" fmla="*/ 18 w 482"/>
                    <a:gd name="T43" fmla="*/ 260 h 460"/>
                    <a:gd name="T44" fmla="*/ 42 w 482"/>
                    <a:gd name="T45" fmla="*/ 295 h 460"/>
                    <a:gd name="T46" fmla="*/ 42 w 482"/>
                    <a:gd name="T47" fmla="*/ 338 h 460"/>
                    <a:gd name="T48" fmla="*/ 52 w 482"/>
                    <a:gd name="T49" fmla="*/ 377 h 460"/>
                    <a:gd name="T50" fmla="*/ 78 w 482"/>
                    <a:gd name="T51" fmla="*/ 385 h 460"/>
                    <a:gd name="T52" fmla="*/ 100 w 482"/>
                    <a:gd name="T53" fmla="*/ 389 h 460"/>
                    <a:gd name="T54" fmla="*/ 139 w 482"/>
                    <a:gd name="T55" fmla="*/ 424 h 460"/>
                    <a:gd name="T56" fmla="*/ 153 w 482"/>
                    <a:gd name="T57" fmla="*/ 450 h 460"/>
                    <a:gd name="T58" fmla="*/ 176 w 482"/>
                    <a:gd name="T59" fmla="*/ 460 h 460"/>
                    <a:gd name="T60" fmla="*/ 199 w 482"/>
                    <a:gd name="T61" fmla="*/ 452 h 460"/>
                    <a:gd name="T62" fmla="*/ 240 w 482"/>
                    <a:gd name="T63" fmla="*/ 439 h 460"/>
                    <a:gd name="T64" fmla="*/ 281 w 482"/>
                    <a:gd name="T65" fmla="*/ 452 h 460"/>
                    <a:gd name="T66" fmla="*/ 306 w 482"/>
                    <a:gd name="T67" fmla="*/ 460 h 460"/>
                    <a:gd name="T68" fmla="*/ 325 w 482"/>
                    <a:gd name="T69" fmla="*/ 454 h 460"/>
                    <a:gd name="T70" fmla="*/ 337 w 482"/>
                    <a:gd name="T71" fmla="*/ 433 h 460"/>
                    <a:gd name="T72" fmla="*/ 373 w 482"/>
                    <a:gd name="T73" fmla="*/ 394 h 460"/>
                    <a:gd name="T74" fmla="*/ 404 w 482"/>
                    <a:gd name="T75" fmla="*/ 385 h 460"/>
                    <a:gd name="T76" fmla="*/ 423 w 482"/>
                    <a:gd name="T77" fmla="*/ 381 h 460"/>
                    <a:gd name="T78" fmla="*/ 441 w 482"/>
                    <a:gd name="T79" fmla="*/ 347 h 460"/>
                    <a:gd name="T80" fmla="*/ 437 w 482"/>
                    <a:gd name="T81" fmla="*/ 306 h 460"/>
                    <a:gd name="T82" fmla="*/ 464 w 482"/>
                    <a:gd name="T83" fmla="*/ 260 h 460"/>
                    <a:gd name="T84" fmla="*/ 482 w 482"/>
                    <a:gd name="T85" fmla="*/ 230 h 460"/>
                    <a:gd name="T86" fmla="*/ 464 w 482"/>
                    <a:gd name="T87" fmla="*/ 201 h 460"/>
                    <a:gd name="T88" fmla="*/ 191 w 482"/>
                    <a:gd name="T89" fmla="*/ 391 h 460"/>
                    <a:gd name="T90" fmla="*/ 121 w 482"/>
                    <a:gd name="T91" fmla="*/ 350 h 460"/>
                    <a:gd name="T92" fmla="*/ 79 w 482"/>
                    <a:gd name="T93" fmla="*/ 280 h 460"/>
                    <a:gd name="T94" fmla="*/ 74 w 482"/>
                    <a:gd name="T95" fmla="*/ 213 h 460"/>
                    <a:gd name="T96" fmla="*/ 101 w 482"/>
                    <a:gd name="T97" fmla="*/ 136 h 460"/>
                    <a:gd name="T98" fmla="*/ 161 w 482"/>
                    <a:gd name="T99" fmla="*/ 82 h 460"/>
                    <a:gd name="T100" fmla="*/ 240 w 482"/>
                    <a:gd name="T101" fmla="*/ 62 h 460"/>
                    <a:gd name="T102" fmla="*/ 307 w 482"/>
                    <a:gd name="T103" fmla="*/ 76 h 460"/>
                    <a:gd name="T104" fmla="*/ 371 w 482"/>
                    <a:gd name="T105" fmla="*/ 123 h 460"/>
                    <a:gd name="T106" fmla="*/ 405 w 482"/>
                    <a:gd name="T107" fmla="*/ 196 h 460"/>
                    <a:gd name="T108" fmla="*/ 405 w 482"/>
                    <a:gd name="T109" fmla="*/ 264 h 460"/>
                    <a:gd name="T110" fmla="*/ 371 w 482"/>
                    <a:gd name="T111" fmla="*/ 338 h 460"/>
                    <a:gd name="T112" fmla="*/ 307 w 482"/>
                    <a:gd name="T113" fmla="*/ 385 h 460"/>
                    <a:gd name="T114" fmla="*/ 240 w 482"/>
                    <a:gd name="T115" fmla="*/ 399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460">
                      <a:moveTo>
                        <a:pt x="464" y="201"/>
                      </a:moveTo>
                      <a:lnTo>
                        <a:pt x="464" y="201"/>
                      </a:lnTo>
                      <a:lnTo>
                        <a:pt x="456" y="194"/>
                      </a:lnTo>
                      <a:lnTo>
                        <a:pt x="449" y="186"/>
                      </a:lnTo>
                      <a:lnTo>
                        <a:pt x="444" y="177"/>
                      </a:lnTo>
                      <a:lnTo>
                        <a:pt x="440" y="166"/>
                      </a:lnTo>
                      <a:lnTo>
                        <a:pt x="437" y="155"/>
                      </a:lnTo>
                      <a:lnTo>
                        <a:pt x="435" y="144"/>
                      </a:lnTo>
                      <a:lnTo>
                        <a:pt x="437" y="133"/>
                      </a:lnTo>
                      <a:lnTo>
                        <a:pt x="438" y="123"/>
                      </a:lnTo>
                      <a:lnTo>
                        <a:pt x="438" y="123"/>
                      </a:lnTo>
                      <a:lnTo>
                        <a:pt x="441" y="114"/>
                      </a:lnTo>
                      <a:lnTo>
                        <a:pt x="441" y="104"/>
                      </a:lnTo>
                      <a:lnTo>
                        <a:pt x="440" y="96"/>
                      </a:lnTo>
                      <a:lnTo>
                        <a:pt x="435" y="89"/>
                      </a:lnTo>
                      <a:lnTo>
                        <a:pt x="430" y="84"/>
                      </a:lnTo>
                      <a:lnTo>
                        <a:pt x="423" y="78"/>
                      </a:lnTo>
                      <a:lnTo>
                        <a:pt x="415" y="76"/>
                      </a:lnTo>
                      <a:lnTo>
                        <a:pt x="405" y="76"/>
                      </a:lnTo>
                      <a:lnTo>
                        <a:pt x="405" y="76"/>
                      </a:lnTo>
                      <a:lnTo>
                        <a:pt x="404" y="76"/>
                      </a:lnTo>
                      <a:lnTo>
                        <a:pt x="404" y="76"/>
                      </a:lnTo>
                      <a:lnTo>
                        <a:pt x="403" y="76"/>
                      </a:lnTo>
                      <a:lnTo>
                        <a:pt x="403" y="76"/>
                      </a:lnTo>
                      <a:lnTo>
                        <a:pt x="393" y="74"/>
                      </a:lnTo>
                      <a:lnTo>
                        <a:pt x="382" y="71"/>
                      </a:lnTo>
                      <a:lnTo>
                        <a:pt x="373" y="67"/>
                      </a:lnTo>
                      <a:lnTo>
                        <a:pt x="363" y="61"/>
                      </a:lnTo>
                      <a:lnTo>
                        <a:pt x="355" y="54"/>
                      </a:lnTo>
                      <a:lnTo>
                        <a:pt x="348" y="46"/>
                      </a:lnTo>
                      <a:lnTo>
                        <a:pt x="341" y="37"/>
                      </a:lnTo>
                      <a:lnTo>
                        <a:pt x="337" y="26"/>
                      </a:lnTo>
                      <a:lnTo>
                        <a:pt x="337" y="26"/>
                      </a:lnTo>
                      <a:lnTo>
                        <a:pt x="336" y="21"/>
                      </a:lnTo>
                      <a:lnTo>
                        <a:pt x="333" y="15"/>
                      </a:lnTo>
                      <a:lnTo>
                        <a:pt x="329" y="11"/>
                      </a:lnTo>
                      <a:lnTo>
                        <a:pt x="325" y="7"/>
                      </a:lnTo>
                      <a:lnTo>
                        <a:pt x="321" y="3"/>
                      </a:lnTo>
                      <a:lnTo>
                        <a:pt x="317" y="2"/>
                      </a:lnTo>
                      <a:lnTo>
                        <a:pt x="311" y="0"/>
                      </a:lnTo>
                      <a:lnTo>
                        <a:pt x="306" y="0"/>
                      </a:lnTo>
                      <a:lnTo>
                        <a:pt x="306" y="0"/>
                      </a:lnTo>
                      <a:lnTo>
                        <a:pt x="300" y="0"/>
                      </a:lnTo>
                      <a:lnTo>
                        <a:pt x="294" y="2"/>
                      </a:lnTo>
                      <a:lnTo>
                        <a:pt x="288" y="5"/>
                      </a:lnTo>
                      <a:lnTo>
                        <a:pt x="281" y="9"/>
                      </a:lnTo>
                      <a:lnTo>
                        <a:pt x="281" y="9"/>
                      </a:lnTo>
                      <a:lnTo>
                        <a:pt x="273" y="14"/>
                      </a:lnTo>
                      <a:lnTo>
                        <a:pt x="262" y="18"/>
                      </a:lnTo>
                      <a:lnTo>
                        <a:pt x="253" y="21"/>
                      </a:lnTo>
                      <a:lnTo>
                        <a:pt x="240" y="21"/>
                      </a:lnTo>
                      <a:lnTo>
                        <a:pt x="240" y="21"/>
                      </a:lnTo>
                      <a:lnTo>
                        <a:pt x="229" y="21"/>
                      </a:lnTo>
                      <a:lnTo>
                        <a:pt x="218" y="18"/>
                      </a:lnTo>
                      <a:lnTo>
                        <a:pt x="209" y="14"/>
                      </a:lnTo>
                      <a:lnTo>
                        <a:pt x="199" y="9"/>
                      </a:lnTo>
                      <a:lnTo>
                        <a:pt x="199" y="9"/>
                      </a:lnTo>
                      <a:lnTo>
                        <a:pt x="194" y="5"/>
                      </a:lnTo>
                      <a:lnTo>
                        <a:pt x="188" y="2"/>
                      </a:lnTo>
                      <a:lnTo>
                        <a:pt x="182" y="0"/>
                      </a:lnTo>
                      <a:lnTo>
                        <a:pt x="176" y="0"/>
                      </a:lnTo>
                      <a:lnTo>
                        <a:pt x="176" y="0"/>
                      </a:lnTo>
                      <a:lnTo>
                        <a:pt x="171" y="0"/>
                      </a:lnTo>
                      <a:lnTo>
                        <a:pt x="165" y="2"/>
                      </a:lnTo>
                      <a:lnTo>
                        <a:pt x="161" y="3"/>
                      </a:lnTo>
                      <a:lnTo>
                        <a:pt x="157" y="7"/>
                      </a:lnTo>
                      <a:lnTo>
                        <a:pt x="153" y="11"/>
                      </a:lnTo>
                      <a:lnTo>
                        <a:pt x="149" y="15"/>
                      </a:lnTo>
                      <a:lnTo>
                        <a:pt x="146" y="21"/>
                      </a:lnTo>
                      <a:lnTo>
                        <a:pt x="143" y="26"/>
                      </a:lnTo>
                      <a:lnTo>
                        <a:pt x="143" y="26"/>
                      </a:lnTo>
                      <a:lnTo>
                        <a:pt x="139" y="37"/>
                      </a:lnTo>
                      <a:lnTo>
                        <a:pt x="134" y="46"/>
                      </a:lnTo>
                      <a:lnTo>
                        <a:pt x="127" y="54"/>
                      </a:lnTo>
                      <a:lnTo>
                        <a:pt x="119" y="61"/>
                      </a:lnTo>
                      <a:lnTo>
                        <a:pt x="109" y="67"/>
                      </a:lnTo>
                      <a:lnTo>
                        <a:pt x="100" y="71"/>
                      </a:lnTo>
                      <a:lnTo>
                        <a:pt x="89" y="74"/>
                      </a:lnTo>
                      <a:lnTo>
                        <a:pt x="79" y="76"/>
                      </a:lnTo>
                      <a:lnTo>
                        <a:pt x="79" y="76"/>
                      </a:lnTo>
                      <a:lnTo>
                        <a:pt x="78" y="76"/>
                      </a:lnTo>
                      <a:lnTo>
                        <a:pt x="78" y="76"/>
                      </a:lnTo>
                      <a:lnTo>
                        <a:pt x="76" y="76"/>
                      </a:lnTo>
                      <a:lnTo>
                        <a:pt x="76" y="76"/>
                      </a:lnTo>
                      <a:lnTo>
                        <a:pt x="67" y="76"/>
                      </a:lnTo>
                      <a:lnTo>
                        <a:pt x="59" y="78"/>
                      </a:lnTo>
                      <a:lnTo>
                        <a:pt x="52" y="84"/>
                      </a:lnTo>
                      <a:lnTo>
                        <a:pt x="46" y="89"/>
                      </a:lnTo>
                      <a:lnTo>
                        <a:pt x="42" y="96"/>
                      </a:lnTo>
                      <a:lnTo>
                        <a:pt x="41" y="104"/>
                      </a:lnTo>
                      <a:lnTo>
                        <a:pt x="41" y="114"/>
                      </a:lnTo>
                      <a:lnTo>
                        <a:pt x="42" y="123"/>
                      </a:lnTo>
                      <a:lnTo>
                        <a:pt x="42" y="123"/>
                      </a:lnTo>
                      <a:lnTo>
                        <a:pt x="45" y="133"/>
                      </a:lnTo>
                      <a:lnTo>
                        <a:pt x="46" y="144"/>
                      </a:lnTo>
                      <a:lnTo>
                        <a:pt x="45" y="155"/>
                      </a:lnTo>
                      <a:lnTo>
                        <a:pt x="42" y="166"/>
                      </a:lnTo>
                      <a:lnTo>
                        <a:pt x="38" y="177"/>
                      </a:lnTo>
                      <a:lnTo>
                        <a:pt x="33" y="186"/>
                      </a:lnTo>
                      <a:lnTo>
                        <a:pt x="26" y="194"/>
                      </a:lnTo>
                      <a:lnTo>
                        <a:pt x="18" y="201"/>
                      </a:lnTo>
                      <a:lnTo>
                        <a:pt x="18" y="201"/>
                      </a:lnTo>
                      <a:lnTo>
                        <a:pt x="10" y="208"/>
                      </a:lnTo>
                      <a:lnTo>
                        <a:pt x="4" y="215"/>
                      </a:lnTo>
                      <a:lnTo>
                        <a:pt x="1" y="223"/>
                      </a:lnTo>
                      <a:lnTo>
                        <a:pt x="0" y="230"/>
                      </a:lnTo>
                      <a:lnTo>
                        <a:pt x="1" y="238"/>
                      </a:lnTo>
                      <a:lnTo>
                        <a:pt x="4" y="246"/>
                      </a:lnTo>
                      <a:lnTo>
                        <a:pt x="10" y="253"/>
                      </a:lnTo>
                      <a:lnTo>
                        <a:pt x="18" y="260"/>
                      </a:lnTo>
                      <a:lnTo>
                        <a:pt x="18" y="260"/>
                      </a:lnTo>
                      <a:lnTo>
                        <a:pt x="26" y="267"/>
                      </a:lnTo>
                      <a:lnTo>
                        <a:pt x="33" y="275"/>
                      </a:lnTo>
                      <a:lnTo>
                        <a:pt x="38" y="284"/>
                      </a:lnTo>
                      <a:lnTo>
                        <a:pt x="42" y="295"/>
                      </a:lnTo>
                      <a:lnTo>
                        <a:pt x="45" y="306"/>
                      </a:lnTo>
                      <a:lnTo>
                        <a:pt x="46" y="317"/>
                      </a:lnTo>
                      <a:lnTo>
                        <a:pt x="45" y="328"/>
                      </a:lnTo>
                      <a:lnTo>
                        <a:pt x="42" y="338"/>
                      </a:lnTo>
                      <a:lnTo>
                        <a:pt x="42" y="338"/>
                      </a:lnTo>
                      <a:lnTo>
                        <a:pt x="41" y="347"/>
                      </a:lnTo>
                      <a:lnTo>
                        <a:pt x="41" y="357"/>
                      </a:lnTo>
                      <a:lnTo>
                        <a:pt x="42" y="365"/>
                      </a:lnTo>
                      <a:lnTo>
                        <a:pt x="46" y="372"/>
                      </a:lnTo>
                      <a:lnTo>
                        <a:pt x="52" y="377"/>
                      </a:lnTo>
                      <a:lnTo>
                        <a:pt x="59" y="381"/>
                      </a:lnTo>
                      <a:lnTo>
                        <a:pt x="67" y="384"/>
                      </a:lnTo>
                      <a:lnTo>
                        <a:pt x="76" y="385"/>
                      </a:lnTo>
                      <a:lnTo>
                        <a:pt x="76" y="385"/>
                      </a:lnTo>
                      <a:lnTo>
                        <a:pt x="78" y="385"/>
                      </a:lnTo>
                      <a:lnTo>
                        <a:pt x="78" y="385"/>
                      </a:lnTo>
                      <a:lnTo>
                        <a:pt x="78" y="385"/>
                      </a:lnTo>
                      <a:lnTo>
                        <a:pt x="78" y="385"/>
                      </a:lnTo>
                      <a:lnTo>
                        <a:pt x="89" y="387"/>
                      </a:lnTo>
                      <a:lnTo>
                        <a:pt x="100" y="389"/>
                      </a:lnTo>
                      <a:lnTo>
                        <a:pt x="109" y="394"/>
                      </a:lnTo>
                      <a:lnTo>
                        <a:pt x="119" y="399"/>
                      </a:lnTo>
                      <a:lnTo>
                        <a:pt x="127" y="407"/>
                      </a:lnTo>
                      <a:lnTo>
                        <a:pt x="134" y="415"/>
                      </a:lnTo>
                      <a:lnTo>
                        <a:pt x="139" y="424"/>
                      </a:lnTo>
                      <a:lnTo>
                        <a:pt x="143" y="433"/>
                      </a:lnTo>
                      <a:lnTo>
                        <a:pt x="143" y="433"/>
                      </a:lnTo>
                      <a:lnTo>
                        <a:pt x="146" y="440"/>
                      </a:lnTo>
                      <a:lnTo>
                        <a:pt x="149" y="445"/>
                      </a:lnTo>
                      <a:lnTo>
                        <a:pt x="153" y="450"/>
                      </a:lnTo>
                      <a:lnTo>
                        <a:pt x="157" y="454"/>
                      </a:lnTo>
                      <a:lnTo>
                        <a:pt x="161" y="456"/>
                      </a:lnTo>
                      <a:lnTo>
                        <a:pt x="165" y="459"/>
                      </a:lnTo>
                      <a:lnTo>
                        <a:pt x="171" y="460"/>
                      </a:lnTo>
                      <a:lnTo>
                        <a:pt x="176" y="460"/>
                      </a:lnTo>
                      <a:lnTo>
                        <a:pt x="176" y="460"/>
                      </a:lnTo>
                      <a:lnTo>
                        <a:pt x="182" y="460"/>
                      </a:lnTo>
                      <a:lnTo>
                        <a:pt x="188" y="459"/>
                      </a:lnTo>
                      <a:lnTo>
                        <a:pt x="194" y="456"/>
                      </a:lnTo>
                      <a:lnTo>
                        <a:pt x="199" y="452"/>
                      </a:lnTo>
                      <a:lnTo>
                        <a:pt x="199" y="452"/>
                      </a:lnTo>
                      <a:lnTo>
                        <a:pt x="209" y="447"/>
                      </a:lnTo>
                      <a:lnTo>
                        <a:pt x="218" y="443"/>
                      </a:lnTo>
                      <a:lnTo>
                        <a:pt x="229" y="440"/>
                      </a:lnTo>
                      <a:lnTo>
                        <a:pt x="240" y="439"/>
                      </a:lnTo>
                      <a:lnTo>
                        <a:pt x="240" y="439"/>
                      </a:lnTo>
                      <a:lnTo>
                        <a:pt x="253" y="440"/>
                      </a:lnTo>
                      <a:lnTo>
                        <a:pt x="262" y="443"/>
                      </a:lnTo>
                      <a:lnTo>
                        <a:pt x="273" y="447"/>
                      </a:lnTo>
                      <a:lnTo>
                        <a:pt x="281" y="452"/>
                      </a:lnTo>
                      <a:lnTo>
                        <a:pt x="281" y="452"/>
                      </a:lnTo>
                      <a:lnTo>
                        <a:pt x="288" y="456"/>
                      </a:lnTo>
                      <a:lnTo>
                        <a:pt x="294" y="459"/>
                      </a:lnTo>
                      <a:lnTo>
                        <a:pt x="300" y="460"/>
                      </a:lnTo>
                      <a:lnTo>
                        <a:pt x="306" y="460"/>
                      </a:lnTo>
                      <a:lnTo>
                        <a:pt x="306" y="460"/>
                      </a:lnTo>
                      <a:lnTo>
                        <a:pt x="311" y="460"/>
                      </a:lnTo>
                      <a:lnTo>
                        <a:pt x="317" y="459"/>
                      </a:lnTo>
                      <a:lnTo>
                        <a:pt x="321" y="456"/>
                      </a:lnTo>
                      <a:lnTo>
                        <a:pt x="325" y="454"/>
                      </a:lnTo>
                      <a:lnTo>
                        <a:pt x="329" y="450"/>
                      </a:lnTo>
                      <a:lnTo>
                        <a:pt x="333" y="445"/>
                      </a:lnTo>
                      <a:lnTo>
                        <a:pt x="336" y="440"/>
                      </a:lnTo>
                      <a:lnTo>
                        <a:pt x="337" y="433"/>
                      </a:lnTo>
                      <a:lnTo>
                        <a:pt x="337" y="433"/>
                      </a:lnTo>
                      <a:lnTo>
                        <a:pt x="341" y="424"/>
                      </a:lnTo>
                      <a:lnTo>
                        <a:pt x="348" y="415"/>
                      </a:lnTo>
                      <a:lnTo>
                        <a:pt x="355" y="407"/>
                      </a:lnTo>
                      <a:lnTo>
                        <a:pt x="363" y="399"/>
                      </a:lnTo>
                      <a:lnTo>
                        <a:pt x="373" y="394"/>
                      </a:lnTo>
                      <a:lnTo>
                        <a:pt x="382" y="389"/>
                      </a:lnTo>
                      <a:lnTo>
                        <a:pt x="393" y="387"/>
                      </a:lnTo>
                      <a:lnTo>
                        <a:pt x="403" y="385"/>
                      </a:lnTo>
                      <a:lnTo>
                        <a:pt x="403" y="385"/>
                      </a:lnTo>
                      <a:lnTo>
                        <a:pt x="404" y="385"/>
                      </a:lnTo>
                      <a:lnTo>
                        <a:pt x="404" y="385"/>
                      </a:lnTo>
                      <a:lnTo>
                        <a:pt x="405" y="385"/>
                      </a:lnTo>
                      <a:lnTo>
                        <a:pt x="405" y="385"/>
                      </a:lnTo>
                      <a:lnTo>
                        <a:pt x="415" y="384"/>
                      </a:lnTo>
                      <a:lnTo>
                        <a:pt x="423" y="381"/>
                      </a:lnTo>
                      <a:lnTo>
                        <a:pt x="430" y="377"/>
                      </a:lnTo>
                      <a:lnTo>
                        <a:pt x="435" y="372"/>
                      </a:lnTo>
                      <a:lnTo>
                        <a:pt x="440" y="365"/>
                      </a:lnTo>
                      <a:lnTo>
                        <a:pt x="441" y="357"/>
                      </a:lnTo>
                      <a:lnTo>
                        <a:pt x="441" y="347"/>
                      </a:lnTo>
                      <a:lnTo>
                        <a:pt x="438" y="338"/>
                      </a:lnTo>
                      <a:lnTo>
                        <a:pt x="438" y="338"/>
                      </a:lnTo>
                      <a:lnTo>
                        <a:pt x="437" y="328"/>
                      </a:lnTo>
                      <a:lnTo>
                        <a:pt x="435" y="317"/>
                      </a:lnTo>
                      <a:lnTo>
                        <a:pt x="437" y="306"/>
                      </a:lnTo>
                      <a:lnTo>
                        <a:pt x="440" y="295"/>
                      </a:lnTo>
                      <a:lnTo>
                        <a:pt x="444" y="284"/>
                      </a:lnTo>
                      <a:lnTo>
                        <a:pt x="449" y="275"/>
                      </a:lnTo>
                      <a:lnTo>
                        <a:pt x="456" y="267"/>
                      </a:lnTo>
                      <a:lnTo>
                        <a:pt x="464" y="260"/>
                      </a:lnTo>
                      <a:lnTo>
                        <a:pt x="464" y="260"/>
                      </a:lnTo>
                      <a:lnTo>
                        <a:pt x="472" y="253"/>
                      </a:lnTo>
                      <a:lnTo>
                        <a:pt x="478" y="246"/>
                      </a:lnTo>
                      <a:lnTo>
                        <a:pt x="481" y="238"/>
                      </a:lnTo>
                      <a:lnTo>
                        <a:pt x="482" y="230"/>
                      </a:lnTo>
                      <a:lnTo>
                        <a:pt x="481" y="223"/>
                      </a:lnTo>
                      <a:lnTo>
                        <a:pt x="478" y="215"/>
                      </a:lnTo>
                      <a:lnTo>
                        <a:pt x="472" y="208"/>
                      </a:lnTo>
                      <a:lnTo>
                        <a:pt x="464" y="201"/>
                      </a:lnTo>
                      <a:lnTo>
                        <a:pt x="464" y="201"/>
                      </a:lnTo>
                      <a:close/>
                      <a:moveTo>
                        <a:pt x="240" y="399"/>
                      </a:moveTo>
                      <a:lnTo>
                        <a:pt x="240" y="399"/>
                      </a:lnTo>
                      <a:lnTo>
                        <a:pt x="224" y="398"/>
                      </a:lnTo>
                      <a:lnTo>
                        <a:pt x="208" y="395"/>
                      </a:lnTo>
                      <a:lnTo>
                        <a:pt x="191" y="391"/>
                      </a:lnTo>
                      <a:lnTo>
                        <a:pt x="175" y="385"/>
                      </a:lnTo>
                      <a:lnTo>
                        <a:pt x="161" y="379"/>
                      </a:lnTo>
                      <a:lnTo>
                        <a:pt x="146" y="370"/>
                      </a:lnTo>
                      <a:lnTo>
                        <a:pt x="134" y="361"/>
                      </a:lnTo>
                      <a:lnTo>
                        <a:pt x="121" y="350"/>
                      </a:lnTo>
                      <a:lnTo>
                        <a:pt x="111" y="338"/>
                      </a:lnTo>
                      <a:lnTo>
                        <a:pt x="101" y="324"/>
                      </a:lnTo>
                      <a:lnTo>
                        <a:pt x="93" y="310"/>
                      </a:lnTo>
                      <a:lnTo>
                        <a:pt x="86" y="295"/>
                      </a:lnTo>
                      <a:lnTo>
                        <a:pt x="79" y="280"/>
                      </a:lnTo>
                      <a:lnTo>
                        <a:pt x="75" y="264"/>
                      </a:lnTo>
                      <a:lnTo>
                        <a:pt x="74" y="248"/>
                      </a:lnTo>
                      <a:lnTo>
                        <a:pt x="72" y="230"/>
                      </a:lnTo>
                      <a:lnTo>
                        <a:pt x="72" y="230"/>
                      </a:lnTo>
                      <a:lnTo>
                        <a:pt x="74" y="213"/>
                      </a:lnTo>
                      <a:lnTo>
                        <a:pt x="75" y="196"/>
                      </a:lnTo>
                      <a:lnTo>
                        <a:pt x="79" y="181"/>
                      </a:lnTo>
                      <a:lnTo>
                        <a:pt x="86" y="164"/>
                      </a:lnTo>
                      <a:lnTo>
                        <a:pt x="93" y="149"/>
                      </a:lnTo>
                      <a:lnTo>
                        <a:pt x="101" y="136"/>
                      </a:lnTo>
                      <a:lnTo>
                        <a:pt x="111" y="123"/>
                      </a:lnTo>
                      <a:lnTo>
                        <a:pt x="121" y="111"/>
                      </a:lnTo>
                      <a:lnTo>
                        <a:pt x="134" y="100"/>
                      </a:lnTo>
                      <a:lnTo>
                        <a:pt x="146" y="91"/>
                      </a:lnTo>
                      <a:lnTo>
                        <a:pt x="161" y="82"/>
                      </a:lnTo>
                      <a:lnTo>
                        <a:pt x="175" y="76"/>
                      </a:lnTo>
                      <a:lnTo>
                        <a:pt x="191" y="69"/>
                      </a:lnTo>
                      <a:lnTo>
                        <a:pt x="208" y="65"/>
                      </a:lnTo>
                      <a:lnTo>
                        <a:pt x="224" y="62"/>
                      </a:lnTo>
                      <a:lnTo>
                        <a:pt x="240" y="62"/>
                      </a:lnTo>
                      <a:lnTo>
                        <a:pt x="240" y="62"/>
                      </a:lnTo>
                      <a:lnTo>
                        <a:pt x="258" y="62"/>
                      </a:lnTo>
                      <a:lnTo>
                        <a:pt x="274" y="65"/>
                      </a:lnTo>
                      <a:lnTo>
                        <a:pt x="291" y="69"/>
                      </a:lnTo>
                      <a:lnTo>
                        <a:pt x="307" y="76"/>
                      </a:lnTo>
                      <a:lnTo>
                        <a:pt x="321" y="82"/>
                      </a:lnTo>
                      <a:lnTo>
                        <a:pt x="336" y="91"/>
                      </a:lnTo>
                      <a:lnTo>
                        <a:pt x="348" y="100"/>
                      </a:lnTo>
                      <a:lnTo>
                        <a:pt x="360" y="111"/>
                      </a:lnTo>
                      <a:lnTo>
                        <a:pt x="371" y="123"/>
                      </a:lnTo>
                      <a:lnTo>
                        <a:pt x="381" y="136"/>
                      </a:lnTo>
                      <a:lnTo>
                        <a:pt x="389" y="149"/>
                      </a:lnTo>
                      <a:lnTo>
                        <a:pt x="396" y="164"/>
                      </a:lnTo>
                      <a:lnTo>
                        <a:pt x="401" y="181"/>
                      </a:lnTo>
                      <a:lnTo>
                        <a:pt x="405" y="196"/>
                      </a:lnTo>
                      <a:lnTo>
                        <a:pt x="408" y="213"/>
                      </a:lnTo>
                      <a:lnTo>
                        <a:pt x="410" y="230"/>
                      </a:lnTo>
                      <a:lnTo>
                        <a:pt x="410" y="230"/>
                      </a:lnTo>
                      <a:lnTo>
                        <a:pt x="408" y="248"/>
                      </a:lnTo>
                      <a:lnTo>
                        <a:pt x="405" y="264"/>
                      </a:lnTo>
                      <a:lnTo>
                        <a:pt x="401" y="280"/>
                      </a:lnTo>
                      <a:lnTo>
                        <a:pt x="396" y="295"/>
                      </a:lnTo>
                      <a:lnTo>
                        <a:pt x="389" y="310"/>
                      </a:lnTo>
                      <a:lnTo>
                        <a:pt x="381" y="324"/>
                      </a:lnTo>
                      <a:lnTo>
                        <a:pt x="371" y="338"/>
                      </a:lnTo>
                      <a:lnTo>
                        <a:pt x="360" y="350"/>
                      </a:lnTo>
                      <a:lnTo>
                        <a:pt x="348" y="361"/>
                      </a:lnTo>
                      <a:lnTo>
                        <a:pt x="336" y="370"/>
                      </a:lnTo>
                      <a:lnTo>
                        <a:pt x="321" y="379"/>
                      </a:lnTo>
                      <a:lnTo>
                        <a:pt x="307" y="385"/>
                      </a:lnTo>
                      <a:lnTo>
                        <a:pt x="291" y="391"/>
                      </a:lnTo>
                      <a:lnTo>
                        <a:pt x="274" y="395"/>
                      </a:lnTo>
                      <a:lnTo>
                        <a:pt x="258" y="398"/>
                      </a:lnTo>
                      <a:lnTo>
                        <a:pt x="240" y="399"/>
                      </a:lnTo>
                      <a:lnTo>
                        <a:pt x="240"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2" name="Freeform 111">
                  <a:extLst>
                    <a:ext uri="{FF2B5EF4-FFF2-40B4-BE49-F238E27FC236}">
                      <a16:creationId xmlns:a16="http://schemas.microsoft.com/office/drawing/2014/main" id="{1FE0D0FB-72DF-7743-9995-146BB7F30265}"/>
                    </a:ext>
                  </a:extLst>
                </p:cNvPr>
                <p:cNvSpPr>
                  <a:spLocks noEditPoints="1"/>
                </p:cNvSpPr>
                <p:nvPr/>
              </p:nvSpPr>
              <p:spPr bwMode="auto">
                <a:xfrm>
                  <a:off x="2738438" y="4773613"/>
                  <a:ext cx="152400" cy="152400"/>
                </a:xfrm>
                <a:custGeom>
                  <a:avLst/>
                  <a:gdLst>
                    <a:gd name="T0" fmla="*/ 209 w 288"/>
                    <a:gd name="T1" fmla="*/ 16 h 289"/>
                    <a:gd name="T2" fmla="*/ 183 w 288"/>
                    <a:gd name="T3" fmla="*/ 6 h 289"/>
                    <a:gd name="T4" fmla="*/ 145 w 288"/>
                    <a:gd name="T5" fmla="*/ 0 h 289"/>
                    <a:gd name="T6" fmla="*/ 104 w 288"/>
                    <a:gd name="T7" fmla="*/ 6 h 289"/>
                    <a:gd name="T8" fmla="*/ 94 w 288"/>
                    <a:gd name="T9" fmla="*/ 10 h 289"/>
                    <a:gd name="T10" fmla="*/ 44 w 288"/>
                    <a:gd name="T11" fmla="*/ 41 h 289"/>
                    <a:gd name="T12" fmla="*/ 23 w 288"/>
                    <a:gd name="T13" fmla="*/ 64 h 289"/>
                    <a:gd name="T14" fmla="*/ 23 w 288"/>
                    <a:gd name="T15" fmla="*/ 66 h 289"/>
                    <a:gd name="T16" fmla="*/ 1 w 288"/>
                    <a:gd name="T17" fmla="*/ 120 h 289"/>
                    <a:gd name="T18" fmla="*/ 0 w 288"/>
                    <a:gd name="T19" fmla="*/ 152 h 289"/>
                    <a:gd name="T20" fmla="*/ 7 w 288"/>
                    <a:gd name="T21" fmla="*/ 190 h 289"/>
                    <a:gd name="T22" fmla="*/ 23 w 288"/>
                    <a:gd name="T23" fmla="*/ 225 h 289"/>
                    <a:gd name="T24" fmla="*/ 38 w 288"/>
                    <a:gd name="T25" fmla="*/ 243 h 289"/>
                    <a:gd name="T26" fmla="*/ 65 w 288"/>
                    <a:gd name="T27" fmla="*/ 266 h 289"/>
                    <a:gd name="T28" fmla="*/ 94 w 288"/>
                    <a:gd name="T29" fmla="*/ 281 h 289"/>
                    <a:gd name="T30" fmla="*/ 104 w 288"/>
                    <a:gd name="T31" fmla="*/ 284 h 289"/>
                    <a:gd name="T32" fmla="*/ 143 w 288"/>
                    <a:gd name="T33" fmla="*/ 289 h 289"/>
                    <a:gd name="T34" fmla="*/ 183 w 288"/>
                    <a:gd name="T35" fmla="*/ 284 h 289"/>
                    <a:gd name="T36" fmla="*/ 212 w 288"/>
                    <a:gd name="T37" fmla="*/ 273 h 289"/>
                    <a:gd name="T38" fmla="*/ 258 w 288"/>
                    <a:gd name="T39" fmla="*/ 235 h 289"/>
                    <a:gd name="T40" fmla="*/ 265 w 288"/>
                    <a:gd name="T41" fmla="*/ 225 h 289"/>
                    <a:gd name="T42" fmla="*/ 274 w 288"/>
                    <a:gd name="T43" fmla="*/ 208 h 289"/>
                    <a:gd name="T44" fmla="*/ 288 w 288"/>
                    <a:gd name="T45" fmla="*/ 152 h 289"/>
                    <a:gd name="T46" fmla="*/ 288 w 288"/>
                    <a:gd name="T47" fmla="*/ 139 h 289"/>
                    <a:gd name="T48" fmla="*/ 285 w 288"/>
                    <a:gd name="T49" fmla="*/ 116 h 289"/>
                    <a:gd name="T50" fmla="*/ 272 w 288"/>
                    <a:gd name="T51" fmla="*/ 77 h 289"/>
                    <a:gd name="T52" fmla="*/ 258 w 288"/>
                    <a:gd name="T53" fmla="*/ 56 h 289"/>
                    <a:gd name="T54" fmla="*/ 242 w 288"/>
                    <a:gd name="T55" fmla="*/ 38 h 289"/>
                    <a:gd name="T56" fmla="*/ 222 w 288"/>
                    <a:gd name="T57" fmla="*/ 25 h 289"/>
                    <a:gd name="T58" fmla="*/ 259 w 288"/>
                    <a:gd name="T59" fmla="*/ 132 h 289"/>
                    <a:gd name="T60" fmla="*/ 258 w 288"/>
                    <a:gd name="T61" fmla="*/ 167 h 289"/>
                    <a:gd name="T62" fmla="*/ 247 w 288"/>
                    <a:gd name="T63" fmla="*/ 199 h 289"/>
                    <a:gd name="T64" fmla="*/ 233 w 288"/>
                    <a:gd name="T65" fmla="*/ 221 h 289"/>
                    <a:gd name="T66" fmla="*/ 199 w 288"/>
                    <a:gd name="T67" fmla="*/ 249 h 289"/>
                    <a:gd name="T68" fmla="*/ 158 w 288"/>
                    <a:gd name="T69" fmla="*/ 261 h 289"/>
                    <a:gd name="T70" fmla="*/ 127 w 288"/>
                    <a:gd name="T71" fmla="*/ 261 h 289"/>
                    <a:gd name="T72" fmla="*/ 80 w 288"/>
                    <a:gd name="T73" fmla="*/ 243 h 289"/>
                    <a:gd name="T74" fmla="*/ 64 w 288"/>
                    <a:gd name="T75" fmla="*/ 229 h 289"/>
                    <a:gd name="T76" fmla="*/ 45 w 288"/>
                    <a:gd name="T77" fmla="*/ 206 h 289"/>
                    <a:gd name="T78" fmla="*/ 33 w 288"/>
                    <a:gd name="T79" fmla="*/ 179 h 289"/>
                    <a:gd name="T80" fmla="*/ 27 w 288"/>
                    <a:gd name="T81" fmla="*/ 150 h 289"/>
                    <a:gd name="T82" fmla="*/ 30 w 288"/>
                    <a:gd name="T83" fmla="*/ 120 h 289"/>
                    <a:gd name="T84" fmla="*/ 78 w 288"/>
                    <a:gd name="T85" fmla="*/ 128 h 289"/>
                    <a:gd name="T86" fmla="*/ 86 w 288"/>
                    <a:gd name="T87" fmla="*/ 131 h 289"/>
                    <a:gd name="T88" fmla="*/ 105 w 288"/>
                    <a:gd name="T89" fmla="*/ 126 h 289"/>
                    <a:gd name="T90" fmla="*/ 111 w 288"/>
                    <a:gd name="T91" fmla="*/ 117 h 289"/>
                    <a:gd name="T92" fmla="*/ 108 w 288"/>
                    <a:gd name="T93" fmla="*/ 98 h 289"/>
                    <a:gd name="T94" fmla="*/ 60 w 288"/>
                    <a:gd name="T95" fmla="*/ 64 h 289"/>
                    <a:gd name="T96" fmla="*/ 78 w 288"/>
                    <a:gd name="T97" fmla="*/ 49 h 289"/>
                    <a:gd name="T98" fmla="*/ 109 w 288"/>
                    <a:gd name="T99" fmla="*/ 34 h 289"/>
                    <a:gd name="T100" fmla="*/ 145 w 288"/>
                    <a:gd name="T101" fmla="*/ 29 h 289"/>
                    <a:gd name="T102" fmla="*/ 177 w 288"/>
                    <a:gd name="T103" fmla="*/ 33 h 289"/>
                    <a:gd name="T104" fmla="*/ 207 w 288"/>
                    <a:gd name="T105" fmla="*/ 48 h 289"/>
                    <a:gd name="T106" fmla="*/ 233 w 288"/>
                    <a:gd name="T107" fmla="*/ 70 h 289"/>
                    <a:gd name="T108" fmla="*/ 251 w 288"/>
                    <a:gd name="T109" fmla="*/ 100 h 289"/>
                    <a:gd name="T110" fmla="*/ 258 w 288"/>
                    <a:gd name="T111" fmla="*/ 1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8" h="289">
                      <a:moveTo>
                        <a:pt x="222" y="25"/>
                      </a:moveTo>
                      <a:lnTo>
                        <a:pt x="222" y="25"/>
                      </a:lnTo>
                      <a:lnTo>
                        <a:pt x="209" y="16"/>
                      </a:lnTo>
                      <a:lnTo>
                        <a:pt x="194" y="10"/>
                      </a:lnTo>
                      <a:lnTo>
                        <a:pt x="194" y="10"/>
                      </a:lnTo>
                      <a:lnTo>
                        <a:pt x="183" y="6"/>
                      </a:lnTo>
                      <a:lnTo>
                        <a:pt x="183" y="6"/>
                      </a:lnTo>
                      <a:lnTo>
                        <a:pt x="164" y="1"/>
                      </a:lnTo>
                      <a:lnTo>
                        <a:pt x="145" y="0"/>
                      </a:lnTo>
                      <a:lnTo>
                        <a:pt x="145" y="0"/>
                      </a:lnTo>
                      <a:lnTo>
                        <a:pt x="124" y="1"/>
                      </a:lnTo>
                      <a:lnTo>
                        <a:pt x="104" y="6"/>
                      </a:lnTo>
                      <a:lnTo>
                        <a:pt x="104" y="6"/>
                      </a:lnTo>
                      <a:lnTo>
                        <a:pt x="94" y="10"/>
                      </a:lnTo>
                      <a:lnTo>
                        <a:pt x="94" y="10"/>
                      </a:lnTo>
                      <a:lnTo>
                        <a:pt x="76" y="18"/>
                      </a:lnTo>
                      <a:lnTo>
                        <a:pt x="59" y="27"/>
                      </a:lnTo>
                      <a:lnTo>
                        <a:pt x="44" y="41"/>
                      </a:lnTo>
                      <a:lnTo>
                        <a:pt x="30" y="56"/>
                      </a:lnTo>
                      <a:lnTo>
                        <a:pt x="30" y="56"/>
                      </a:lnTo>
                      <a:lnTo>
                        <a:pt x="23" y="64"/>
                      </a:lnTo>
                      <a:lnTo>
                        <a:pt x="23" y="64"/>
                      </a:lnTo>
                      <a:lnTo>
                        <a:pt x="23" y="66"/>
                      </a:lnTo>
                      <a:lnTo>
                        <a:pt x="23" y="66"/>
                      </a:lnTo>
                      <a:lnTo>
                        <a:pt x="14" y="83"/>
                      </a:lnTo>
                      <a:lnTo>
                        <a:pt x="5" y="102"/>
                      </a:lnTo>
                      <a:lnTo>
                        <a:pt x="1" y="120"/>
                      </a:lnTo>
                      <a:lnTo>
                        <a:pt x="0" y="139"/>
                      </a:lnTo>
                      <a:lnTo>
                        <a:pt x="0" y="139"/>
                      </a:lnTo>
                      <a:lnTo>
                        <a:pt x="0" y="152"/>
                      </a:lnTo>
                      <a:lnTo>
                        <a:pt x="0" y="152"/>
                      </a:lnTo>
                      <a:lnTo>
                        <a:pt x="1" y="171"/>
                      </a:lnTo>
                      <a:lnTo>
                        <a:pt x="7" y="190"/>
                      </a:lnTo>
                      <a:lnTo>
                        <a:pt x="14" y="209"/>
                      </a:lnTo>
                      <a:lnTo>
                        <a:pt x="23" y="225"/>
                      </a:lnTo>
                      <a:lnTo>
                        <a:pt x="23" y="225"/>
                      </a:lnTo>
                      <a:lnTo>
                        <a:pt x="30" y="235"/>
                      </a:lnTo>
                      <a:lnTo>
                        <a:pt x="30" y="235"/>
                      </a:lnTo>
                      <a:lnTo>
                        <a:pt x="38" y="243"/>
                      </a:lnTo>
                      <a:lnTo>
                        <a:pt x="46" y="251"/>
                      </a:lnTo>
                      <a:lnTo>
                        <a:pt x="55" y="259"/>
                      </a:lnTo>
                      <a:lnTo>
                        <a:pt x="65" y="266"/>
                      </a:lnTo>
                      <a:lnTo>
                        <a:pt x="65" y="266"/>
                      </a:lnTo>
                      <a:lnTo>
                        <a:pt x="79" y="274"/>
                      </a:lnTo>
                      <a:lnTo>
                        <a:pt x="94" y="281"/>
                      </a:lnTo>
                      <a:lnTo>
                        <a:pt x="94" y="281"/>
                      </a:lnTo>
                      <a:lnTo>
                        <a:pt x="104" y="284"/>
                      </a:lnTo>
                      <a:lnTo>
                        <a:pt x="104" y="284"/>
                      </a:lnTo>
                      <a:lnTo>
                        <a:pt x="124" y="288"/>
                      </a:lnTo>
                      <a:lnTo>
                        <a:pt x="143" y="289"/>
                      </a:lnTo>
                      <a:lnTo>
                        <a:pt x="143" y="289"/>
                      </a:lnTo>
                      <a:lnTo>
                        <a:pt x="164" y="288"/>
                      </a:lnTo>
                      <a:lnTo>
                        <a:pt x="183" y="284"/>
                      </a:lnTo>
                      <a:lnTo>
                        <a:pt x="183" y="284"/>
                      </a:lnTo>
                      <a:lnTo>
                        <a:pt x="194" y="281"/>
                      </a:lnTo>
                      <a:lnTo>
                        <a:pt x="194" y="281"/>
                      </a:lnTo>
                      <a:lnTo>
                        <a:pt x="212" y="273"/>
                      </a:lnTo>
                      <a:lnTo>
                        <a:pt x="229" y="262"/>
                      </a:lnTo>
                      <a:lnTo>
                        <a:pt x="244" y="250"/>
                      </a:lnTo>
                      <a:lnTo>
                        <a:pt x="258" y="235"/>
                      </a:lnTo>
                      <a:lnTo>
                        <a:pt x="258" y="235"/>
                      </a:lnTo>
                      <a:lnTo>
                        <a:pt x="265" y="225"/>
                      </a:lnTo>
                      <a:lnTo>
                        <a:pt x="265" y="225"/>
                      </a:lnTo>
                      <a:lnTo>
                        <a:pt x="265" y="224"/>
                      </a:lnTo>
                      <a:lnTo>
                        <a:pt x="265" y="224"/>
                      </a:lnTo>
                      <a:lnTo>
                        <a:pt x="274" y="208"/>
                      </a:lnTo>
                      <a:lnTo>
                        <a:pt x="281" y="188"/>
                      </a:lnTo>
                      <a:lnTo>
                        <a:pt x="287" y="171"/>
                      </a:lnTo>
                      <a:lnTo>
                        <a:pt x="288" y="152"/>
                      </a:lnTo>
                      <a:lnTo>
                        <a:pt x="288" y="152"/>
                      </a:lnTo>
                      <a:lnTo>
                        <a:pt x="288" y="139"/>
                      </a:lnTo>
                      <a:lnTo>
                        <a:pt x="288" y="139"/>
                      </a:lnTo>
                      <a:lnTo>
                        <a:pt x="288" y="127"/>
                      </a:lnTo>
                      <a:lnTo>
                        <a:pt x="285" y="116"/>
                      </a:lnTo>
                      <a:lnTo>
                        <a:pt x="285" y="116"/>
                      </a:lnTo>
                      <a:lnTo>
                        <a:pt x="283" y="102"/>
                      </a:lnTo>
                      <a:lnTo>
                        <a:pt x="277" y="89"/>
                      </a:lnTo>
                      <a:lnTo>
                        <a:pt x="272" y="77"/>
                      </a:lnTo>
                      <a:lnTo>
                        <a:pt x="265" y="64"/>
                      </a:lnTo>
                      <a:lnTo>
                        <a:pt x="265" y="64"/>
                      </a:lnTo>
                      <a:lnTo>
                        <a:pt x="258" y="56"/>
                      </a:lnTo>
                      <a:lnTo>
                        <a:pt x="258" y="56"/>
                      </a:lnTo>
                      <a:lnTo>
                        <a:pt x="250" y="47"/>
                      </a:lnTo>
                      <a:lnTo>
                        <a:pt x="242" y="38"/>
                      </a:lnTo>
                      <a:lnTo>
                        <a:pt x="232" y="31"/>
                      </a:lnTo>
                      <a:lnTo>
                        <a:pt x="222" y="25"/>
                      </a:lnTo>
                      <a:lnTo>
                        <a:pt x="222" y="25"/>
                      </a:lnTo>
                      <a:close/>
                      <a:moveTo>
                        <a:pt x="258" y="122"/>
                      </a:moveTo>
                      <a:lnTo>
                        <a:pt x="258" y="122"/>
                      </a:lnTo>
                      <a:lnTo>
                        <a:pt x="259" y="132"/>
                      </a:lnTo>
                      <a:lnTo>
                        <a:pt x="261" y="145"/>
                      </a:lnTo>
                      <a:lnTo>
                        <a:pt x="261" y="156"/>
                      </a:lnTo>
                      <a:lnTo>
                        <a:pt x="258" y="167"/>
                      </a:lnTo>
                      <a:lnTo>
                        <a:pt x="257" y="178"/>
                      </a:lnTo>
                      <a:lnTo>
                        <a:pt x="252" y="188"/>
                      </a:lnTo>
                      <a:lnTo>
                        <a:pt x="247" y="199"/>
                      </a:lnTo>
                      <a:lnTo>
                        <a:pt x="242" y="209"/>
                      </a:lnTo>
                      <a:lnTo>
                        <a:pt x="242" y="209"/>
                      </a:lnTo>
                      <a:lnTo>
                        <a:pt x="233" y="221"/>
                      </a:lnTo>
                      <a:lnTo>
                        <a:pt x="222" y="231"/>
                      </a:lnTo>
                      <a:lnTo>
                        <a:pt x="212" y="240"/>
                      </a:lnTo>
                      <a:lnTo>
                        <a:pt x="199" y="249"/>
                      </a:lnTo>
                      <a:lnTo>
                        <a:pt x="187" y="254"/>
                      </a:lnTo>
                      <a:lnTo>
                        <a:pt x="173" y="258"/>
                      </a:lnTo>
                      <a:lnTo>
                        <a:pt x="158" y="261"/>
                      </a:lnTo>
                      <a:lnTo>
                        <a:pt x="143" y="262"/>
                      </a:lnTo>
                      <a:lnTo>
                        <a:pt x="143" y="262"/>
                      </a:lnTo>
                      <a:lnTo>
                        <a:pt x="127" y="261"/>
                      </a:lnTo>
                      <a:lnTo>
                        <a:pt x="111" y="257"/>
                      </a:lnTo>
                      <a:lnTo>
                        <a:pt x="95" y="251"/>
                      </a:lnTo>
                      <a:lnTo>
                        <a:pt x="80" y="243"/>
                      </a:lnTo>
                      <a:lnTo>
                        <a:pt x="80" y="243"/>
                      </a:lnTo>
                      <a:lnTo>
                        <a:pt x="71" y="236"/>
                      </a:lnTo>
                      <a:lnTo>
                        <a:pt x="64" y="229"/>
                      </a:lnTo>
                      <a:lnTo>
                        <a:pt x="56" y="223"/>
                      </a:lnTo>
                      <a:lnTo>
                        <a:pt x="50" y="214"/>
                      </a:lnTo>
                      <a:lnTo>
                        <a:pt x="45" y="206"/>
                      </a:lnTo>
                      <a:lnTo>
                        <a:pt x="40" y="198"/>
                      </a:lnTo>
                      <a:lnTo>
                        <a:pt x="35" y="188"/>
                      </a:lnTo>
                      <a:lnTo>
                        <a:pt x="33" y="179"/>
                      </a:lnTo>
                      <a:lnTo>
                        <a:pt x="30" y="169"/>
                      </a:lnTo>
                      <a:lnTo>
                        <a:pt x="29" y="160"/>
                      </a:lnTo>
                      <a:lnTo>
                        <a:pt x="27" y="150"/>
                      </a:lnTo>
                      <a:lnTo>
                        <a:pt x="27" y="141"/>
                      </a:lnTo>
                      <a:lnTo>
                        <a:pt x="29" y="130"/>
                      </a:lnTo>
                      <a:lnTo>
                        <a:pt x="30" y="120"/>
                      </a:lnTo>
                      <a:lnTo>
                        <a:pt x="33" y="111"/>
                      </a:lnTo>
                      <a:lnTo>
                        <a:pt x="35" y="101"/>
                      </a:lnTo>
                      <a:lnTo>
                        <a:pt x="78" y="128"/>
                      </a:lnTo>
                      <a:lnTo>
                        <a:pt x="78" y="128"/>
                      </a:lnTo>
                      <a:lnTo>
                        <a:pt x="82" y="130"/>
                      </a:lnTo>
                      <a:lnTo>
                        <a:pt x="86" y="131"/>
                      </a:lnTo>
                      <a:lnTo>
                        <a:pt x="94" y="131"/>
                      </a:lnTo>
                      <a:lnTo>
                        <a:pt x="102" y="128"/>
                      </a:lnTo>
                      <a:lnTo>
                        <a:pt x="105" y="126"/>
                      </a:lnTo>
                      <a:lnTo>
                        <a:pt x="108" y="122"/>
                      </a:lnTo>
                      <a:lnTo>
                        <a:pt x="108" y="122"/>
                      </a:lnTo>
                      <a:lnTo>
                        <a:pt x="111" y="117"/>
                      </a:lnTo>
                      <a:lnTo>
                        <a:pt x="111" y="113"/>
                      </a:lnTo>
                      <a:lnTo>
                        <a:pt x="111" y="105"/>
                      </a:lnTo>
                      <a:lnTo>
                        <a:pt x="108" y="98"/>
                      </a:lnTo>
                      <a:lnTo>
                        <a:pt x="105" y="94"/>
                      </a:lnTo>
                      <a:lnTo>
                        <a:pt x="101" y="92"/>
                      </a:lnTo>
                      <a:lnTo>
                        <a:pt x="60" y="64"/>
                      </a:lnTo>
                      <a:lnTo>
                        <a:pt x="60" y="64"/>
                      </a:lnTo>
                      <a:lnTo>
                        <a:pt x="68" y="56"/>
                      </a:lnTo>
                      <a:lnTo>
                        <a:pt x="78" y="49"/>
                      </a:lnTo>
                      <a:lnTo>
                        <a:pt x="87" y="44"/>
                      </a:lnTo>
                      <a:lnTo>
                        <a:pt x="98" y="38"/>
                      </a:lnTo>
                      <a:lnTo>
                        <a:pt x="109" y="34"/>
                      </a:lnTo>
                      <a:lnTo>
                        <a:pt x="120" y="31"/>
                      </a:lnTo>
                      <a:lnTo>
                        <a:pt x="132" y="29"/>
                      </a:lnTo>
                      <a:lnTo>
                        <a:pt x="145" y="29"/>
                      </a:lnTo>
                      <a:lnTo>
                        <a:pt x="145" y="29"/>
                      </a:lnTo>
                      <a:lnTo>
                        <a:pt x="161" y="30"/>
                      </a:lnTo>
                      <a:lnTo>
                        <a:pt x="177" y="33"/>
                      </a:lnTo>
                      <a:lnTo>
                        <a:pt x="192" y="40"/>
                      </a:lnTo>
                      <a:lnTo>
                        <a:pt x="207" y="48"/>
                      </a:lnTo>
                      <a:lnTo>
                        <a:pt x="207" y="48"/>
                      </a:lnTo>
                      <a:lnTo>
                        <a:pt x="217" y="55"/>
                      </a:lnTo>
                      <a:lnTo>
                        <a:pt x="225" y="62"/>
                      </a:lnTo>
                      <a:lnTo>
                        <a:pt x="233" y="70"/>
                      </a:lnTo>
                      <a:lnTo>
                        <a:pt x="240" y="79"/>
                      </a:lnTo>
                      <a:lnTo>
                        <a:pt x="246" y="89"/>
                      </a:lnTo>
                      <a:lnTo>
                        <a:pt x="251" y="100"/>
                      </a:lnTo>
                      <a:lnTo>
                        <a:pt x="255" y="111"/>
                      </a:lnTo>
                      <a:lnTo>
                        <a:pt x="258" y="122"/>
                      </a:lnTo>
                      <a:lnTo>
                        <a:pt x="258"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93" name="TextBox 192">
                <a:extLst>
                  <a:ext uri="{FF2B5EF4-FFF2-40B4-BE49-F238E27FC236}">
                    <a16:creationId xmlns:a16="http://schemas.microsoft.com/office/drawing/2014/main" id="{499ED1E4-A05B-2840-BBE0-03517EBFB9AD}"/>
                  </a:ext>
                </a:extLst>
              </p:cNvPr>
              <p:cNvSpPr txBox="1"/>
              <p:nvPr/>
            </p:nvSpPr>
            <p:spPr>
              <a:xfrm>
                <a:off x="7161744" y="3702980"/>
                <a:ext cx="4067907" cy="1384995"/>
              </a:xfrm>
              <a:prstGeom prst="rect">
                <a:avLst/>
              </a:prstGeom>
              <a:noFill/>
            </p:spPr>
            <p:txBody>
              <a:bodyPr wrap="square" rtlCol="0">
                <a:spAutoFit/>
              </a:bodyPr>
              <a:lstStyle/>
              <a:p>
                <a:r>
                  <a:rPr lang="en-US" sz="1400" b="1" dirty="0">
                    <a:solidFill>
                      <a:srgbClr val="D62A1D"/>
                    </a:solidFill>
                  </a:rPr>
                  <a:t>Automatic Deep Sleep mode</a:t>
                </a:r>
              </a:p>
              <a:p>
                <a:pPr marL="171450" indent="-171450">
                  <a:buClr>
                    <a:schemeClr val="tx2"/>
                  </a:buClr>
                  <a:buFont typeface="Arial" panose="020B0604020202020204" pitchFamily="34" charset="0"/>
                  <a:buChar char="•"/>
                </a:pPr>
                <a:r>
                  <a:rPr lang="en-US" sz="1400" dirty="0">
                    <a:solidFill>
                      <a:srgbClr val="4D4F53"/>
                    </a:solidFill>
                  </a:rPr>
                  <a:t>Found that Horizon Box and Connect Box are offline most of the time</a:t>
                </a:r>
              </a:p>
              <a:p>
                <a:pPr marL="171450" indent="-171450">
                  <a:buClr>
                    <a:schemeClr val="tx2"/>
                  </a:buClr>
                  <a:buFont typeface="Arial" panose="020B0604020202020204" pitchFamily="34" charset="0"/>
                  <a:buChar char="•"/>
                </a:pPr>
                <a:r>
                  <a:rPr lang="en-US" sz="1400" dirty="0">
                    <a:solidFill>
                      <a:srgbClr val="4D4F53"/>
                    </a:solidFill>
                  </a:rPr>
                  <a:t>Regulation enforces that new CPE should have an automatic deep sleep mode when unused</a:t>
                </a:r>
              </a:p>
              <a:p>
                <a:pPr marL="171450" indent="-171450">
                  <a:buClr>
                    <a:schemeClr val="tx2"/>
                  </a:buClr>
                  <a:buFont typeface="Arial" panose="020B0604020202020204" pitchFamily="34" charset="0"/>
                  <a:buChar char="•"/>
                </a:pPr>
                <a:r>
                  <a:rPr lang="en-US" sz="1400" dirty="0">
                    <a:solidFill>
                      <a:srgbClr val="4D4F53"/>
                    </a:solidFill>
                  </a:rPr>
                  <a:t>Had to keep them out of our analysis</a:t>
                </a:r>
              </a:p>
            </p:txBody>
          </p:sp>
        </p:grpSp>
      </p:grpSp>
      <p:pic>
        <p:nvPicPr>
          <p:cNvPr id="14" name="Picture 13">
            <a:extLst>
              <a:ext uri="{FF2B5EF4-FFF2-40B4-BE49-F238E27FC236}">
                <a16:creationId xmlns:a16="http://schemas.microsoft.com/office/drawing/2014/main" id="{4907C8D2-F500-2B49-B919-9005A0D80096}"/>
              </a:ext>
            </a:extLst>
          </p:cNvPr>
          <p:cNvPicPr>
            <a:picLocks noChangeAspect="1"/>
          </p:cNvPicPr>
          <p:nvPr/>
        </p:nvPicPr>
        <p:blipFill>
          <a:blip r:embed="rId3"/>
          <a:stretch>
            <a:fillRect/>
          </a:stretch>
        </p:blipFill>
        <p:spPr>
          <a:xfrm>
            <a:off x="6060033" y="3066674"/>
            <a:ext cx="5833158" cy="2997200"/>
          </a:xfrm>
          <a:prstGeom prst="rect">
            <a:avLst/>
          </a:prstGeom>
        </p:spPr>
      </p:pic>
    </p:spTree>
    <p:extLst>
      <p:ext uri="{BB962C8B-B14F-4D97-AF65-F5344CB8AC3E}">
        <p14:creationId xmlns:p14="http://schemas.microsoft.com/office/powerpoint/2010/main" val="312707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Implementation: Challenges and tables</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Dataset Construction</a:t>
            </a:r>
          </a:p>
        </p:txBody>
      </p:sp>
      <p:grpSp>
        <p:nvGrpSpPr>
          <p:cNvPr id="18" name="Group 17">
            <a:extLst>
              <a:ext uri="{FF2B5EF4-FFF2-40B4-BE49-F238E27FC236}">
                <a16:creationId xmlns:a16="http://schemas.microsoft.com/office/drawing/2014/main" id="{5D1EA5F7-7344-5045-8867-407648330457}"/>
              </a:ext>
            </a:extLst>
          </p:cNvPr>
          <p:cNvGrpSpPr/>
          <p:nvPr/>
        </p:nvGrpSpPr>
        <p:grpSpPr>
          <a:xfrm>
            <a:off x="7703187" y="333563"/>
            <a:ext cx="4488813" cy="1015663"/>
            <a:chOff x="7788293" y="415897"/>
            <a:chExt cx="4488813" cy="1015663"/>
          </a:xfrm>
        </p:grpSpPr>
        <p:sp>
          <p:nvSpPr>
            <p:cNvPr id="48" name="Freeform 10">
              <a:extLst>
                <a:ext uri="{FF2B5EF4-FFF2-40B4-BE49-F238E27FC236}">
                  <a16:creationId xmlns:a16="http://schemas.microsoft.com/office/drawing/2014/main" id="{D3C157DE-C6FD-934F-AAF8-EAD3916AB714}"/>
                </a:ext>
              </a:extLst>
            </p:cNvPr>
            <p:cNvSpPr>
              <a:spLocks noEditPoints="1"/>
            </p:cNvSpPr>
            <p:nvPr/>
          </p:nvSpPr>
          <p:spPr bwMode="auto">
            <a:xfrm>
              <a:off x="7788293" y="528293"/>
              <a:ext cx="699867" cy="790871"/>
            </a:xfrm>
            <a:custGeom>
              <a:avLst/>
              <a:gdLst>
                <a:gd name="T0" fmla="*/ 161 w 323"/>
                <a:gd name="T1" fmla="*/ 305 h 365"/>
                <a:gd name="T2" fmla="*/ 187 w 323"/>
                <a:gd name="T3" fmla="*/ 302 h 365"/>
                <a:gd name="T4" fmla="*/ 210 w 323"/>
                <a:gd name="T5" fmla="*/ 295 h 365"/>
                <a:gd name="T6" fmla="*/ 230 w 323"/>
                <a:gd name="T7" fmla="*/ 284 h 365"/>
                <a:gd name="T8" fmla="*/ 248 w 323"/>
                <a:gd name="T9" fmla="*/ 269 h 365"/>
                <a:gd name="T10" fmla="*/ 263 w 323"/>
                <a:gd name="T11" fmla="*/ 251 h 365"/>
                <a:gd name="T12" fmla="*/ 274 w 323"/>
                <a:gd name="T13" fmla="*/ 230 h 365"/>
                <a:gd name="T14" fmla="*/ 281 w 323"/>
                <a:gd name="T15" fmla="*/ 207 h 365"/>
                <a:gd name="T16" fmla="*/ 284 w 323"/>
                <a:gd name="T17" fmla="*/ 183 h 365"/>
                <a:gd name="T18" fmla="*/ 283 w 323"/>
                <a:gd name="T19" fmla="*/ 166 h 365"/>
                <a:gd name="T20" fmla="*/ 275 w 323"/>
                <a:gd name="T21" fmla="*/ 136 h 365"/>
                <a:gd name="T22" fmla="*/ 259 w 323"/>
                <a:gd name="T23" fmla="*/ 109 h 365"/>
                <a:gd name="T24" fmla="*/ 238 w 323"/>
                <a:gd name="T25" fmla="*/ 88 h 365"/>
                <a:gd name="T26" fmla="*/ 250 w 323"/>
                <a:gd name="T27" fmla="*/ 47 h 365"/>
                <a:gd name="T28" fmla="*/ 266 w 323"/>
                <a:gd name="T29" fmla="*/ 59 h 365"/>
                <a:gd name="T30" fmla="*/ 292 w 323"/>
                <a:gd name="T31" fmla="*/ 88 h 365"/>
                <a:gd name="T32" fmla="*/ 311 w 323"/>
                <a:gd name="T33" fmla="*/ 122 h 365"/>
                <a:gd name="T34" fmla="*/ 317 w 323"/>
                <a:gd name="T35" fmla="*/ 141 h 365"/>
                <a:gd name="T36" fmla="*/ 322 w 323"/>
                <a:gd name="T37" fmla="*/ 161 h 365"/>
                <a:gd name="T38" fmla="*/ 323 w 323"/>
                <a:gd name="T39" fmla="*/ 183 h 365"/>
                <a:gd name="T40" fmla="*/ 323 w 323"/>
                <a:gd name="T41" fmla="*/ 199 h 365"/>
                <a:gd name="T42" fmla="*/ 315 w 323"/>
                <a:gd name="T43" fmla="*/ 231 h 365"/>
                <a:gd name="T44" fmla="*/ 304 w 323"/>
                <a:gd name="T45" fmla="*/ 260 h 365"/>
                <a:gd name="T46" fmla="*/ 287 w 323"/>
                <a:gd name="T47" fmla="*/ 285 h 365"/>
                <a:gd name="T48" fmla="*/ 265 w 323"/>
                <a:gd name="T49" fmla="*/ 307 h 365"/>
                <a:gd name="T50" fmla="*/ 238 w 323"/>
                <a:gd name="T51" fmla="*/ 324 h 365"/>
                <a:gd name="T52" fmla="*/ 210 w 323"/>
                <a:gd name="T53" fmla="*/ 337 h 365"/>
                <a:gd name="T54" fmla="*/ 178 w 323"/>
                <a:gd name="T55" fmla="*/ 343 h 365"/>
                <a:gd name="T56" fmla="*/ 161 w 323"/>
                <a:gd name="T57" fmla="*/ 344 h 365"/>
                <a:gd name="T58" fmla="*/ 134 w 323"/>
                <a:gd name="T59" fmla="*/ 342 h 365"/>
                <a:gd name="T60" fmla="*/ 106 w 323"/>
                <a:gd name="T61" fmla="*/ 334 h 365"/>
                <a:gd name="T62" fmla="*/ 134 w 323"/>
                <a:gd name="T63" fmla="*/ 302 h 365"/>
                <a:gd name="T64" fmla="*/ 161 w 323"/>
                <a:gd name="T65" fmla="*/ 305 h 365"/>
                <a:gd name="T66" fmla="*/ 265 w 323"/>
                <a:gd name="T67" fmla="*/ 0 h 365"/>
                <a:gd name="T68" fmla="*/ 265 w 323"/>
                <a:gd name="T69" fmla="*/ 119 h 365"/>
                <a:gd name="T70" fmla="*/ 130 w 323"/>
                <a:gd name="T71" fmla="*/ 192 h 365"/>
                <a:gd name="T72" fmla="*/ 153 w 323"/>
                <a:gd name="T73" fmla="*/ 0 h 365"/>
                <a:gd name="T74" fmla="*/ 265 w 323"/>
                <a:gd name="T75" fmla="*/ 0 h 365"/>
                <a:gd name="T76" fmla="*/ 94 w 323"/>
                <a:gd name="T77" fmla="*/ 80 h 365"/>
                <a:gd name="T78" fmla="*/ 72 w 323"/>
                <a:gd name="T79" fmla="*/ 99 h 365"/>
                <a:gd name="T80" fmla="*/ 55 w 323"/>
                <a:gd name="T81" fmla="*/ 124 h 365"/>
                <a:gd name="T82" fmla="*/ 43 w 323"/>
                <a:gd name="T83" fmla="*/ 152 h 365"/>
                <a:gd name="T84" fmla="*/ 39 w 323"/>
                <a:gd name="T85" fmla="*/ 183 h 365"/>
                <a:gd name="T86" fmla="*/ 40 w 323"/>
                <a:gd name="T87" fmla="*/ 195 h 365"/>
                <a:gd name="T88" fmla="*/ 45 w 323"/>
                <a:gd name="T89" fmla="*/ 221 h 365"/>
                <a:gd name="T90" fmla="*/ 56 w 323"/>
                <a:gd name="T91" fmla="*/ 244 h 365"/>
                <a:gd name="T92" fmla="*/ 70 w 323"/>
                <a:gd name="T93" fmla="*/ 263 h 365"/>
                <a:gd name="T94" fmla="*/ 62 w 323"/>
                <a:gd name="T95" fmla="*/ 310 h 365"/>
                <a:gd name="T96" fmla="*/ 49 w 323"/>
                <a:gd name="T97" fmla="*/ 299 h 365"/>
                <a:gd name="T98" fmla="*/ 26 w 323"/>
                <a:gd name="T99" fmla="*/ 270 h 365"/>
                <a:gd name="T100" fmla="*/ 10 w 323"/>
                <a:gd name="T101" fmla="*/ 238 h 365"/>
                <a:gd name="T102" fmla="*/ 1 w 323"/>
                <a:gd name="T103" fmla="*/ 202 h 365"/>
                <a:gd name="T104" fmla="*/ 0 w 323"/>
                <a:gd name="T105" fmla="*/ 183 h 365"/>
                <a:gd name="T106" fmla="*/ 3 w 323"/>
                <a:gd name="T107" fmla="*/ 155 h 365"/>
                <a:gd name="T108" fmla="*/ 9 w 323"/>
                <a:gd name="T109" fmla="*/ 129 h 365"/>
                <a:gd name="T110" fmla="*/ 20 w 323"/>
                <a:gd name="T111" fmla="*/ 105 h 365"/>
                <a:gd name="T112" fmla="*/ 35 w 323"/>
                <a:gd name="T113" fmla="*/ 83 h 365"/>
                <a:gd name="T114" fmla="*/ 52 w 323"/>
                <a:gd name="T115" fmla="*/ 63 h 365"/>
                <a:gd name="T116" fmla="*/ 73 w 323"/>
                <a:gd name="T117" fmla="*/ 48 h 365"/>
                <a:gd name="T118" fmla="*/ 95 w 323"/>
                <a:gd name="T119" fmla="*/ 35 h 365"/>
                <a:gd name="T120" fmla="*/ 120 w 323"/>
                <a:gd name="T121" fmla="*/ 26 h 365"/>
                <a:gd name="T122" fmla="*/ 94 w 323"/>
                <a:gd name="T123" fmla="*/ 8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365">
                  <a:moveTo>
                    <a:pt x="161" y="305"/>
                  </a:moveTo>
                  <a:lnTo>
                    <a:pt x="161" y="305"/>
                  </a:lnTo>
                  <a:lnTo>
                    <a:pt x="174" y="304"/>
                  </a:lnTo>
                  <a:lnTo>
                    <a:pt x="187" y="302"/>
                  </a:lnTo>
                  <a:lnTo>
                    <a:pt x="198" y="300"/>
                  </a:lnTo>
                  <a:lnTo>
                    <a:pt x="210" y="295"/>
                  </a:lnTo>
                  <a:lnTo>
                    <a:pt x="220" y="290"/>
                  </a:lnTo>
                  <a:lnTo>
                    <a:pt x="230" y="284"/>
                  </a:lnTo>
                  <a:lnTo>
                    <a:pt x="239" y="276"/>
                  </a:lnTo>
                  <a:lnTo>
                    <a:pt x="248" y="269"/>
                  </a:lnTo>
                  <a:lnTo>
                    <a:pt x="256" y="261"/>
                  </a:lnTo>
                  <a:lnTo>
                    <a:pt x="263" y="251"/>
                  </a:lnTo>
                  <a:lnTo>
                    <a:pt x="269" y="241"/>
                  </a:lnTo>
                  <a:lnTo>
                    <a:pt x="274" y="230"/>
                  </a:lnTo>
                  <a:lnTo>
                    <a:pt x="278" y="218"/>
                  </a:lnTo>
                  <a:lnTo>
                    <a:pt x="281" y="207"/>
                  </a:lnTo>
                  <a:lnTo>
                    <a:pt x="284" y="195"/>
                  </a:lnTo>
                  <a:lnTo>
                    <a:pt x="284" y="183"/>
                  </a:lnTo>
                  <a:lnTo>
                    <a:pt x="284" y="183"/>
                  </a:lnTo>
                  <a:lnTo>
                    <a:pt x="283" y="166"/>
                  </a:lnTo>
                  <a:lnTo>
                    <a:pt x="279" y="151"/>
                  </a:lnTo>
                  <a:lnTo>
                    <a:pt x="275" y="136"/>
                  </a:lnTo>
                  <a:lnTo>
                    <a:pt x="268" y="122"/>
                  </a:lnTo>
                  <a:lnTo>
                    <a:pt x="259" y="109"/>
                  </a:lnTo>
                  <a:lnTo>
                    <a:pt x="250" y="97"/>
                  </a:lnTo>
                  <a:lnTo>
                    <a:pt x="238" y="88"/>
                  </a:lnTo>
                  <a:lnTo>
                    <a:pt x="226" y="78"/>
                  </a:lnTo>
                  <a:lnTo>
                    <a:pt x="250" y="47"/>
                  </a:lnTo>
                  <a:lnTo>
                    <a:pt x="250" y="47"/>
                  </a:lnTo>
                  <a:lnTo>
                    <a:pt x="266" y="59"/>
                  </a:lnTo>
                  <a:lnTo>
                    <a:pt x="279" y="72"/>
                  </a:lnTo>
                  <a:lnTo>
                    <a:pt x="292" y="88"/>
                  </a:lnTo>
                  <a:lnTo>
                    <a:pt x="303" y="105"/>
                  </a:lnTo>
                  <a:lnTo>
                    <a:pt x="311" y="122"/>
                  </a:lnTo>
                  <a:lnTo>
                    <a:pt x="315" y="132"/>
                  </a:lnTo>
                  <a:lnTo>
                    <a:pt x="317" y="141"/>
                  </a:lnTo>
                  <a:lnTo>
                    <a:pt x="319" y="151"/>
                  </a:lnTo>
                  <a:lnTo>
                    <a:pt x="322" y="161"/>
                  </a:lnTo>
                  <a:lnTo>
                    <a:pt x="323" y="172"/>
                  </a:lnTo>
                  <a:lnTo>
                    <a:pt x="323" y="183"/>
                  </a:lnTo>
                  <a:lnTo>
                    <a:pt x="323" y="183"/>
                  </a:lnTo>
                  <a:lnTo>
                    <a:pt x="323" y="199"/>
                  </a:lnTo>
                  <a:lnTo>
                    <a:pt x="319" y="215"/>
                  </a:lnTo>
                  <a:lnTo>
                    <a:pt x="315" y="231"/>
                  </a:lnTo>
                  <a:lnTo>
                    <a:pt x="310" y="246"/>
                  </a:lnTo>
                  <a:lnTo>
                    <a:pt x="304" y="260"/>
                  </a:lnTo>
                  <a:lnTo>
                    <a:pt x="295" y="273"/>
                  </a:lnTo>
                  <a:lnTo>
                    <a:pt x="287" y="285"/>
                  </a:lnTo>
                  <a:lnTo>
                    <a:pt x="276" y="296"/>
                  </a:lnTo>
                  <a:lnTo>
                    <a:pt x="265" y="307"/>
                  </a:lnTo>
                  <a:lnTo>
                    <a:pt x="252" y="316"/>
                  </a:lnTo>
                  <a:lnTo>
                    <a:pt x="238" y="324"/>
                  </a:lnTo>
                  <a:lnTo>
                    <a:pt x="225" y="331"/>
                  </a:lnTo>
                  <a:lnTo>
                    <a:pt x="210" y="337"/>
                  </a:lnTo>
                  <a:lnTo>
                    <a:pt x="194" y="341"/>
                  </a:lnTo>
                  <a:lnTo>
                    <a:pt x="178" y="343"/>
                  </a:lnTo>
                  <a:lnTo>
                    <a:pt x="161" y="344"/>
                  </a:lnTo>
                  <a:lnTo>
                    <a:pt x="161" y="344"/>
                  </a:lnTo>
                  <a:lnTo>
                    <a:pt x="148" y="343"/>
                  </a:lnTo>
                  <a:lnTo>
                    <a:pt x="134" y="342"/>
                  </a:lnTo>
                  <a:lnTo>
                    <a:pt x="120" y="339"/>
                  </a:lnTo>
                  <a:lnTo>
                    <a:pt x="106" y="334"/>
                  </a:lnTo>
                  <a:lnTo>
                    <a:pt x="134" y="302"/>
                  </a:lnTo>
                  <a:lnTo>
                    <a:pt x="134" y="302"/>
                  </a:lnTo>
                  <a:lnTo>
                    <a:pt x="148" y="304"/>
                  </a:lnTo>
                  <a:lnTo>
                    <a:pt x="161" y="305"/>
                  </a:lnTo>
                  <a:lnTo>
                    <a:pt x="161" y="305"/>
                  </a:lnTo>
                  <a:close/>
                  <a:moveTo>
                    <a:pt x="265" y="0"/>
                  </a:moveTo>
                  <a:lnTo>
                    <a:pt x="176" y="119"/>
                  </a:lnTo>
                  <a:lnTo>
                    <a:pt x="265" y="119"/>
                  </a:lnTo>
                  <a:lnTo>
                    <a:pt x="59" y="365"/>
                  </a:lnTo>
                  <a:lnTo>
                    <a:pt x="130" y="192"/>
                  </a:lnTo>
                  <a:lnTo>
                    <a:pt x="59" y="192"/>
                  </a:lnTo>
                  <a:lnTo>
                    <a:pt x="153" y="0"/>
                  </a:lnTo>
                  <a:lnTo>
                    <a:pt x="265" y="0"/>
                  </a:lnTo>
                  <a:lnTo>
                    <a:pt x="265" y="0"/>
                  </a:lnTo>
                  <a:close/>
                  <a:moveTo>
                    <a:pt x="94" y="80"/>
                  </a:moveTo>
                  <a:lnTo>
                    <a:pt x="94" y="80"/>
                  </a:lnTo>
                  <a:lnTo>
                    <a:pt x="82" y="90"/>
                  </a:lnTo>
                  <a:lnTo>
                    <a:pt x="72" y="99"/>
                  </a:lnTo>
                  <a:lnTo>
                    <a:pt x="62" y="111"/>
                  </a:lnTo>
                  <a:lnTo>
                    <a:pt x="55" y="124"/>
                  </a:lnTo>
                  <a:lnTo>
                    <a:pt x="48" y="137"/>
                  </a:lnTo>
                  <a:lnTo>
                    <a:pt x="43" y="152"/>
                  </a:lnTo>
                  <a:lnTo>
                    <a:pt x="40" y="167"/>
                  </a:lnTo>
                  <a:lnTo>
                    <a:pt x="39" y="183"/>
                  </a:lnTo>
                  <a:lnTo>
                    <a:pt x="39" y="183"/>
                  </a:lnTo>
                  <a:lnTo>
                    <a:pt x="40" y="195"/>
                  </a:lnTo>
                  <a:lnTo>
                    <a:pt x="42" y="208"/>
                  </a:lnTo>
                  <a:lnTo>
                    <a:pt x="45" y="221"/>
                  </a:lnTo>
                  <a:lnTo>
                    <a:pt x="49" y="232"/>
                  </a:lnTo>
                  <a:lnTo>
                    <a:pt x="56" y="244"/>
                  </a:lnTo>
                  <a:lnTo>
                    <a:pt x="62" y="253"/>
                  </a:lnTo>
                  <a:lnTo>
                    <a:pt x="70" y="263"/>
                  </a:lnTo>
                  <a:lnTo>
                    <a:pt x="78" y="272"/>
                  </a:lnTo>
                  <a:lnTo>
                    <a:pt x="62" y="310"/>
                  </a:lnTo>
                  <a:lnTo>
                    <a:pt x="62" y="310"/>
                  </a:lnTo>
                  <a:lnTo>
                    <a:pt x="49" y="299"/>
                  </a:lnTo>
                  <a:lnTo>
                    <a:pt x="37" y="285"/>
                  </a:lnTo>
                  <a:lnTo>
                    <a:pt x="26" y="270"/>
                  </a:lnTo>
                  <a:lnTo>
                    <a:pt x="17" y="255"/>
                  </a:lnTo>
                  <a:lnTo>
                    <a:pt x="10" y="238"/>
                  </a:lnTo>
                  <a:lnTo>
                    <a:pt x="5" y="221"/>
                  </a:lnTo>
                  <a:lnTo>
                    <a:pt x="1" y="202"/>
                  </a:lnTo>
                  <a:lnTo>
                    <a:pt x="0" y="183"/>
                  </a:lnTo>
                  <a:lnTo>
                    <a:pt x="0" y="183"/>
                  </a:lnTo>
                  <a:lnTo>
                    <a:pt x="1" y="169"/>
                  </a:lnTo>
                  <a:lnTo>
                    <a:pt x="3" y="155"/>
                  </a:lnTo>
                  <a:lnTo>
                    <a:pt x="5" y="141"/>
                  </a:lnTo>
                  <a:lnTo>
                    <a:pt x="9" y="129"/>
                  </a:lnTo>
                  <a:lnTo>
                    <a:pt x="15" y="116"/>
                  </a:lnTo>
                  <a:lnTo>
                    <a:pt x="20" y="105"/>
                  </a:lnTo>
                  <a:lnTo>
                    <a:pt x="26" y="94"/>
                  </a:lnTo>
                  <a:lnTo>
                    <a:pt x="35" y="83"/>
                  </a:lnTo>
                  <a:lnTo>
                    <a:pt x="43" y="73"/>
                  </a:lnTo>
                  <a:lnTo>
                    <a:pt x="52" y="63"/>
                  </a:lnTo>
                  <a:lnTo>
                    <a:pt x="62" y="55"/>
                  </a:lnTo>
                  <a:lnTo>
                    <a:pt x="73" y="48"/>
                  </a:lnTo>
                  <a:lnTo>
                    <a:pt x="83" y="41"/>
                  </a:lnTo>
                  <a:lnTo>
                    <a:pt x="95" y="35"/>
                  </a:lnTo>
                  <a:lnTo>
                    <a:pt x="107" y="31"/>
                  </a:lnTo>
                  <a:lnTo>
                    <a:pt x="120" y="26"/>
                  </a:lnTo>
                  <a:lnTo>
                    <a:pt x="94" y="80"/>
                  </a:lnTo>
                  <a:lnTo>
                    <a:pt x="94" y="8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13" name="Group 12">
              <a:extLst>
                <a:ext uri="{FF2B5EF4-FFF2-40B4-BE49-F238E27FC236}">
                  <a16:creationId xmlns:a16="http://schemas.microsoft.com/office/drawing/2014/main" id="{B9749E9C-09F0-8646-AF19-8E0F97D5F063}"/>
                </a:ext>
              </a:extLst>
            </p:cNvPr>
            <p:cNvGrpSpPr/>
            <p:nvPr/>
          </p:nvGrpSpPr>
          <p:grpSpPr>
            <a:xfrm>
              <a:off x="8655132" y="415897"/>
              <a:ext cx="3621974" cy="1015663"/>
              <a:chOff x="8655132" y="415897"/>
              <a:chExt cx="3621974" cy="1015663"/>
            </a:xfrm>
          </p:grpSpPr>
          <p:sp>
            <p:nvSpPr>
              <p:cNvPr id="3" name="TextBox 2">
                <a:extLst>
                  <a:ext uri="{FF2B5EF4-FFF2-40B4-BE49-F238E27FC236}">
                    <a16:creationId xmlns:a16="http://schemas.microsoft.com/office/drawing/2014/main" id="{52584468-5EA8-2445-A46A-9F8259679D77}"/>
                  </a:ext>
                </a:extLst>
              </p:cNvPr>
              <p:cNvSpPr txBox="1"/>
              <p:nvPr/>
            </p:nvSpPr>
            <p:spPr>
              <a:xfrm>
                <a:off x="8655132" y="415897"/>
                <a:ext cx="3621974" cy="307777"/>
              </a:xfrm>
              <a:prstGeom prst="rect">
                <a:avLst/>
              </a:prstGeom>
              <a:noFill/>
            </p:spPr>
            <p:txBody>
              <a:bodyPr wrap="square" rtlCol="0">
                <a:spAutoFit/>
              </a:bodyPr>
              <a:lstStyle/>
              <a:p>
                <a:r>
                  <a:rPr lang="en-US" sz="1400" b="1" dirty="0">
                    <a:solidFill>
                      <a:schemeClr val="tx2"/>
                    </a:solidFill>
                  </a:rPr>
                  <a:t>Only 10 days of history available in SAA</a:t>
                </a:r>
              </a:p>
            </p:txBody>
          </p:sp>
          <p:sp>
            <p:nvSpPr>
              <p:cNvPr id="50" name="TextBox 49">
                <a:extLst>
                  <a:ext uri="{FF2B5EF4-FFF2-40B4-BE49-F238E27FC236}">
                    <a16:creationId xmlns:a16="http://schemas.microsoft.com/office/drawing/2014/main" id="{AFC7FC50-AFF7-6842-88F9-DDFE6992AB72}"/>
                  </a:ext>
                </a:extLst>
              </p:cNvPr>
              <p:cNvSpPr txBox="1"/>
              <p:nvPr/>
            </p:nvSpPr>
            <p:spPr>
              <a:xfrm>
                <a:off x="8655132" y="692896"/>
                <a:ext cx="3621974" cy="738664"/>
              </a:xfrm>
              <a:prstGeom prst="rect">
                <a:avLst/>
              </a:prstGeom>
              <a:noFill/>
            </p:spPr>
            <p:txBody>
              <a:bodyPr wrap="square" rtlCol="0">
                <a:spAutoFit/>
              </a:bodyPr>
              <a:lstStyle/>
              <a:p>
                <a:r>
                  <a:rPr lang="en-US" sz="1400" b="1" dirty="0">
                    <a:solidFill>
                      <a:schemeClr val="tx2"/>
                    </a:solidFill>
                  </a:rPr>
                  <a:t>2 environments: </a:t>
                </a:r>
              </a:p>
              <a:p>
                <a:pPr marL="171450" indent="-171450">
                  <a:buFont typeface="Arial" panose="020B0604020202020204" pitchFamily="34" charset="0"/>
                  <a:buChar char="•"/>
                </a:pPr>
                <a:r>
                  <a:rPr lang="en-US" sz="1400" dirty="0">
                    <a:solidFill>
                      <a:srgbClr val="4D4F53"/>
                    </a:solidFill>
                  </a:rPr>
                  <a:t>DMP: computational power</a:t>
                </a:r>
              </a:p>
              <a:p>
                <a:pPr marL="171450" indent="-171450">
                  <a:buFont typeface="Arial" panose="020B0604020202020204" pitchFamily="34" charset="0"/>
                  <a:buChar char="•"/>
                </a:pPr>
                <a:r>
                  <a:rPr lang="en-US" sz="1400" dirty="0">
                    <a:solidFill>
                      <a:srgbClr val="4D4F53"/>
                    </a:solidFill>
                  </a:rPr>
                  <a:t>DMT: storage capabilities</a:t>
                </a:r>
              </a:p>
            </p:txBody>
          </p:sp>
          <p:cxnSp>
            <p:nvCxnSpPr>
              <p:cNvPr id="10" name="Straight Connector 9">
                <a:extLst>
                  <a:ext uri="{FF2B5EF4-FFF2-40B4-BE49-F238E27FC236}">
                    <a16:creationId xmlns:a16="http://schemas.microsoft.com/office/drawing/2014/main" id="{9A397EB0-B400-324F-BF11-BE471B6EF18F}"/>
                  </a:ext>
                </a:extLst>
              </p:cNvPr>
              <p:cNvCxnSpPr/>
              <p:nvPr/>
            </p:nvCxnSpPr>
            <p:spPr>
              <a:xfrm>
                <a:off x="8655132" y="546525"/>
                <a:ext cx="0" cy="763344"/>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grpSp>
      </p:grpSp>
      <p:grpSp>
        <p:nvGrpSpPr>
          <p:cNvPr id="40" name="Group 39">
            <a:extLst>
              <a:ext uri="{FF2B5EF4-FFF2-40B4-BE49-F238E27FC236}">
                <a16:creationId xmlns:a16="http://schemas.microsoft.com/office/drawing/2014/main" id="{C8F5A42F-8949-AE47-A300-439457D4F170}"/>
              </a:ext>
            </a:extLst>
          </p:cNvPr>
          <p:cNvGrpSpPr/>
          <p:nvPr/>
        </p:nvGrpSpPr>
        <p:grpSpPr>
          <a:xfrm>
            <a:off x="5347121" y="1247790"/>
            <a:ext cx="1444780" cy="4915504"/>
            <a:chOff x="5347121" y="1247790"/>
            <a:chExt cx="1444780" cy="4915504"/>
          </a:xfrm>
        </p:grpSpPr>
        <p:cxnSp>
          <p:nvCxnSpPr>
            <p:cNvPr id="20" name="Straight Connector 19">
              <a:extLst>
                <a:ext uri="{FF2B5EF4-FFF2-40B4-BE49-F238E27FC236}">
                  <a16:creationId xmlns:a16="http://schemas.microsoft.com/office/drawing/2014/main" id="{6F80F94C-42C4-A74F-8767-A929838A10C1}"/>
                </a:ext>
              </a:extLst>
            </p:cNvPr>
            <p:cNvCxnSpPr/>
            <p:nvPr/>
          </p:nvCxnSpPr>
          <p:spPr>
            <a:xfrm>
              <a:off x="6096000" y="1900052"/>
              <a:ext cx="0" cy="4263242"/>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621B2B73-442B-5640-93A0-6E2427A39D14}"/>
                </a:ext>
              </a:extLst>
            </p:cNvPr>
            <p:cNvGrpSpPr/>
            <p:nvPr/>
          </p:nvGrpSpPr>
          <p:grpSpPr>
            <a:xfrm>
              <a:off x="6162067" y="1247790"/>
              <a:ext cx="629834" cy="802815"/>
              <a:chOff x="11087374" y="1495597"/>
              <a:chExt cx="629834" cy="802815"/>
            </a:xfrm>
          </p:grpSpPr>
          <p:sp>
            <p:nvSpPr>
              <p:cNvPr id="58" name="Freeform 274">
                <a:extLst>
                  <a:ext uri="{FF2B5EF4-FFF2-40B4-BE49-F238E27FC236}">
                    <a16:creationId xmlns:a16="http://schemas.microsoft.com/office/drawing/2014/main" id="{88553D83-8ED0-DD49-9D86-806B1212F967}"/>
                  </a:ext>
                </a:extLst>
              </p:cNvPr>
              <p:cNvSpPr>
                <a:spLocks noEditPoints="1"/>
              </p:cNvSpPr>
              <p:nvPr/>
            </p:nvSpPr>
            <p:spPr bwMode="auto">
              <a:xfrm>
                <a:off x="11140354" y="1736437"/>
                <a:ext cx="523875" cy="561975"/>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21" name="TextBox 20">
                <a:extLst>
                  <a:ext uri="{FF2B5EF4-FFF2-40B4-BE49-F238E27FC236}">
                    <a16:creationId xmlns:a16="http://schemas.microsoft.com/office/drawing/2014/main" id="{D7F36079-8940-414A-A8C6-4B86CD82231A}"/>
                  </a:ext>
                </a:extLst>
              </p:cNvPr>
              <p:cNvSpPr txBox="1"/>
              <p:nvPr/>
            </p:nvSpPr>
            <p:spPr>
              <a:xfrm>
                <a:off x="11087374" y="1495597"/>
                <a:ext cx="629834" cy="307777"/>
              </a:xfrm>
              <a:prstGeom prst="rect">
                <a:avLst/>
              </a:prstGeom>
              <a:noFill/>
            </p:spPr>
            <p:txBody>
              <a:bodyPr wrap="square" rtlCol="0">
                <a:spAutoFit/>
              </a:bodyPr>
              <a:lstStyle/>
              <a:p>
                <a:pPr algn="ctr"/>
                <a:r>
                  <a:rPr lang="en-US" sz="1400" b="1" dirty="0">
                    <a:solidFill>
                      <a:srgbClr val="00B0F0"/>
                    </a:solidFill>
                  </a:rPr>
                  <a:t>DMT</a:t>
                </a:r>
                <a:endParaRPr lang="en-US" sz="1200" b="1" dirty="0">
                  <a:solidFill>
                    <a:srgbClr val="00B0F0"/>
                  </a:solidFill>
                </a:endParaRPr>
              </a:p>
            </p:txBody>
          </p:sp>
        </p:grpSp>
        <p:grpSp>
          <p:nvGrpSpPr>
            <p:cNvPr id="61" name="Group 60">
              <a:extLst>
                <a:ext uri="{FF2B5EF4-FFF2-40B4-BE49-F238E27FC236}">
                  <a16:creationId xmlns:a16="http://schemas.microsoft.com/office/drawing/2014/main" id="{91F0248C-A25C-6E4B-B6D0-8A1D9B1CA021}"/>
                </a:ext>
              </a:extLst>
            </p:cNvPr>
            <p:cNvGrpSpPr/>
            <p:nvPr/>
          </p:nvGrpSpPr>
          <p:grpSpPr>
            <a:xfrm>
              <a:off x="5347121" y="1247790"/>
              <a:ext cx="629834" cy="802815"/>
              <a:chOff x="11087374" y="1495597"/>
              <a:chExt cx="629834" cy="802815"/>
            </a:xfrm>
          </p:grpSpPr>
          <p:sp>
            <p:nvSpPr>
              <p:cNvPr id="62" name="Freeform 274">
                <a:extLst>
                  <a:ext uri="{FF2B5EF4-FFF2-40B4-BE49-F238E27FC236}">
                    <a16:creationId xmlns:a16="http://schemas.microsoft.com/office/drawing/2014/main" id="{3C4BB132-D323-2547-8FEB-2CB5010C5986}"/>
                  </a:ext>
                </a:extLst>
              </p:cNvPr>
              <p:cNvSpPr>
                <a:spLocks noEditPoints="1"/>
              </p:cNvSpPr>
              <p:nvPr/>
            </p:nvSpPr>
            <p:spPr bwMode="auto">
              <a:xfrm>
                <a:off x="11140354" y="1736437"/>
                <a:ext cx="523875" cy="561975"/>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3" name="TextBox 62">
                <a:extLst>
                  <a:ext uri="{FF2B5EF4-FFF2-40B4-BE49-F238E27FC236}">
                    <a16:creationId xmlns:a16="http://schemas.microsoft.com/office/drawing/2014/main" id="{CABABFF3-BEF2-3F4F-AB8C-735BA68D6CB8}"/>
                  </a:ext>
                </a:extLst>
              </p:cNvPr>
              <p:cNvSpPr txBox="1"/>
              <p:nvPr/>
            </p:nvSpPr>
            <p:spPr>
              <a:xfrm>
                <a:off x="11087374" y="1495597"/>
                <a:ext cx="629834" cy="307777"/>
              </a:xfrm>
              <a:prstGeom prst="rect">
                <a:avLst/>
              </a:prstGeom>
              <a:noFill/>
            </p:spPr>
            <p:txBody>
              <a:bodyPr wrap="square" rtlCol="0">
                <a:spAutoFit/>
              </a:bodyPr>
              <a:lstStyle/>
              <a:p>
                <a:pPr algn="ctr"/>
                <a:r>
                  <a:rPr lang="en-US" sz="1400" b="1" dirty="0">
                    <a:solidFill>
                      <a:srgbClr val="92D050"/>
                    </a:solidFill>
                  </a:rPr>
                  <a:t>DMP</a:t>
                </a:r>
                <a:endParaRPr lang="en-US" sz="1200" b="1" dirty="0">
                  <a:solidFill>
                    <a:srgbClr val="92D050"/>
                  </a:solidFill>
                </a:endParaRPr>
              </a:p>
            </p:txBody>
          </p:sp>
        </p:grpSp>
      </p:grpSp>
      <p:grpSp>
        <p:nvGrpSpPr>
          <p:cNvPr id="41" name="Group 40">
            <a:extLst>
              <a:ext uri="{FF2B5EF4-FFF2-40B4-BE49-F238E27FC236}">
                <a16:creationId xmlns:a16="http://schemas.microsoft.com/office/drawing/2014/main" id="{D032662D-BC54-EC44-88D0-5A852544FA69}"/>
              </a:ext>
            </a:extLst>
          </p:cNvPr>
          <p:cNvGrpSpPr/>
          <p:nvPr/>
        </p:nvGrpSpPr>
        <p:grpSpPr>
          <a:xfrm>
            <a:off x="72392" y="1815484"/>
            <a:ext cx="4764707" cy="4494086"/>
            <a:chOff x="72392" y="1815484"/>
            <a:chExt cx="4764707" cy="4494086"/>
          </a:xfrm>
        </p:grpSpPr>
        <p:grpSp>
          <p:nvGrpSpPr>
            <p:cNvPr id="33" name="Group 32">
              <a:extLst>
                <a:ext uri="{FF2B5EF4-FFF2-40B4-BE49-F238E27FC236}">
                  <a16:creationId xmlns:a16="http://schemas.microsoft.com/office/drawing/2014/main" id="{065D14F9-0EE3-9743-95EF-37F792091B7C}"/>
                </a:ext>
              </a:extLst>
            </p:cNvPr>
            <p:cNvGrpSpPr/>
            <p:nvPr/>
          </p:nvGrpSpPr>
          <p:grpSpPr>
            <a:xfrm>
              <a:off x="76192" y="1815484"/>
              <a:ext cx="2226201" cy="2014152"/>
              <a:chOff x="305470" y="3089189"/>
              <a:chExt cx="2226201" cy="2014152"/>
            </a:xfrm>
          </p:grpSpPr>
          <p:sp>
            <p:nvSpPr>
              <p:cNvPr id="23" name="Rounded Rectangle 22">
                <a:extLst>
                  <a:ext uri="{FF2B5EF4-FFF2-40B4-BE49-F238E27FC236}">
                    <a16:creationId xmlns:a16="http://schemas.microsoft.com/office/drawing/2014/main" id="{A4F70186-DB46-DA4A-AF32-0B1FDCCFB7A1}"/>
                  </a:ext>
                </a:extLst>
              </p:cNvPr>
              <p:cNvSpPr/>
              <p:nvPr/>
            </p:nvSpPr>
            <p:spPr>
              <a:xfrm>
                <a:off x="584459" y="3089189"/>
                <a:ext cx="1947212"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gn="ctr">
                  <a:buFont typeface="Arial" panose="020B0604020202020204" pitchFamily="34" charset="0"/>
                  <a:buChar char="•"/>
                </a:pPr>
                <a:r>
                  <a:rPr lang="en-US" sz="1400" dirty="0">
                    <a:solidFill>
                      <a:srgbClr val="4D4F53"/>
                    </a:solidFill>
                  </a:rPr>
                  <a:t>Static information</a:t>
                </a:r>
              </a:p>
              <a:p>
                <a:pPr marL="171450" indent="-171450" algn="ctr">
                  <a:buFont typeface="Arial" panose="020B0604020202020204" pitchFamily="34" charset="0"/>
                  <a:buChar char="•"/>
                </a:pPr>
                <a:r>
                  <a:rPr lang="en-US" sz="1400" b="1" dirty="0">
                    <a:solidFill>
                      <a:srgbClr val="4D4F53"/>
                    </a:solidFill>
                  </a:rPr>
                  <a:t>6h window averages</a:t>
                </a:r>
              </a:p>
            </p:txBody>
          </p:sp>
          <p:sp>
            <p:nvSpPr>
              <p:cNvPr id="24" name="TextBox 23">
                <a:extLst>
                  <a:ext uri="{FF2B5EF4-FFF2-40B4-BE49-F238E27FC236}">
                    <a16:creationId xmlns:a16="http://schemas.microsoft.com/office/drawing/2014/main" id="{38EB848D-0965-A144-83A6-AFDAEB67AD6F}"/>
                  </a:ext>
                </a:extLst>
              </p:cNvPr>
              <p:cNvSpPr txBox="1"/>
              <p:nvPr/>
            </p:nvSpPr>
            <p:spPr>
              <a:xfrm rot="16200000">
                <a:off x="-54881" y="3957766"/>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VECTORS</a:t>
                </a:r>
              </a:p>
            </p:txBody>
          </p:sp>
        </p:grpSp>
        <p:grpSp>
          <p:nvGrpSpPr>
            <p:cNvPr id="32" name="Group 31">
              <a:extLst>
                <a:ext uri="{FF2B5EF4-FFF2-40B4-BE49-F238E27FC236}">
                  <a16:creationId xmlns:a16="http://schemas.microsoft.com/office/drawing/2014/main" id="{2824BF1F-D4C9-2344-9179-32204F2DCFBC}"/>
                </a:ext>
              </a:extLst>
            </p:cNvPr>
            <p:cNvGrpSpPr/>
            <p:nvPr/>
          </p:nvGrpSpPr>
          <p:grpSpPr>
            <a:xfrm>
              <a:off x="72392" y="4149142"/>
              <a:ext cx="2230001" cy="2014152"/>
              <a:chOff x="1722769" y="3102833"/>
              <a:chExt cx="2230001" cy="2014152"/>
            </a:xfrm>
          </p:grpSpPr>
          <p:sp>
            <p:nvSpPr>
              <p:cNvPr id="65" name="Rounded Rectangle 64">
                <a:extLst>
                  <a:ext uri="{FF2B5EF4-FFF2-40B4-BE49-F238E27FC236}">
                    <a16:creationId xmlns:a16="http://schemas.microsoft.com/office/drawing/2014/main" id="{79D6390A-58D4-4243-AAB9-F59BF06AA7B2}"/>
                  </a:ext>
                </a:extLst>
              </p:cNvPr>
              <p:cNvSpPr/>
              <p:nvPr/>
            </p:nvSpPr>
            <p:spPr>
              <a:xfrm>
                <a:off x="1999768" y="3102833"/>
                <a:ext cx="1953002"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gn="ctr">
                  <a:buFont typeface="Arial" panose="020B0604020202020204" pitchFamily="34" charset="0"/>
                  <a:buChar char="•"/>
                </a:pPr>
                <a:r>
                  <a:rPr lang="en-US" sz="1400" dirty="0">
                    <a:solidFill>
                      <a:srgbClr val="4D4F53"/>
                    </a:solidFill>
                  </a:rPr>
                  <a:t>Difference between </a:t>
                </a:r>
                <a:r>
                  <a:rPr lang="en-US" sz="1400" b="1" dirty="0">
                    <a:solidFill>
                      <a:srgbClr val="4D4F53"/>
                    </a:solidFill>
                  </a:rPr>
                  <a:t>daily averages</a:t>
                </a:r>
              </a:p>
            </p:txBody>
          </p:sp>
          <p:sp>
            <p:nvSpPr>
              <p:cNvPr id="69" name="TextBox 68">
                <a:extLst>
                  <a:ext uri="{FF2B5EF4-FFF2-40B4-BE49-F238E27FC236}">
                    <a16:creationId xmlns:a16="http://schemas.microsoft.com/office/drawing/2014/main" id="{7EED3466-C926-D646-A4ED-73C264F9B8FC}"/>
                  </a:ext>
                </a:extLst>
              </p:cNvPr>
              <p:cNvSpPr txBox="1"/>
              <p:nvPr/>
            </p:nvSpPr>
            <p:spPr>
              <a:xfrm rot="16200000">
                <a:off x="992033" y="3971410"/>
                <a:ext cx="1738472"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DAILY_AVG_DIFFS</a:t>
                </a:r>
              </a:p>
            </p:txBody>
          </p:sp>
        </p:grpSp>
        <p:grpSp>
          <p:nvGrpSpPr>
            <p:cNvPr id="31" name="Group 30">
              <a:extLst>
                <a:ext uri="{FF2B5EF4-FFF2-40B4-BE49-F238E27FC236}">
                  <a16:creationId xmlns:a16="http://schemas.microsoft.com/office/drawing/2014/main" id="{057660AD-C508-A74A-B15C-65BB09677D11}"/>
                </a:ext>
              </a:extLst>
            </p:cNvPr>
            <p:cNvGrpSpPr/>
            <p:nvPr/>
          </p:nvGrpSpPr>
          <p:grpSpPr>
            <a:xfrm>
              <a:off x="2588396" y="1855563"/>
              <a:ext cx="2248703" cy="2014152"/>
              <a:chOff x="2959137" y="3102833"/>
              <a:chExt cx="2248703" cy="2014152"/>
            </a:xfrm>
          </p:grpSpPr>
          <p:sp>
            <p:nvSpPr>
              <p:cNvPr id="66" name="Rounded Rectangle 65">
                <a:extLst>
                  <a:ext uri="{FF2B5EF4-FFF2-40B4-BE49-F238E27FC236}">
                    <a16:creationId xmlns:a16="http://schemas.microsoft.com/office/drawing/2014/main" id="{0B5197CC-86C5-FB44-B8EB-F5EBE8D30BFD}"/>
                  </a:ext>
                </a:extLst>
              </p:cNvPr>
              <p:cNvSpPr/>
              <p:nvPr/>
            </p:nvSpPr>
            <p:spPr>
              <a:xfrm>
                <a:off x="3234362" y="3102833"/>
                <a:ext cx="1973478"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gn="ctr">
                  <a:buFont typeface="Arial" panose="020B0604020202020204" pitchFamily="34" charset="0"/>
                  <a:buChar char="•"/>
                </a:pPr>
                <a:r>
                  <a:rPr lang="en-US" sz="1400" b="1" dirty="0">
                    <a:solidFill>
                      <a:srgbClr val="4D4F53"/>
                    </a:solidFill>
                  </a:rPr>
                  <a:t>Daily averages</a:t>
                </a:r>
              </a:p>
            </p:txBody>
          </p:sp>
          <p:sp>
            <p:nvSpPr>
              <p:cNvPr id="70" name="TextBox 69">
                <a:extLst>
                  <a:ext uri="{FF2B5EF4-FFF2-40B4-BE49-F238E27FC236}">
                    <a16:creationId xmlns:a16="http://schemas.microsoft.com/office/drawing/2014/main" id="{B612DF5E-974D-2F4F-AFF9-8DE6933BE884}"/>
                  </a:ext>
                </a:extLst>
              </p:cNvPr>
              <p:cNvSpPr txBox="1"/>
              <p:nvPr/>
            </p:nvSpPr>
            <p:spPr>
              <a:xfrm rot="16200000">
                <a:off x="2173003" y="3971410"/>
                <a:ext cx="1849267"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DAILY_AVG_DAY_0</a:t>
                </a:r>
              </a:p>
            </p:txBody>
          </p:sp>
        </p:grpSp>
        <p:grpSp>
          <p:nvGrpSpPr>
            <p:cNvPr id="30" name="Group 29">
              <a:extLst>
                <a:ext uri="{FF2B5EF4-FFF2-40B4-BE49-F238E27FC236}">
                  <a16:creationId xmlns:a16="http://schemas.microsoft.com/office/drawing/2014/main" id="{959BE4B2-3E48-164A-9C91-5AC9F3A3ABD2}"/>
                </a:ext>
              </a:extLst>
            </p:cNvPr>
            <p:cNvGrpSpPr/>
            <p:nvPr/>
          </p:nvGrpSpPr>
          <p:grpSpPr>
            <a:xfrm>
              <a:off x="2543120" y="4149142"/>
              <a:ext cx="2293979" cy="2014152"/>
              <a:chOff x="4239379" y="3102834"/>
              <a:chExt cx="2293979" cy="2014152"/>
            </a:xfrm>
          </p:grpSpPr>
          <p:sp>
            <p:nvSpPr>
              <p:cNvPr id="67" name="Rounded Rectangle 66">
                <a:extLst>
                  <a:ext uri="{FF2B5EF4-FFF2-40B4-BE49-F238E27FC236}">
                    <a16:creationId xmlns:a16="http://schemas.microsoft.com/office/drawing/2014/main" id="{C8BB2357-8064-EE41-9624-833B59A87956}"/>
                  </a:ext>
                </a:extLst>
              </p:cNvPr>
              <p:cNvSpPr/>
              <p:nvPr/>
            </p:nvSpPr>
            <p:spPr>
              <a:xfrm>
                <a:off x="4516378" y="3102834"/>
                <a:ext cx="2016980"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gn="ctr">
                  <a:buFont typeface="Arial" panose="020B0604020202020204" pitchFamily="34" charset="0"/>
                  <a:buChar char="•"/>
                </a:pPr>
                <a:r>
                  <a:rPr lang="en-US" sz="1400" dirty="0">
                    <a:solidFill>
                      <a:srgbClr val="4D4F53"/>
                    </a:solidFill>
                  </a:rPr>
                  <a:t>Sick MACs information</a:t>
                </a:r>
              </a:p>
            </p:txBody>
          </p:sp>
          <p:sp>
            <p:nvSpPr>
              <p:cNvPr id="71" name="TextBox 70">
                <a:extLst>
                  <a:ext uri="{FF2B5EF4-FFF2-40B4-BE49-F238E27FC236}">
                    <a16:creationId xmlns:a16="http://schemas.microsoft.com/office/drawing/2014/main" id="{EC0435D7-98E4-4B4B-AD6E-F701158E194E}"/>
                  </a:ext>
                </a:extLst>
              </p:cNvPr>
              <p:cNvSpPr txBox="1"/>
              <p:nvPr/>
            </p:nvSpPr>
            <p:spPr>
              <a:xfrm rot="16200000">
                <a:off x="3879028" y="3971411"/>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VIA_MACS</a:t>
                </a:r>
              </a:p>
            </p:txBody>
          </p:sp>
        </p:grpSp>
        <p:grpSp>
          <p:nvGrpSpPr>
            <p:cNvPr id="38" name="Group 37">
              <a:extLst>
                <a:ext uri="{FF2B5EF4-FFF2-40B4-BE49-F238E27FC236}">
                  <a16:creationId xmlns:a16="http://schemas.microsoft.com/office/drawing/2014/main" id="{E3FAEE62-35E3-504D-90B1-ABB33A6ADC61}"/>
                </a:ext>
              </a:extLst>
            </p:cNvPr>
            <p:cNvGrpSpPr/>
            <p:nvPr/>
          </p:nvGrpSpPr>
          <p:grpSpPr>
            <a:xfrm>
              <a:off x="871620" y="3683359"/>
              <a:ext cx="889932" cy="292553"/>
              <a:chOff x="493840" y="3650667"/>
              <a:chExt cx="889932" cy="292553"/>
            </a:xfrm>
          </p:grpSpPr>
          <p:sp>
            <p:nvSpPr>
              <p:cNvPr id="36" name="Rounded Rectangle 35">
                <a:extLst>
                  <a:ext uri="{FF2B5EF4-FFF2-40B4-BE49-F238E27FC236}">
                    <a16:creationId xmlns:a16="http://schemas.microsoft.com/office/drawing/2014/main" id="{F15C7AB9-41B5-A448-A3BD-232A16F12405}"/>
                  </a:ext>
                </a:extLst>
              </p:cNvPr>
              <p:cNvSpPr/>
              <p:nvPr/>
            </p:nvSpPr>
            <p:spPr>
              <a:xfrm>
                <a:off x="493840" y="3650667"/>
                <a:ext cx="784965" cy="29140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37" name="Group 36">
                <a:extLst>
                  <a:ext uri="{FF2B5EF4-FFF2-40B4-BE49-F238E27FC236}">
                    <a16:creationId xmlns:a16="http://schemas.microsoft.com/office/drawing/2014/main" id="{4E3191B5-1709-A64A-B893-98BC6390655E}"/>
                  </a:ext>
                </a:extLst>
              </p:cNvPr>
              <p:cNvGrpSpPr/>
              <p:nvPr/>
            </p:nvGrpSpPr>
            <p:grpSpPr>
              <a:xfrm>
                <a:off x="568124" y="3651815"/>
                <a:ext cx="815648" cy="291405"/>
                <a:chOff x="568124" y="3651815"/>
                <a:chExt cx="815648" cy="291405"/>
              </a:xfrm>
            </p:grpSpPr>
            <p:grpSp>
              <p:nvGrpSpPr>
                <p:cNvPr id="85" name="Group 84">
                  <a:extLst>
                    <a:ext uri="{FF2B5EF4-FFF2-40B4-BE49-F238E27FC236}">
                      <a16:creationId xmlns:a16="http://schemas.microsoft.com/office/drawing/2014/main" id="{ABAD8E9C-9B93-B64B-8175-5C28701DE855}"/>
                    </a:ext>
                  </a:extLst>
                </p:cNvPr>
                <p:cNvGrpSpPr/>
                <p:nvPr/>
              </p:nvGrpSpPr>
              <p:grpSpPr>
                <a:xfrm>
                  <a:off x="568124" y="3651815"/>
                  <a:ext cx="254420" cy="270916"/>
                  <a:chOff x="3694112" y="519112"/>
                  <a:chExt cx="636587" cy="677863"/>
                </a:xfrm>
              </p:grpSpPr>
              <p:sp>
                <p:nvSpPr>
                  <p:cNvPr id="86" name="Freeform 5">
                    <a:extLst>
                      <a:ext uri="{FF2B5EF4-FFF2-40B4-BE49-F238E27FC236}">
                        <a16:creationId xmlns:a16="http://schemas.microsoft.com/office/drawing/2014/main" id="{F3BA401A-1F53-FE40-9DA0-98B001A86AD5}"/>
                      </a:ext>
                    </a:extLst>
                  </p:cNvPr>
                  <p:cNvSpPr>
                    <a:spLocks/>
                  </p:cNvSpPr>
                  <p:nvPr/>
                </p:nvSpPr>
                <p:spPr bwMode="auto">
                  <a:xfrm>
                    <a:off x="3714750" y="771525"/>
                    <a:ext cx="595312" cy="404812"/>
                  </a:xfrm>
                  <a:custGeom>
                    <a:avLst/>
                    <a:gdLst>
                      <a:gd name="T0" fmla="*/ 0 w 299"/>
                      <a:gd name="T1" fmla="*/ 0 h 203"/>
                      <a:gd name="T2" fmla="*/ 0 w 299"/>
                      <a:gd name="T3" fmla="*/ 187 h 203"/>
                      <a:gd name="T4" fmla="*/ 16 w 299"/>
                      <a:gd name="T5" fmla="*/ 203 h 203"/>
                      <a:gd name="T6" fmla="*/ 283 w 299"/>
                      <a:gd name="T7" fmla="*/ 203 h 203"/>
                      <a:gd name="T8" fmla="*/ 299 w 299"/>
                      <a:gd name="T9" fmla="*/ 187 h 203"/>
                      <a:gd name="T10" fmla="*/ 299 w 299"/>
                      <a:gd name="T11" fmla="*/ 0 h 203"/>
                      <a:gd name="T12" fmla="*/ 0 w 299"/>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299" h="203">
                        <a:moveTo>
                          <a:pt x="0" y="0"/>
                        </a:moveTo>
                        <a:cubicBezTo>
                          <a:pt x="0" y="187"/>
                          <a:pt x="0" y="187"/>
                          <a:pt x="0" y="187"/>
                        </a:cubicBezTo>
                        <a:cubicBezTo>
                          <a:pt x="0" y="196"/>
                          <a:pt x="7" y="203"/>
                          <a:pt x="16" y="203"/>
                        </a:cubicBezTo>
                        <a:cubicBezTo>
                          <a:pt x="283" y="203"/>
                          <a:pt x="283" y="203"/>
                          <a:pt x="283" y="203"/>
                        </a:cubicBezTo>
                        <a:cubicBezTo>
                          <a:pt x="292" y="203"/>
                          <a:pt x="299" y="196"/>
                          <a:pt x="299" y="187"/>
                        </a:cubicBezTo>
                        <a:cubicBezTo>
                          <a:pt x="299" y="0"/>
                          <a:pt x="299" y="0"/>
                          <a:pt x="299"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6">
                    <a:extLst>
                      <a:ext uri="{FF2B5EF4-FFF2-40B4-BE49-F238E27FC236}">
                        <a16:creationId xmlns:a16="http://schemas.microsoft.com/office/drawing/2014/main" id="{ACEAE082-BD77-AD48-9193-38CB063BEBE4}"/>
                      </a:ext>
                    </a:extLst>
                  </p:cNvPr>
                  <p:cNvSpPr>
                    <a:spLocks noEditPoints="1"/>
                  </p:cNvSpPr>
                  <p:nvPr/>
                </p:nvSpPr>
                <p:spPr bwMode="auto">
                  <a:xfrm>
                    <a:off x="3694112" y="752475"/>
                    <a:ext cx="636587" cy="444500"/>
                  </a:xfrm>
                  <a:custGeom>
                    <a:avLst/>
                    <a:gdLst>
                      <a:gd name="T0" fmla="*/ 293 w 319"/>
                      <a:gd name="T1" fmla="*/ 223 h 223"/>
                      <a:gd name="T2" fmla="*/ 26 w 319"/>
                      <a:gd name="T3" fmla="*/ 223 h 223"/>
                      <a:gd name="T4" fmla="*/ 0 w 319"/>
                      <a:gd name="T5" fmla="*/ 197 h 223"/>
                      <a:gd name="T6" fmla="*/ 0 w 319"/>
                      <a:gd name="T7" fmla="*/ 0 h 223"/>
                      <a:gd name="T8" fmla="*/ 319 w 319"/>
                      <a:gd name="T9" fmla="*/ 0 h 223"/>
                      <a:gd name="T10" fmla="*/ 319 w 319"/>
                      <a:gd name="T11" fmla="*/ 197 h 223"/>
                      <a:gd name="T12" fmla="*/ 293 w 319"/>
                      <a:gd name="T13" fmla="*/ 223 h 223"/>
                      <a:gd name="T14" fmla="*/ 20 w 319"/>
                      <a:gd name="T15" fmla="*/ 20 h 223"/>
                      <a:gd name="T16" fmla="*/ 20 w 319"/>
                      <a:gd name="T17" fmla="*/ 197 h 223"/>
                      <a:gd name="T18" fmla="*/ 26 w 319"/>
                      <a:gd name="T19" fmla="*/ 203 h 223"/>
                      <a:gd name="T20" fmla="*/ 293 w 319"/>
                      <a:gd name="T21" fmla="*/ 203 h 223"/>
                      <a:gd name="T22" fmla="*/ 299 w 319"/>
                      <a:gd name="T23" fmla="*/ 197 h 223"/>
                      <a:gd name="T24" fmla="*/ 299 w 319"/>
                      <a:gd name="T25" fmla="*/ 20 h 223"/>
                      <a:gd name="T26" fmla="*/ 20 w 319"/>
                      <a:gd name="T27" fmla="*/ 2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9" h="223">
                        <a:moveTo>
                          <a:pt x="293" y="223"/>
                        </a:moveTo>
                        <a:cubicBezTo>
                          <a:pt x="26" y="223"/>
                          <a:pt x="26" y="223"/>
                          <a:pt x="26" y="223"/>
                        </a:cubicBezTo>
                        <a:cubicBezTo>
                          <a:pt x="12" y="223"/>
                          <a:pt x="0" y="211"/>
                          <a:pt x="0" y="197"/>
                        </a:cubicBezTo>
                        <a:cubicBezTo>
                          <a:pt x="0" y="0"/>
                          <a:pt x="0" y="0"/>
                          <a:pt x="0" y="0"/>
                        </a:cubicBezTo>
                        <a:cubicBezTo>
                          <a:pt x="319" y="0"/>
                          <a:pt x="319" y="0"/>
                          <a:pt x="319" y="0"/>
                        </a:cubicBezTo>
                        <a:cubicBezTo>
                          <a:pt x="319" y="197"/>
                          <a:pt x="319" y="197"/>
                          <a:pt x="319" y="197"/>
                        </a:cubicBezTo>
                        <a:cubicBezTo>
                          <a:pt x="319" y="211"/>
                          <a:pt x="307" y="223"/>
                          <a:pt x="293" y="223"/>
                        </a:cubicBezTo>
                        <a:close/>
                        <a:moveTo>
                          <a:pt x="20" y="20"/>
                        </a:moveTo>
                        <a:cubicBezTo>
                          <a:pt x="20" y="197"/>
                          <a:pt x="20" y="197"/>
                          <a:pt x="20" y="197"/>
                        </a:cubicBezTo>
                        <a:cubicBezTo>
                          <a:pt x="20" y="200"/>
                          <a:pt x="23" y="203"/>
                          <a:pt x="26" y="203"/>
                        </a:cubicBezTo>
                        <a:cubicBezTo>
                          <a:pt x="293" y="203"/>
                          <a:pt x="293" y="203"/>
                          <a:pt x="293" y="203"/>
                        </a:cubicBezTo>
                        <a:cubicBezTo>
                          <a:pt x="296" y="203"/>
                          <a:pt x="299" y="200"/>
                          <a:pt x="299" y="197"/>
                        </a:cubicBezTo>
                        <a:cubicBezTo>
                          <a:pt x="299" y="20"/>
                          <a:pt x="299" y="20"/>
                          <a:pt x="299" y="20"/>
                        </a:cubicBezTo>
                        <a:lnTo>
                          <a:pt x="20" y="2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
                    <a:extLst>
                      <a:ext uri="{FF2B5EF4-FFF2-40B4-BE49-F238E27FC236}">
                        <a16:creationId xmlns:a16="http://schemas.microsoft.com/office/drawing/2014/main" id="{7EA5FDDD-74DF-0546-B930-72FC1E496BC8}"/>
                      </a:ext>
                    </a:extLst>
                  </p:cNvPr>
                  <p:cNvSpPr>
                    <a:spLocks/>
                  </p:cNvSpPr>
                  <p:nvPr/>
                </p:nvSpPr>
                <p:spPr bwMode="auto">
                  <a:xfrm>
                    <a:off x="3795712"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3"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3"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
                    <a:extLst>
                      <a:ext uri="{FF2B5EF4-FFF2-40B4-BE49-F238E27FC236}">
                        <a16:creationId xmlns:a16="http://schemas.microsoft.com/office/drawing/2014/main" id="{CAAAE9B7-CA3A-634D-B995-58FC4B416F90}"/>
                      </a:ext>
                    </a:extLst>
                  </p:cNvPr>
                  <p:cNvSpPr>
                    <a:spLocks/>
                  </p:cNvSpPr>
                  <p:nvPr/>
                </p:nvSpPr>
                <p:spPr bwMode="auto">
                  <a:xfrm>
                    <a:off x="3922712" y="519112"/>
                    <a:ext cx="49212"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3"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3"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9">
                    <a:extLst>
                      <a:ext uri="{FF2B5EF4-FFF2-40B4-BE49-F238E27FC236}">
                        <a16:creationId xmlns:a16="http://schemas.microsoft.com/office/drawing/2014/main" id="{C3801EB9-F892-8647-9127-D1C6A5C51B85}"/>
                      </a:ext>
                    </a:extLst>
                  </p:cNvPr>
                  <p:cNvSpPr>
                    <a:spLocks/>
                  </p:cNvSpPr>
                  <p:nvPr/>
                </p:nvSpPr>
                <p:spPr bwMode="auto">
                  <a:xfrm>
                    <a:off x="4052887"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1" y="50"/>
                          <a:pt x="0" y="49"/>
                          <a:pt x="0" y="46"/>
                        </a:cubicBezTo>
                        <a:cubicBezTo>
                          <a:pt x="0" y="4"/>
                          <a:pt x="0" y="4"/>
                          <a:pt x="0" y="4"/>
                        </a:cubicBezTo>
                        <a:cubicBezTo>
                          <a:pt x="0" y="2"/>
                          <a:pt x="1" y="0"/>
                          <a:pt x="4" y="0"/>
                        </a:cubicBezTo>
                        <a:cubicBezTo>
                          <a:pt x="20" y="0"/>
                          <a:pt x="20" y="0"/>
                          <a:pt x="20" y="0"/>
                        </a:cubicBezTo>
                        <a:cubicBezTo>
                          <a:pt x="22"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0">
                    <a:extLst>
                      <a:ext uri="{FF2B5EF4-FFF2-40B4-BE49-F238E27FC236}">
                        <a16:creationId xmlns:a16="http://schemas.microsoft.com/office/drawing/2014/main" id="{66913F77-303A-C849-952D-6EB1A4278F0F}"/>
                      </a:ext>
                    </a:extLst>
                  </p:cNvPr>
                  <p:cNvSpPr>
                    <a:spLocks/>
                  </p:cNvSpPr>
                  <p:nvPr/>
                </p:nvSpPr>
                <p:spPr bwMode="auto">
                  <a:xfrm>
                    <a:off x="4181475"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1" y="50"/>
                          <a:pt x="0" y="49"/>
                          <a:pt x="0" y="46"/>
                        </a:cubicBezTo>
                        <a:cubicBezTo>
                          <a:pt x="0" y="4"/>
                          <a:pt x="0" y="4"/>
                          <a:pt x="0" y="4"/>
                        </a:cubicBezTo>
                        <a:cubicBezTo>
                          <a:pt x="0" y="2"/>
                          <a:pt x="1" y="0"/>
                          <a:pt x="4" y="0"/>
                        </a:cubicBezTo>
                        <a:cubicBezTo>
                          <a:pt x="20" y="0"/>
                          <a:pt x="20" y="0"/>
                          <a:pt x="20" y="0"/>
                        </a:cubicBezTo>
                        <a:cubicBezTo>
                          <a:pt x="22"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1">
                    <a:extLst>
                      <a:ext uri="{FF2B5EF4-FFF2-40B4-BE49-F238E27FC236}">
                        <a16:creationId xmlns:a16="http://schemas.microsoft.com/office/drawing/2014/main" id="{6664E061-F27C-2A4F-9A88-43ED5B750DC1}"/>
                      </a:ext>
                    </a:extLst>
                  </p:cNvPr>
                  <p:cNvSpPr>
                    <a:spLocks/>
                  </p:cNvSpPr>
                  <p:nvPr/>
                </p:nvSpPr>
                <p:spPr bwMode="auto">
                  <a:xfrm>
                    <a:off x="3694112" y="568325"/>
                    <a:ext cx="636587" cy="141287"/>
                  </a:xfrm>
                  <a:custGeom>
                    <a:avLst/>
                    <a:gdLst>
                      <a:gd name="T0" fmla="*/ 293 w 319"/>
                      <a:gd name="T1" fmla="*/ 0 h 71"/>
                      <a:gd name="T2" fmla="*/ 280 w 319"/>
                      <a:gd name="T3" fmla="*/ 0 h 71"/>
                      <a:gd name="T4" fmla="*/ 280 w 319"/>
                      <a:gd name="T5" fmla="*/ 21 h 71"/>
                      <a:gd name="T6" fmla="*/ 264 w 319"/>
                      <a:gd name="T7" fmla="*/ 37 h 71"/>
                      <a:gd name="T8" fmla="*/ 248 w 319"/>
                      <a:gd name="T9" fmla="*/ 37 h 71"/>
                      <a:gd name="T10" fmla="*/ 232 w 319"/>
                      <a:gd name="T11" fmla="*/ 21 h 71"/>
                      <a:gd name="T12" fmla="*/ 232 w 319"/>
                      <a:gd name="T13" fmla="*/ 0 h 71"/>
                      <a:gd name="T14" fmla="*/ 216 w 319"/>
                      <a:gd name="T15" fmla="*/ 0 h 71"/>
                      <a:gd name="T16" fmla="*/ 216 w 319"/>
                      <a:gd name="T17" fmla="*/ 21 h 71"/>
                      <a:gd name="T18" fmla="*/ 200 w 319"/>
                      <a:gd name="T19" fmla="*/ 37 h 71"/>
                      <a:gd name="T20" fmla="*/ 184 w 319"/>
                      <a:gd name="T21" fmla="*/ 37 h 71"/>
                      <a:gd name="T22" fmla="*/ 168 w 319"/>
                      <a:gd name="T23" fmla="*/ 21 h 71"/>
                      <a:gd name="T24" fmla="*/ 168 w 319"/>
                      <a:gd name="T25" fmla="*/ 0 h 71"/>
                      <a:gd name="T26" fmla="*/ 151 w 319"/>
                      <a:gd name="T27" fmla="*/ 0 h 71"/>
                      <a:gd name="T28" fmla="*/ 151 w 319"/>
                      <a:gd name="T29" fmla="*/ 21 h 71"/>
                      <a:gd name="T30" fmla="*/ 135 w 319"/>
                      <a:gd name="T31" fmla="*/ 37 h 71"/>
                      <a:gd name="T32" fmla="*/ 119 w 319"/>
                      <a:gd name="T33" fmla="*/ 37 h 71"/>
                      <a:gd name="T34" fmla="*/ 103 w 319"/>
                      <a:gd name="T35" fmla="*/ 21 h 71"/>
                      <a:gd name="T36" fmla="*/ 103 w 319"/>
                      <a:gd name="T37" fmla="*/ 0 h 71"/>
                      <a:gd name="T38" fmla="*/ 87 w 319"/>
                      <a:gd name="T39" fmla="*/ 0 h 71"/>
                      <a:gd name="T40" fmla="*/ 87 w 319"/>
                      <a:gd name="T41" fmla="*/ 21 h 71"/>
                      <a:gd name="T42" fmla="*/ 71 w 319"/>
                      <a:gd name="T43" fmla="*/ 37 h 71"/>
                      <a:gd name="T44" fmla="*/ 55 w 319"/>
                      <a:gd name="T45" fmla="*/ 37 h 71"/>
                      <a:gd name="T46" fmla="*/ 39 w 319"/>
                      <a:gd name="T47" fmla="*/ 21 h 71"/>
                      <a:gd name="T48" fmla="*/ 39 w 319"/>
                      <a:gd name="T49" fmla="*/ 0 h 71"/>
                      <a:gd name="T50" fmla="*/ 26 w 319"/>
                      <a:gd name="T51" fmla="*/ 0 h 71"/>
                      <a:gd name="T52" fmla="*/ 0 w 319"/>
                      <a:gd name="T53" fmla="*/ 27 h 71"/>
                      <a:gd name="T54" fmla="*/ 0 w 319"/>
                      <a:gd name="T55" fmla="*/ 71 h 71"/>
                      <a:gd name="T56" fmla="*/ 319 w 319"/>
                      <a:gd name="T57" fmla="*/ 71 h 71"/>
                      <a:gd name="T58" fmla="*/ 319 w 319"/>
                      <a:gd name="T59" fmla="*/ 27 h 71"/>
                      <a:gd name="T60" fmla="*/ 293 w 319"/>
                      <a:gd name="T6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9" h="71">
                        <a:moveTo>
                          <a:pt x="293" y="0"/>
                        </a:moveTo>
                        <a:cubicBezTo>
                          <a:pt x="280" y="0"/>
                          <a:pt x="280" y="0"/>
                          <a:pt x="280" y="0"/>
                        </a:cubicBezTo>
                        <a:cubicBezTo>
                          <a:pt x="280" y="21"/>
                          <a:pt x="280" y="21"/>
                          <a:pt x="280" y="21"/>
                        </a:cubicBezTo>
                        <a:cubicBezTo>
                          <a:pt x="280" y="30"/>
                          <a:pt x="272" y="37"/>
                          <a:pt x="264" y="37"/>
                        </a:cubicBezTo>
                        <a:cubicBezTo>
                          <a:pt x="248" y="37"/>
                          <a:pt x="248" y="37"/>
                          <a:pt x="248" y="37"/>
                        </a:cubicBezTo>
                        <a:cubicBezTo>
                          <a:pt x="239" y="37"/>
                          <a:pt x="232" y="30"/>
                          <a:pt x="232" y="21"/>
                        </a:cubicBezTo>
                        <a:cubicBezTo>
                          <a:pt x="232" y="0"/>
                          <a:pt x="232" y="0"/>
                          <a:pt x="232" y="0"/>
                        </a:cubicBezTo>
                        <a:cubicBezTo>
                          <a:pt x="216" y="0"/>
                          <a:pt x="216" y="0"/>
                          <a:pt x="216" y="0"/>
                        </a:cubicBezTo>
                        <a:cubicBezTo>
                          <a:pt x="216" y="21"/>
                          <a:pt x="216" y="21"/>
                          <a:pt x="216" y="21"/>
                        </a:cubicBezTo>
                        <a:cubicBezTo>
                          <a:pt x="216" y="30"/>
                          <a:pt x="208" y="37"/>
                          <a:pt x="200" y="37"/>
                        </a:cubicBezTo>
                        <a:cubicBezTo>
                          <a:pt x="184" y="37"/>
                          <a:pt x="184" y="37"/>
                          <a:pt x="184" y="37"/>
                        </a:cubicBezTo>
                        <a:cubicBezTo>
                          <a:pt x="175" y="37"/>
                          <a:pt x="168" y="30"/>
                          <a:pt x="168" y="21"/>
                        </a:cubicBezTo>
                        <a:cubicBezTo>
                          <a:pt x="168" y="0"/>
                          <a:pt x="168" y="0"/>
                          <a:pt x="168" y="0"/>
                        </a:cubicBezTo>
                        <a:cubicBezTo>
                          <a:pt x="151" y="0"/>
                          <a:pt x="151" y="0"/>
                          <a:pt x="151" y="0"/>
                        </a:cubicBezTo>
                        <a:cubicBezTo>
                          <a:pt x="151" y="21"/>
                          <a:pt x="151" y="21"/>
                          <a:pt x="151" y="21"/>
                        </a:cubicBezTo>
                        <a:cubicBezTo>
                          <a:pt x="151" y="30"/>
                          <a:pt x="144" y="37"/>
                          <a:pt x="135" y="37"/>
                        </a:cubicBezTo>
                        <a:cubicBezTo>
                          <a:pt x="119" y="37"/>
                          <a:pt x="119" y="37"/>
                          <a:pt x="119" y="37"/>
                        </a:cubicBezTo>
                        <a:cubicBezTo>
                          <a:pt x="111" y="37"/>
                          <a:pt x="103" y="30"/>
                          <a:pt x="103" y="21"/>
                        </a:cubicBezTo>
                        <a:cubicBezTo>
                          <a:pt x="103" y="0"/>
                          <a:pt x="103" y="0"/>
                          <a:pt x="103" y="0"/>
                        </a:cubicBezTo>
                        <a:cubicBezTo>
                          <a:pt x="87" y="0"/>
                          <a:pt x="87" y="0"/>
                          <a:pt x="87" y="0"/>
                        </a:cubicBezTo>
                        <a:cubicBezTo>
                          <a:pt x="87" y="21"/>
                          <a:pt x="87" y="21"/>
                          <a:pt x="87" y="21"/>
                        </a:cubicBezTo>
                        <a:cubicBezTo>
                          <a:pt x="87" y="30"/>
                          <a:pt x="80" y="37"/>
                          <a:pt x="71" y="37"/>
                        </a:cubicBezTo>
                        <a:cubicBezTo>
                          <a:pt x="55" y="37"/>
                          <a:pt x="55" y="37"/>
                          <a:pt x="55" y="37"/>
                        </a:cubicBezTo>
                        <a:cubicBezTo>
                          <a:pt x="47" y="37"/>
                          <a:pt x="39" y="30"/>
                          <a:pt x="39" y="21"/>
                        </a:cubicBezTo>
                        <a:cubicBezTo>
                          <a:pt x="39" y="0"/>
                          <a:pt x="39" y="0"/>
                          <a:pt x="39" y="0"/>
                        </a:cubicBezTo>
                        <a:cubicBezTo>
                          <a:pt x="26" y="0"/>
                          <a:pt x="26" y="0"/>
                          <a:pt x="26" y="0"/>
                        </a:cubicBezTo>
                        <a:cubicBezTo>
                          <a:pt x="11" y="0"/>
                          <a:pt x="0" y="12"/>
                          <a:pt x="0" y="27"/>
                        </a:cubicBezTo>
                        <a:cubicBezTo>
                          <a:pt x="0" y="71"/>
                          <a:pt x="0" y="71"/>
                          <a:pt x="0" y="71"/>
                        </a:cubicBezTo>
                        <a:cubicBezTo>
                          <a:pt x="319" y="71"/>
                          <a:pt x="319" y="71"/>
                          <a:pt x="319" y="71"/>
                        </a:cubicBezTo>
                        <a:cubicBezTo>
                          <a:pt x="319" y="27"/>
                          <a:pt x="319" y="27"/>
                          <a:pt x="319" y="27"/>
                        </a:cubicBezTo>
                        <a:cubicBezTo>
                          <a:pt x="319" y="12"/>
                          <a:pt x="308" y="0"/>
                          <a:pt x="293"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2">
                    <a:extLst>
                      <a:ext uri="{FF2B5EF4-FFF2-40B4-BE49-F238E27FC236}">
                        <a16:creationId xmlns:a16="http://schemas.microsoft.com/office/drawing/2014/main" id="{FF472235-1839-1447-942D-80EC4BD9EFA5}"/>
                      </a:ext>
                    </a:extLst>
                  </p:cNvPr>
                  <p:cNvSpPr>
                    <a:spLocks noChangeArrowheads="1"/>
                  </p:cNvSpPr>
                  <p:nvPr/>
                </p:nvSpPr>
                <p:spPr bwMode="auto">
                  <a:xfrm>
                    <a:off x="3875087" y="838200"/>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3">
                    <a:extLst>
                      <a:ext uri="{FF2B5EF4-FFF2-40B4-BE49-F238E27FC236}">
                        <a16:creationId xmlns:a16="http://schemas.microsoft.com/office/drawing/2014/main" id="{0FF29559-732D-5D47-986E-500575D6042A}"/>
                      </a:ext>
                    </a:extLst>
                  </p:cNvPr>
                  <p:cNvSpPr>
                    <a:spLocks noChangeArrowheads="1"/>
                  </p:cNvSpPr>
                  <p:nvPr/>
                </p:nvSpPr>
                <p:spPr bwMode="auto">
                  <a:xfrm>
                    <a:off x="3979862" y="838200"/>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4">
                    <a:extLst>
                      <a:ext uri="{FF2B5EF4-FFF2-40B4-BE49-F238E27FC236}">
                        <a16:creationId xmlns:a16="http://schemas.microsoft.com/office/drawing/2014/main" id="{F79A4743-A4FB-9C4E-9121-6442F7FA0204}"/>
                      </a:ext>
                    </a:extLst>
                  </p:cNvPr>
                  <p:cNvSpPr>
                    <a:spLocks noChangeArrowheads="1"/>
                  </p:cNvSpPr>
                  <p:nvPr/>
                </p:nvSpPr>
                <p:spPr bwMode="auto">
                  <a:xfrm>
                    <a:off x="4084637" y="838200"/>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5">
                    <a:extLst>
                      <a:ext uri="{FF2B5EF4-FFF2-40B4-BE49-F238E27FC236}">
                        <a16:creationId xmlns:a16="http://schemas.microsoft.com/office/drawing/2014/main" id="{420C024D-6589-7B4A-B08E-A83059840601}"/>
                      </a:ext>
                    </a:extLst>
                  </p:cNvPr>
                  <p:cNvSpPr>
                    <a:spLocks noChangeArrowheads="1"/>
                  </p:cNvSpPr>
                  <p:nvPr/>
                </p:nvSpPr>
                <p:spPr bwMode="auto">
                  <a:xfrm>
                    <a:off x="3771900"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6">
                    <a:extLst>
                      <a:ext uri="{FF2B5EF4-FFF2-40B4-BE49-F238E27FC236}">
                        <a16:creationId xmlns:a16="http://schemas.microsoft.com/office/drawing/2014/main" id="{4FCAFB40-FB9E-DC4B-AA1D-6C606BBE61F5}"/>
                      </a:ext>
                    </a:extLst>
                  </p:cNvPr>
                  <p:cNvSpPr>
                    <a:spLocks noChangeArrowheads="1"/>
                  </p:cNvSpPr>
                  <p:nvPr/>
                </p:nvSpPr>
                <p:spPr bwMode="auto">
                  <a:xfrm>
                    <a:off x="3875087" y="941387"/>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7">
                    <a:extLst>
                      <a:ext uri="{FF2B5EF4-FFF2-40B4-BE49-F238E27FC236}">
                        <a16:creationId xmlns:a16="http://schemas.microsoft.com/office/drawing/2014/main" id="{8323DA41-C3F2-BE48-B897-8E527A732904}"/>
                      </a:ext>
                    </a:extLst>
                  </p:cNvPr>
                  <p:cNvSpPr>
                    <a:spLocks noChangeArrowheads="1"/>
                  </p:cNvSpPr>
                  <p:nvPr/>
                </p:nvSpPr>
                <p:spPr bwMode="auto">
                  <a:xfrm>
                    <a:off x="3979862" y="941387"/>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8">
                    <a:extLst>
                      <a:ext uri="{FF2B5EF4-FFF2-40B4-BE49-F238E27FC236}">
                        <a16:creationId xmlns:a16="http://schemas.microsoft.com/office/drawing/2014/main" id="{93196D7A-7552-8E46-803C-5D14108C923F}"/>
                      </a:ext>
                    </a:extLst>
                  </p:cNvPr>
                  <p:cNvSpPr>
                    <a:spLocks noChangeArrowheads="1"/>
                  </p:cNvSpPr>
                  <p:nvPr/>
                </p:nvSpPr>
                <p:spPr bwMode="auto">
                  <a:xfrm>
                    <a:off x="4084637"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9">
                    <a:extLst>
                      <a:ext uri="{FF2B5EF4-FFF2-40B4-BE49-F238E27FC236}">
                        <a16:creationId xmlns:a16="http://schemas.microsoft.com/office/drawing/2014/main" id="{52E52C2B-C656-8140-9501-20A3E2715A50}"/>
                      </a:ext>
                    </a:extLst>
                  </p:cNvPr>
                  <p:cNvSpPr>
                    <a:spLocks noChangeArrowheads="1"/>
                  </p:cNvSpPr>
                  <p:nvPr/>
                </p:nvSpPr>
                <p:spPr bwMode="auto">
                  <a:xfrm>
                    <a:off x="3771900" y="1044575"/>
                    <a:ext cx="63500"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20">
                    <a:extLst>
                      <a:ext uri="{FF2B5EF4-FFF2-40B4-BE49-F238E27FC236}">
                        <a16:creationId xmlns:a16="http://schemas.microsoft.com/office/drawing/2014/main" id="{001E8680-8AA8-5844-AF40-BD1561FBA6AB}"/>
                      </a:ext>
                    </a:extLst>
                  </p:cNvPr>
                  <p:cNvSpPr>
                    <a:spLocks noChangeArrowheads="1"/>
                  </p:cNvSpPr>
                  <p:nvPr/>
                </p:nvSpPr>
                <p:spPr bwMode="auto">
                  <a:xfrm>
                    <a:off x="3875087" y="1044575"/>
                    <a:ext cx="65087"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21">
                    <a:extLst>
                      <a:ext uri="{FF2B5EF4-FFF2-40B4-BE49-F238E27FC236}">
                        <a16:creationId xmlns:a16="http://schemas.microsoft.com/office/drawing/2014/main" id="{00ABDB37-F036-9D43-BC6E-86DB76008F9F}"/>
                      </a:ext>
                    </a:extLst>
                  </p:cNvPr>
                  <p:cNvSpPr>
                    <a:spLocks noChangeArrowheads="1"/>
                  </p:cNvSpPr>
                  <p:nvPr/>
                </p:nvSpPr>
                <p:spPr bwMode="auto">
                  <a:xfrm>
                    <a:off x="3979862" y="1044575"/>
                    <a:ext cx="65087"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22">
                    <a:extLst>
                      <a:ext uri="{FF2B5EF4-FFF2-40B4-BE49-F238E27FC236}">
                        <a16:creationId xmlns:a16="http://schemas.microsoft.com/office/drawing/2014/main" id="{57791D9D-01F4-594B-8207-986B6D3AA6A4}"/>
                      </a:ext>
                    </a:extLst>
                  </p:cNvPr>
                  <p:cNvSpPr>
                    <a:spLocks noChangeArrowheads="1"/>
                  </p:cNvSpPr>
                  <p:nvPr/>
                </p:nvSpPr>
                <p:spPr bwMode="auto">
                  <a:xfrm>
                    <a:off x="4084637" y="1044575"/>
                    <a:ext cx="63500"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23">
                    <a:extLst>
                      <a:ext uri="{FF2B5EF4-FFF2-40B4-BE49-F238E27FC236}">
                        <a16:creationId xmlns:a16="http://schemas.microsoft.com/office/drawing/2014/main" id="{82348102-3FDE-7B46-970A-BA834105CE15}"/>
                      </a:ext>
                    </a:extLst>
                  </p:cNvPr>
                  <p:cNvSpPr>
                    <a:spLocks noChangeArrowheads="1"/>
                  </p:cNvSpPr>
                  <p:nvPr/>
                </p:nvSpPr>
                <p:spPr bwMode="auto">
                  <a:xfrm>
                    <a:off x="4189412" y="838200"/>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4">
                    <a:extLst>
                      <a:ext uri="{FF2B5EF4-FFF2-40B4-BE49-F238E27FC236}">
                        <a16:creationId xmlns:a16="http://schemas.microsoft.com/office/drawing/2014/main" id="{03B17146-9C80-8744-8EE9-F9BD5C25D196}"/>
                      </a:ext>
                    </a:extLst>
                  </p:cNvPr>
                  <p:cNvSpPr>
                    <a:spLocks noChangeArrowheads="1"/>
                  </p:cNvSpPr>
                  <p:nvPr/>
                </p:nvSpPr>
                <p:spPr bwMode="auto">
                  <a:xfrm>
                    <a:off x="4189412"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TextBox 34">
                  <a:extLst>
                    <a:ext uri="{FF2B5EF4-FFF2-40B4-BE49-F238E27FC236}">
                      <a16:creationId xmlns:a16="http://schemas.microsoft.com/office/drawing/2014/main" id="{F321C2EE-F235-AB4B-A489-274F7FCB764C}"/>
                    </a:ext>
                  </a:extLst>
                </p:cNvPr>
                <p:cNvSpPr txBox="1"/>
                <p:nvPr/>
              </p:nvSpPr>
              <p:spPr>
                <a:xfrm>
                  <a:off x="806287" y="3666221"/>
                  <a:ext cx="577485" cy="276999"/>
                </a:xfrm>
                <a:prstGeom prst="rect">
                  <a:avLst/>
                </a:prstGeom>
                <a:noFill/>
              </p:spPr>
              <p:txBody>
                <a:bodyPr wrap="square" rtlCol="0">
                  <a:spAutoFit/>
                </a:bodyPr>
                <a:lstStyle/>
                <a:p>
                  <a:r>
                    <a:rPr lang="en-US" sz="1200" dirty="0">
                      <a:solidFill>
                        <a:srgbClr val="92D050"/>
                      </a:solidFill>
                    </a:rPr>
                    <a:t>1 day</a:t>
                  </a:r>
                </a:p>
              </p:txBody>
            </p:sp>
          </p:grpSp>
        </p:grpSp>
        <p:grpSp>
          <p:nvGrpSpPr>
            <p:cNvPr id="111" name="Group 110">
              <a:extLst>
                <a:ext uri="{FF2B5EF4-FFF2-40B4-BE49-F238E27FC236}">
                  <a16:creationId xmlns:a16="http://schemas.microsoft.com/office/drawing/2014/main" id="{A0497C4D-73BF-AC4A-A298-88C62A5B8C00}"/>
                </a:ext>
              </a:extLst>
            </p:cNvPr>
            <p:cNvGrpSpPr/>
            <p:nvPr/>
          </p:nvGrpSpPr>
          <p:grpSpPr>
            <a:xfrm>
              <a:off x="3458370" y="3691135"/>
              <a:ext cx="889932" cy="292553"/>
              <a:chOff x="493840" y="3650667"/>
              <a:chExt cx="889932" cy="292553"/>
            </a:xfrm>
          </p:grpSpPr>
          <p:sp>
            <p:nvSpPr>
              <p:cNvPr id="112" name="Rounded Rectangle 111">
                <a:extLst>
                  <a:ext uri="{FF2B5EF4-FFF2-40B4-BE49-F238E27FC236}">
                    <a16:creationId xmlns:a16="http://schemas.microsoft.com/office/drawing/2014/main" id="{BF893D42-1859-6C47-89FF-9DEEAA64BD14}"/>
                  </a:ext>
                </a:extLst>
              </p:cNvPr>
              <p:cNvSpPr/>
              <p:nvPr/>
            </p:nvSpPr>
            <p:spPr>
              <a:xfrm>
                <a:off x="493840" y="3650667"/>
                <a:ext cx="784965" cy="29140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113" name="Group 112">
                <a:extLst>
                  <a:ext uri="{FF2B5EF4-FFF2-40B4-BE49-F238E27FC236}">
                    <a16:creationId xmlns:a16="http://schemas.microsoft.com/office/drawing/2014/main" id="{E8587120-B1BE-AF41-B421-0D90C49C8406}"/>
                  </a:ext>
                </a:extLst>
              </p:cNvPr>
              <p:cNvGrpSpPr/>
              <p:nvPr/>
            </p:nvGrpSpPr>
            <p:grpSpPr>
              <a:xfrm>
                <a:off x="568124" y="3651815"/>
                <a:ext cx="815648" cy="291405"/>
                <a:chOff x="568124" y="3651815"/>
                <a:chExt cx="815648" cy="291405"/>
              </a:xfrm>
            </p:grpSpPr>
            <p:grpSp>
              <p:nvGrpSpPr>
                <p:cNvPr id="114" name="Group 113">
                  <a:extLst>
                    <a:ext uri="{FF2B5EF4-FFF2-40B4-BE49-F238E27FC236}">
                      <a16:creationId xmlns:a16="http://schemas.microsoft.com/office/drawing/2014/main" id="{0FEBF169-2949-714A-B70F-19762E1EA72A}"/>
                    </a:ext>
                  </a:extLst>
                </p:cNvPr>
                <p:cNvGrpSpPr/>
                <p:nvPr/>
              </p:nvGrpSpPr>
              <p:grpSpPr>
                <a:xfrm>
                  <a:off x="568124" y="3651815"/>
                  <a:ext cx="254420" cy="270916"/>
                  <a:chOff x="3694112" y="519112"/>
                  <a:chExt cx="636587" cy="677863"/>
                </a:xfrm>
              </p:grpSpPr>
              <p:sp>
                <p:nvSpPr>
                  <p:cNvPr id="116" name="Freeform 5">
                    <a:extLst>
                      <a:ext uri="{FF2B5EF4-FFF2-40B4-BE49-F238E27FC236}">
                        <a16:creationId xmlns:a16="http://schemas.microsoft.com/office/drawing/2014/main" id="{B7810E1B-57A8-274F-93DA-F571FF600208}"/>
                      </a:ext>
                    </a:extLst>
                  </p:cNvPr>
                  <p:cNvSpPr>
                    <a:spLocks/>
                  </p:cNvSpPr>
                  <p:nvPr/>
                </p:nvSpPr>
                <p:spPr bwMode="auto">
                  <a:xfrm>
                    <a:off x="3714750" y="771525"/>
                    <a:ext cx="595312" cy="404812"/>
                  </a:xfrm>
                  <a:custGeom>
                    <a:avLst/>
                    <a:gdLst>
                      <a:gd name="T0" fmla="*/ 0 w 299"/>
                      <a:gd name="T1" fmla="*/ 0 h 203"/>
                      <a:gd name="T2" fmla="*/ 0 w 299"/>
                      <a:gd name="T3" fmla="*/ 187 h 203"/>
                      <a:gd name="T4" fmla="*/ 16 w 299"/>
                      <a:gd name="T5" fmla="*/ 203 h 203"/>
                      <a:gd name="T6" fmla="*/ 283 w 299"/>
                      <a:gd name="T7" fmla="*/ 203 h 203"/>
                      <a:gd name="T8" fmla="*/ 299 w 299"/>
                      <a:gd name="T9" fmla="*/ 187 h 203"/>
                      <a:gd name="T10" fmla="*/ 299 w 299"/>
                      <a:gd name="T11" fmla="*/ 0 h 203"/>
                      <a:gd name="T12" fmla="*/ 0 w 299"/>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299" h="203">
                        <a:moveTo>
                          <a:pt x="0" y="0"/>
                        </a:moveTo>
                        <a:cubicBezTo>
                          <a:pt x="0" y="187"/>
                          <a:pt x="0" y="187"/>
                          <a:pt x="0" y="187"/>
                        </a:cubicBezTo>
                        <a:cubicBezTo>
                          <a:pt x="0" y="196"/>
                          <a:pt x="7" y="203"/>
                          <a:pt x="16" y="203"/>
                        </a:cubicBezTo>
                        <a:cubicBezTo>
                          <a:pt x="283" y="203"/>
                          <a:pt x="283" y="203"/>
                          <a:pt x="283" y="203"/>
                        </a:cubicBezTo>
                        <a:cubicBezTo>
                          <a:pt x="292" y="203"/>
                          <a:pt x="299" y="196"/>
                          <a:pt x="299" y="187"/>
                        </a:cubicBezTo>
                        <a:cubicBezTo>
                          <a:pt x="299" y="0"/>
                          <a:pt x="299" y="0"/>
                          <a:pt x="299"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6">
                    <a:extLst>
                      <a:ext uri="{FF2B5EF4-FFF2-40B4-BE49-F238E27FC236}">
                        <a16:creationId xmlns:a16="http://schemas.microsoft.com/office/drawing/2014/main" id="{D094B172-728E-1B46-85C1-5956EC42C429}"/>
                      </a:ext>
                    </a:extLst>
                  </p:cNvPr>
                  <p:cNvSpPr>
                    <a:spLocks noEditPoints="1"/>
                  </p:cNvSpPr>
                  <p:nvPr/>
                </p:nvSpPr>
                <p:spPr bwMode="auto">
                  <a:xfrm>
                    <a:off x="3694112" y="752475"/>
                    <a:ext cx="636587" cy="444500"/>
                  </a:xfrm>
                  <a:custGeom>
                    <a:avLst/>
                    <a:gdLst>
                      <a:gd name="T0" fmla="*/ 293 w 319"/>
                      <a:gd name="T1" fmla="*/ 223 h 223"/>
                      <a:gd name="T2" fmla="*/ 26 w 319"/>
                      <a:gd name="T3" fmla="*/ 223 h 223"/>
                      <a:gd name="T4" fmla="*/ 0 w 319"/>
                      <a:gd name="T5" fmla="*/ 197 h 223"/>
                      <a:gd name="T6" fmla="*/ 0 w 319"/>
                      <a:gd name="T7" fmla="*/ 0 h 223"/>
                      <a:gd name="T8" fmla="*/ 319 w 319"/>
                      <a:gd name="T9" fmla="*/ 0 h 223"/>
                      <a:gd name="T10" fmla="*/ 319 w 319"/>
                      <a:gd name="T11" fmla="*/ 197 h 223"/>
                      <a:gd name="T12" fmla="*/ 293 w 319"/>
                      <a:gd name="T13" fmla="*/ 223 h 223"/>
                      <a:gd name="T14" fmla="*/ 20 w 319"/>
                      <a:gd name="T15" fmla="*/ 20 h 223"/>
                      <a:gd name="T16" fmla="*/ 20 w 319"/>
                      <a:gd name="T17" fmla="*/ 197 h 223"/>
                      <a:gd name="T18" fmla="*/ 26 w 319"/>
                      <a:gd name="T19" fmla="*/ 203 h 223"/>
                      <a:gd name="T20" fmla="*/ 293 w 319"/>
                      <a:gd name="T21" fmla="*/ 203 h 223"/>
                      <a:gd name="T22" fmla="*/ 299 w 319"/>
                      <a:gd name="T23" fmla="*/ 197 h 223"/>
                      <a:gd name="T24" fmla="*/ 299 w 319"/>
                      <a:gd name="T25" fmla="*/ 20 h 223"/>
                      <a:gd name="T26" fmla="*/ 20 w 319"/>
                      <a:gd name="T27" fmla="*/ 2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9" h="223">
                        <a:moveTo>
                          <a:pt x="293" y="223"/>
                        </a:moveTo>
                        <a:cubicBezTo>
                          <a:pt x="26" y="223"/>
                          <a:pt x="26" y="223"/>
                          <a:pt x="26" y="223"/>
                        </a:cubicBezTo>
                        <a:cubicBezTo>
                          <a:pt x="12" y="223"/>
                          <a:pt x="0" y="211"/>
                          <a:pt x="0" y="197"/>
                        </a:cubicBezTo>
                        <a:cubicBezTo>
                          <a:pt x="0" y="0"/>
                          <a:pt x="0" y="0"/>
                          <a:pt x="0" y="0"/>
                        </a:cubicBezTo>
                        <a:cubicBezTo>
                          <a:pt x="319" y="0"/>
                          <a:pt x="319" y="0"/>
                          <a:pt x="319" y="0"/>
                        </a:cubicBezTo>
                        <a:cubicBezTo>
                          <a:pt x="319" y="197"/>
                          <a:pt x="319" y="197"/>
                          <a:pt x="319" y="197"/>
                        </a:cubicBezTo>
                        <a:cubicBezTo>
                          <a:pt x="319" y="211"/>
                          <a:pt x="307" y="223"/>
                          <a:pt x="293" y="223"/>
                        </a:cubicBezTo>
                        <a:close/>
                        <a:moveTo>
                          <a:pt x="20" y="20"/>
                        </a:moveTo>
                        <a:cubicBezTo>
                          <a:pt x="20" y="197"/>
                          <a:pt x="20" y="197"/>
                          <a:pt x="20" y="197"/>
                        </a:cubicBezTo>
                        <a:cubicBezTo>
                          <a:pt x="20" y="200"/>
                          <a:pt x="23" y="203"/>
                          <a:pt x="26" y="203"/>
                        </a:cubicBezTo>
                        <a:cubicBezTo>
                          <a:pt x="293" y="203"/>
                          <a:pt x="293" y="203"/>
                          <a:pt x="293" y="203"/>
                        </a:cubicBezTo>
                        <a:cubicBezTo>
                          <a:pt x="296" y="203"/>
                          <a:pt x="299" y="200"/>
                          <a:pt x="299" y="197"/>
                        </a:cubicBezTo>
                        <a:cubicBezTo>
                          <a:pt x="299" y="20"/>
                          <a:pt x="299" y="20"/>
                          <a:pt x="299" y="20"/>
                        </a:cubicBezTo>
                        <a:lnTo>
                          <a:pt x="20" y="2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
                    <a:extLst>
                      <a:ext uri="{FF2B5EF4-FFF2-40B4-BE49-F238E27FC236}">
                        <a16:creationId xmlns:a16="http://schemas.microsoft.com/office/drawing/2014/main" id="{B2A964BE-D8A4-2D4F-9484-D10C7DE5B8A3}"/>
                      </a:ext>
                    </a:extLst>
                  </p:cNvPr>
                  <p:cNvSpPr>
                    <a:spLocks/>
                  </p:cNvSpPr>
                  <p:nvPr/>
                </p:nvSpPr>
                <p:spPr bwMode="auto">
                  <a:xfrm>
                    <a:off x="3795712"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3"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3"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
                    <a:extLst>
                      <a:ext uri="{FF2B5EF4-FFF2-40B4-BE49-F238E27FC236}">
                        <a16:creationId xmlns:a16="http://schemas.microsoft.com/office/drawing/2014/main" id="{6E7C6BEE-46E1-584E-A933-362721A955F6}"/>
                      </a:ext>
                    </a:extLst>
                  </p:cNvPr>
                  <p:cNvSpPr>
                    <a:spLocks/>
                  </p:cNvSpPr>
                  <p:nvPr/>
                </p:nvSpPr>
                <p:spPr bwMode="auto">
                  <a:xfrm>
                    <a:off x="3922712" y="519112"/>
                    <a:ext cx="49212"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3"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3"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
                    <a:extLst>
                      <a:ext uri="{FF2B5EF4-FFF2-40B4-BE49-F238E27FC236}">
                        <a16:creationId xmlns:a16="http://schemas.microsoft.com/office/drawing/2014/main" id="{A9257152-11CF-604D-A108-023CB945B445}"/>
                      </a:ext>
                    </a:extLst>
                  </p:cNvPr>
                  <p:cNvSpPr>
                    <a:spLocks/>
                  </p:cNvSpPr>
                  <p:nvPr/>
                </p:nvSpPr>
                <p:spPr bwMode="auto">
                  <a:xfrm>
                    <a:off x="4052887"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1" y="50"/>
                          <a:pt x="0" y="49"/>
                          <a:pt x="0" y="46"/>
                        </a:cubicBezTo>
                        <a:cubicBezTo>
                          <a:pt x="0" y="4"/>
                          <a:pt x="0" y="4"/>
                          <a:pt x="0" y="4"/>
                        </a:cubicBezTo>
                        <a:cubicBezTo>
                          <a:pt x="0" y="2"/>
                          <a:pt x="1" y="0"/>
                          <a:pt x="4" y="0"/>
                        </a:cubicBezTo>
                        <a:cubicBezTo>
                          <a:pt x="20" y="0"/>
                          <a:pt x="20" y="0"/>
                          <a:pt x="20" y="0"/>
                        </a:cubicBezTo>
                        <a:cubicBezTo>
                          <a:pt x="22"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
                    <a:extLst>
                      <a:ext uri="{FF2B5EF4-FFF2-40B4-BE49-F238E27FC236}">
                        <a16:creationId xmlns:a16="http://schemas.microsoft.com/office/drawing/2014/main" id="{1B35C516-B2C6-3444-A3A8-B4C1DEB5DDBD}"/>
                      </a:ext>
                    </a:extLst>
                  </p:cNvPr>
                  <p:cNvSpPr>
                    <a:spLocks/>
                  </p:cNvSpPr>
                  <p:nvPr/>
                </p:nvSpPr>
                <p:spPr bwMode="auto">
                  <a:xfrm>
                    <a:off x="4181475"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1" y="50"/>
                          <a:pt x="0" y="49"/>
                          <a:pt x="0" y="46"/>
                        </a:cubicBezTo>
                        <a:cubicBezTo>
                          <a:pt x="0" y="4"/>
                          <a:pt x="0" y="4"/>
                          <a:pt x="0" y="4"/>
                        </a:cubicBezTo>
                        <a:cubicBezTo>
                          <a:pt x="0" y="2"/>
                          <a:pt x="1" y="0"/>
                          <a:pt x="4" y="0"/>
                        </a:cubicBezTo>
                        <a:cubicBezTo>
                          <a:pt x="20" y="0"/>
                          <a:pt x="20" y="0"/>
                          <a:pt x="20" y="0"/>
                        </a:cubicBezTo>
                        <a:cubicBezTo>
                          <a:pt x="22"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
                    <a:extLst>
                      <a:ext uri="{FF2B5EF4-FFF2-40B4-BE49-F238E27FC236}">
                        <a16:creationId xmlns:a16="http://schemas.microsoft.com/office/drawing/2014/main" id="{E52AE7EC-C1FE-5843-A07C-0808032BFA96}"/>
                      </a:ext>
                    </a:extLst>
                  </p:cNvPr>
                  <p:cNvSpPr>
                    <a:spLocks/>
                  </p:cNvSpPr>
                  <p:nvPr/>
                </p:nvSpPr>
                <p:spPr bwMode="auto">
                  <a:xfrm>
                    <a:off x="3694112" y="568325"/>
                    <a:ext cx="636587" cy="141287"/>
                  </a:xfrm>
                  <a:custGeom>
                    <a:avLst/>
                    <a:gdLst>
                      <a:gd name="T0" fmla="*/ 293 w 319"/>
                      <a:gd name="T1" fmla="*/ 0 h 71"/>
                      <a:gd name="T2" fmla="*/ 280 w 319"/>
                      <a:gd name="T3" fmla="*/ 0 h 71"/>
                      <a:gd name="T4" fmla="*/ 280 w 319"/>
                      <a:gd name="T5" fmla="*/ 21 h 71"/>
                      <a:gd name="T6" fmla="*/ 264 w 319"/>
                      <a:gd name="T7" fmla="*/ 37 h 71"/>
                      <a:gd name="T8" fmla="*/ 248 w 319"/>
                      <a:gd name="T9" fmla="*/ 37 h 71"/>
                      <a:gd name="T10" fmla="*/ 232 w 319"/>
                      <a:gd name="T11" fmla="*/ 21 h 71"/>
                      <a:gd name="T12" fmla="*/ 232 w 319"/>
                      <a:gd name="T13" fmla="*/ 0 h 71"/>
                      <a:gd name="T14" fmla="*/ 216 w 319"/>
                      <a:gd name="T15" fmla="*/ 0 h 71"/>
                      <a:gd name="T16" fmla="*/ 216 w 319"/>
                      <a:gd name="T17" fmla="*/ 21 h 71"/>
                      <a:gd name="T18" fmla="*/ 200 w 319"/>
                      <a:gd name="T19" fmla="*/ 37 h 71"/>
                      <a:gd name="T20" fmla="*/ 184 w 319"/>
                      <a:gd name="T21" fmla="*/ 37 h 71"/>
                      <a:gd name="T22" fmla="*/ 168 w 319"/>
                      <a:gd name="T23" fmla="*/ 21 h 71"/>
                      <a:gd name="T24" fmla="*/ 168 w 319"/>
                      <a:gd name="T25" fmla="*/ 0 h 71"/>
                      <a:gd name="T26" fmla="*/ 151 w 319"/>
                      <a:gd name="T27" fmla="*/ 0 h 71"/>
                      <a:gd name="T28" fmla="*/ 151 w 319"/>
                      <a:gd name="T29" fmla="*/ 21 h 71"/>
                      <a:gd name="T30" fmla="*/ 135 w 319"/>
                      <a:gd name="T31" fmla="*/ 37 h 71"/>
                      <a:gd name="T32" fmla="*/ 119 w 319"/>
                      <a:gd name="T33" fmla="*/ 37 h 71"/>
                      <a:gd name="T34" fmla="*/ 103 w 319"/>
                      <a:gd name="T35" fmla="*/ 21 h 71"/>
                      <a:gd name="T36" fmla="*/ 103 w 319"/>
                      <a:gd name="T37" fmla="*/ 0 h 71"/>
                      <a:gd name="T38" fmla="*/ 87 w 319"/>
                      <a:gd name="T39" fmla="*/ 0 h 71"/>
                      <a:gd name="T40" fmla="*/ 87 w 319"/>
                      <a:gd name="T41" fmla="*/ 21 h 71"/>
                      <a:gd name="T42" fmla="*/ 71 w 319"/>
                      <a:gd name="T43" fmla="*/ 37 h 71"/>
                      <a:gd name="T44" fmla="*/ 55 w 319"/>
                      <a:gd name="T45" fmla="*/ 37 h 71"/>
                      <a:gd name="T46" fmla="*/ 39 w 319"/>
                      <a:gd name="T47" fmla="*/ 21 h 71"/>
                      <a:gd name="T48" fmla="*/ 39 w 319"/>
                      <a:gd name="T49" fmla="*/ 0 h 71"/>
                      <a:gd name="T50" fmla="*/ 26 w 319"/>
                      <a:gd name="T51" fmla="*/ 0 h 71"/>
                      <a:gd name="T52" fmla="*/ 0 w 319"/>
                      <a:gd name="T53" fmla="*/ 27 h 71"/>
                      <a:gd name="T54" fmla="*/ 0 w 319"/>
                      <a:gd name="T55" fmla="*/ 71 h 71"/>
                      <a:gd name="T56" fmla="*/ 319 w 319"/>
                      <a:gd name="T57" fmla="*/ 71 h 71"/>
                      <a:gd name="T58" fmla="*/ 319 w 319"/>
                      <a:gd name="T59" fmla="*/ 27 h 71"/>
                      <a:gd name="T60" fmla="*/ 293 w 319"/>
                      <a:gd name="T6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9" h="71">
                        <a:moveTo>
                          <a:pt x="293" y="0"/>
                        </a:moveTo>
                        <a:cubicBezTo>
                          <a:pt x="280" y="0"/>
                          <a:pt x="280" y="0"/>
                          <a:pt x="280" y="0"/>
                        </a:cubicBezTo>
                        <a:cubicBezTo>
                          <a:pt x="280" y="21"/>
                          <a:pt x="280" y="21"/>
                          <a:pt x="280" y="21"/>
                        </a:cubicBezTo>
                        <a:cubicBezTo>
                          <a:pt x="280" y="30"/>
                          <a:pt x="272" y="37"/>
                          <a:pt x="264" y="37"/>
                        </a:cubicBezTo>
                        <a:cubicBezTo>
                          <a:pt x="248" y="37"/>
                          <a:pt x="248" y="37"/>
                          <a:pt x="248" y="37"/>
                        </a:cubicBezTo>
                        <a:cubicBezTo>
                          <a:pt x="239" y="37"/>
                          <a:pt x="232" y="30"/>
                          <a:pt x="232" y="21"/>
                        </a:cubicBezTo>
                        <a:cubicBezTo>
                          <a:pt x="232" y="0"/>
                          <a:pt x="232" y="0"/>
                          <a:pt x="232" y="0"/>
                        </a:cubicBezTo>
                        <a:cubicBezTo>
                          <a:pt x="216" y="0"/>
                          <a:pt x="216" y="0"/>
                          <a:pt x="216" y="0"/>
                        </a:cubicBezTo>
                        <a:cubicBezTo>
                          <a:pt x="216" y="21"/>
                          <a:pt x="216" y="21"/>
                          <a:pt x="216" y="21"/>
                        </a:cubicBezTo>
                        <a:cubicBezTo>
                          <a:pt x="216" y="30"/>
                          <a:pt x="208" y="37"/>
                          <a:pt x="200" y="37"/>
                        </a:cubicBezTo>
                        <a:cubicBezTo>
                          <a:pt x="184" y="37"/>
                          <a:pt x="184" y="37"/>
                          <a:pt x="184" y="37"/>
                        </a:cubicBezTo>
                        <a:cubicBezTo>
                          <a:pt x="175" y="37"/>
                          <a:pt x="168" y="30"/>
                          <a:pt x="168" y="21"/>
                        </a:cubicBezTo>
                        <a:cubicBezTo>
                          <a:pt x="168" y="0"/>
                          <a:pt x="168" y="0"/>
                          <a:pt x="168" y="0"/>
                        </a:cubicBezTo>
                        <a:cubicBezTo>
                          <a:pt x="151" y="0"/>
                          <a:pt x="151" y="0"/>
                          <a:pt x="151" y="0"/>
                        </a:cubicBezTo>
                        <a:cubicBezTo>
                          <a:pt x="151" y="21"/>
                          <a:pt x="151" y="21"/>
                          <a:pt x="151" y="21"/>
                        </a:cubicBezTo>
                        <a:cubicBezTo>
                          <a:pt x="151" y="30"/>
                          <a:pt x="144" y="37"/>
                          <a:pt x="135" y="37"/>
                        </a:cubicBezTo>
                        <a:cubicBezTo>
                          <a:pt x="119" y="37"/>
                          <a:pt x="119" y="37"/>
                          <a:pt x="119" y="37"/>
                        </a:cubicBezTo>
                        <a:cubicBezTo>
                          <a:pt x="111" y="37"/>
                          <a:pt x="103" y="30"/>
                          <a:pt x="103" y="21"/>
                        </a:cubicBezTo>
                        <a:cubicBezTo>
                          <a:pt x="103" y="0"/>
                          <a:pt x="103" y="0"/>
                          <a:pt x="103" y="0"/>
                        </a:cubicBezTo>
                        <a:cubicBezTo>
                          <a:pt x="87" y="0"/>
                          <a:pt x="87" y="0"/>
                          <a:pt x="87" y="0"/>
                        </a:cubicBezTo>
                        <a:cubicBezTo>
                          <a:pt x="87" y="21"/>
                          <a:pt x="87" y="21"/>
                          <a:pt x="87" y="21"/>
                        </a:cubicBezTo>
                        <a:cubicBezTo>
                          <a:pt x="87" y="30"/>
                          <a:pt x="80" y="37"/>
                          <a:pt x="71" y="37"/>
                        </a:cubicBezTo>
                        <a:cubicBezTo>
                          <a:pt x="55" y="37"/>
                          <a:pt x="55" y="37"/>
                          <a:pt x="55" y="37"/>
                        </a:cubicBezTo>
                        <a:cubicBezTo>
                          <a:pt x="47" y="37"/>
                          <a:pt x="39" y="30"/>
                          <a:pt x="39" y="21"/>
                        </a:cubicBezTo>
                        <a:cubicBezTo>
                          <a:pt x="39" y="0"/>
                          <a:pt x="39" y="0"/>
                          <a:pt x="39" y="0"/>
                        </a:cubicBezTo>
                        <a:cubicBezTo>
                          <a:pt x="26" y="0"/>
                          <a:pt x="26" y="0"/>
                          <a:pt x="26" y="0"/>
                        </a:cubicBezTo>
                        <a:cubicBezTo>
                          <a:pt x="11" y="0"/>
                          <a:pt x="0" y="12"/>
                          <a:pt x="0" y="27"/>
                        </a:cubicBezTo>
                        <a:cubicBezTo>
                          <a:pt x="0" y="71"/>
                          <a:pt x="0" y="71"/>
                          <a:pt x="0" y="71"/>
                        </a:cubicBezTo>
                        <a:cubicBezTo>
                          <a:pt x="319" y="71"/>
                          <a:pt x="319" y="71"/>
                          <a:pt x="319" y="71"/>
                        </a:cubicBezTo>
                        <a:cubicBezTo>
                          <a:pt x="319" y="27"/>
                          <a:pt x="319" y="27"/>
                          <a:pt x="319" y="27"/>
                        </a:cubicBezTo>
                        <a:cubicBezTo>
                          <a:pt x="319" y="12"/>
                          <a:pt x="308" y="0"/>
                          <a:pt x="293"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2">
                    <a:extLst>
                      <a:ext uri="{FF2B5EF4-FFF2-40B4-BE49-F238E27FC236}">
                        <a16:creationId xmlns:a16="http://schemas.microsoft.com/office/drawing/2014/main" id="{9F8803C0-EF9A-FD42-B3FC-01054434C170}"/>
                      </a:ext>
                    </a:extLst>
                  </p:cNvPr>
                  <p:cNvSpPr>
                    <a:spLocks noChangeArrowheads="1"/>
                  </p:cNvSpPr>
                  <p:nvPr/>
                </p:nvSpPr>
                <p:spPr bwMode="auto">
                  <a:xfrm>
                    <a:off x="3875087" y="838200"/>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3">
                    <a:extLst>
                      <a:ext uri="{FF2B5EF4-FFF2-40B4-BE49-F238E27FC236}">
                        <a16:creationId xmlns:a16="http://schemas.microsoft.com/office/drawing/2014/main" id="{076E7183-C216-9944-9054-D7602612560C}"/>
                      </a:ext>
                    </a:extLst>
                  </p:cNvPr>
                  <p:cNvSpPr>
                    <a:spLocks noChangeArrowheads="1"/>
                  </p:cNvSpPr>
                  <p:nvPr/>
                </p:nvSpPr>
                <p:spPr bwMode="auto">
                  <a:xfrm>
                    <a:off x="3979862" y="838200"/>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4">
                    <a:extLst>
                      <a:ext uri="{FF2B5EF4-FFF2-40B4-BE49-F238E27FC236}">
                        <a16:creationId xmlns:a16="http://schemas.microsoft.com/office/drawing/2014/main" id="{022E6104-464A-6446-9FE4-4DFB3B0F8012}"/>
                      </a:ext>
                    </a:extLst>
                  </p:cNvPr>
                  <p:cNvSpPr>
                    <a:spLocks noChangeArrowheads="1"/>
                  </p:cNvSpPr>
                  <p:nvPr/>
                </p:nvSpPr>
                <p:spPr bwMode="auto">
                  <a:xfrm>
                    <a:off x="4084637" y="838200"/>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5">
                    <a:extLst>
                      <a:ext uri="{FF2B5EF4-FFF2-40B4-BE49-F238E27FC236}">
                        <a16:creationId xmlns:a16="http://schemas.microsoft.com/office/drawing/2014/main" id="{2BC7C4D4-FC28-D94D-9E3E-2748B89836A9}"/>
                      </a:ext>
                    </a:extLst>
                  </p:cNvPr>
                  <p:cNvSpPr>
                    <a:spLocks noChangeArrowheads="1"/>
                  </p:cNvSpPr>
                  <p:nvPr/>
                </p:nvSpPr>
                <p:spPr bwMode="auto">
                  <a:xfrm>
                    <a:off x="3771900"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6">
                    <a:extLst>
                      <a:ext uri="{FF2B5EF4-FFF2-40B4-BE49-F238E27FC236}">
                        <a16:creationId xmlns:a16="http://schemas.microsoft.com/office/drawing/2014/main" id="{166DADC2-2C87-1344-B59E-CF89535B1A08}"/>
                      </a:ext>
                    </a:extLst>
                  </p:cNvPr>
                  <p:cNvSpPr>
                    <a:spLocks noChangeArrowheads="1"/>
                  </p:cNvSpPr>
                  <p:nvPr/>
                </p:nvSpPr>
                <p:spPr bwMode="auto">
                  <a:xfrm>
                    <a:off x="3875087" y="941387"/>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
                    <a:extLst>
                      <a:ext uri="{FF2B5EF4-FFF2-40B4-BE49-F238E27FC236}">
                        <a16:creationId xmlns:a16="http://schemas.microsoft.com/office/drawing/2014/main" id="{F0189D4D-D0F0-0845-B648-CF05D2FEAEAA}"/>
                      </a:ext>
                    </a:extLst>
                  </p:cNvPr>
                  <p:cNvSpPr>
                    <a:spLocks noChangeArrowheads="1"/>
                  </p:cNvSpPr>
                  <p:nvPr/>
                </p:nvSpPr>
                <p:spPr bwMode="auto">
                  <a:xfrm>
                    <a:off x="3979862" y="941387"/>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8">
                    <a:extLst>
                      <a:ext uri="{FF2B5EF4-FFF2-40B4-BE49-F238E27FC236}">
                        <a16:creationId xmlns:a16="http://schemas.microsoft.com/office/drawing/2014/main" id="{31670108-9560-034D-8D45-30E3C9445501}"/>
                      </a:ext>
                    </a:extLst>
                  </p:cNvPr>
                  <p:cNvSpPr>
                    <a:spLocks noChangeArrowheads="1"/>
                  </p:cNvSpPr>
                  <p:nvPr/>
                </p:nvSpPr>
                <p:spPr bwMode="auto">
                  <a:xfrm>
                    <a:off x="4084637"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9">
                    <a:extLst>
                      <a:ext uri="{FF2B5EF4-FFF2-40B4-BE49-F238E27FC236}">
                        <a16:creationId xmlns:a16="http://schemas.microsoft.com/office/drawing/2014/main" id="{3C421222-4FD3-F544-A4AF-43C897C9F6F5}"/>
                      </a:ext>
                    </a:extLst>
                  </p:cNvPr>
                  <p:cNvSpPr>
                    <a:spLocks noChangeArrowheads="1"/>
                  </p:cNvSpPr>
                  <p:nvPr/>
                </p:nvSpPr>
                <p:spPr bwMode="auto">
                  <a:xfrm>
                    <a:off x="3771900" y="1044575"/>
                    <a:ext cx="63500"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20">
                    <a:extLst>
                      <a:ext uri="{FF2B5EF4-FFF2-40B4-BE49-F238E27FC236}">
                        <a16:creationId xmlns:a16="http://schemas.microsoft.com/office/drawing/2014/main" id="{AEE21124-B6E5-9D47-9C92-9665A2BBAC34}"/>
                      </a:ext>
                    </a:extLst>
                  </p:cNvPr>
                  <p:cNvSpPr>
                    <a:spLocks noChangeArrowheads="1"/>
                  </p:cNvSpPr>
                  <p:nvPr/>
                </p:nvSpPr>
                <p:spPr bwMode="auto">
                  <a:xfrm>
                    <a:off x="3875087" y="1044575"/>
                    <a:ext cx="65087"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21">
                    <a:extLst>
                      <a:ext uri="{FF2B5EF4-FFF2-40B4-BE49-F238E27FC236}">
                        <a16:creationId xmlns:a16="http://schemas.microsoft.com/office/drawing/2014/main" id="{524826A6-C377-3049-8314-733270C04411}"/>
                      </a:ext>
                    </a:extLst>
                  </p:cNvPr>
                  <p:cNvSpPr>
                    <a:spLocks noChangeArrowheads="1"/>
                  </p:cNvSpPr>
                  <p:nvPr/>
                </p:nvSpPr>
                <p:spPr bwMode="auto">
                  <a:xfrm>
                    <a:off x="3979862" y="1044575"/>
                    <a:ext cx="65087"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22">
                    <a:extLst>
                      <a:ext uri="{FF2B5EF4-FFF2-40B4-BE49-F238E27FC236}">
                        <a16:creationId xmlns:a16="http://schemas.microsoft.com/office/drawing/2014/main" id="{C39EC295-B597-FA4A-8B9F-7FFBC531A851}"/>
                      </a:ext>
                    </a:extLst>
                  </p:cNvPr>
                  <p:cNvSpPr>
                    <a:spLocks noChangeArrowheads="1"/>
                  </p:cNvSpPr>
                  <p:nvPr/>
                </p:nvSpPr>
                <p:spPr bwMode="auto">
                  <a:xfrm>
                    <a:off x="4084637" y="1044575"/>
                    <a:ext cx="63500"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23">
                    <a:extLst>
                      <a:ext uri="{FF2B5EF4-FFF2-40B4-BE49-F238E27FC236}">
                        <a16:creationId xmlns:a16="http://schemas.microsoft.com/office/drawing/2014/main" id="{8C3C0430-B4EB-7447-BF85-A87621E0ACD4}"/>
                      </a:ext>
                    </a:extLst>
                  </p:cNvPr>
                  <p:cNvSpPr>
                    <a:spLocks noChangeArrowheads="1"/>
                  </p:cNvSpPr>
                  <p:nvPr/>
                </p:nvSpPr>
                <p:spPr bwMode="auto">
                  <a:xfrm>
                    <a:off x="4189412" y="838200"/>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24">
                    <a:extLst>
                      <a:ext uri="{FF2B5EF4-FFF2-40B4-BE49-F238E27FC236}">
                        <a16:creationId xmlns:a16="http://schemas.microsoft.com/office/drawing/2014/main" id="{78E7C682-475D-464B-B579-57B1046D3FD6}"/>
                      </a:ext>
                    </a:extLst>
                  </p:cNvPr>
                  <p:cNvSpPr>
                    <a:spLocks noChangeArrowheads="1"/>
                  </p:cNvSpPr>
                  <p:nvPr/>
                </p:nvSpPr>
                <p:spPr bwMode="auto">
                  <a:xfrm>
                    <a:off x="4189412"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E5A7DD25-B101-D64F-AED3-8D9720567134}"/>
                    </a:ext>
                  </a:extLst>
                </p:cNvPr>
                <p:cNvSpPr txBox="1"/>
                <p:nvPr/>
              </p:nvSpPr>
              <p:spPr>
                <a:xfrm>
                  <a:off x="806287" y="3666221"/>
                  <a:ext cx="577485" cy="276999"/>
                </a:xfrm>
                <a:prstGeom prst="rect">
                  <a:avLst/>
                </a:prstGeom>
                <a:noFill/>
              </p:spPr>
              <p:txBody>
                <a:bodyPr wrap="square" rtlCol="0">
                  <a:spAutoFit/>
                </a:bodyPr>
                <a:lstStyle/>
                <a:p>
                  <a:r>
                    <a:rPr lang="en-US" sz="1200" dirty="0">
                      <a:solidFill>
                        <a:srgbClr val="92D050"/>
                      </a:solidFill>
                    </a:rPr>
                    <a:t>2 days</a:t>
                  </a:r>
                </a:p>
              </p:txBody>
            </p:sp>
          </p:grpSp>
        </p:grpSp>
        <p:grpSp>
          <p:nvGrpSpPr>
            <p:cNvPr id="136" name="Group 135">
              <a:extLst>
                <a:ext uri="{FF2B5EF4-FFF2-40B4-BE49-F238E27FC236}">
                  <a16:creationId xmlns:a16="http://schemas.microsoft.com/office/drawing/2014/main" id="{A386B07E-36EB-8849-8A00-57E9B8B23DBA}"/>
                </a:ext>
              </a:extLst>
            </p:cNvPr>
            <p:cNvGrpSpPr/>
            <p:nvPr/>
          </p:nvGrpSpPr>
          <p:grpSpPr>
            <a:xfrm>
              <a:off x="880926" y="6017017"/>
              <a:ext cx="889932" cy="292553"/>
              <a:chOff x="493840" y="3650667"/>
              <a:chExt cx="889932" cy="292553"/>
            </a:xfrm>
          </p:grpSpPr>
          <p:sp>
            <p:nvSpPr>
              <p:cNvPr id="137" name="Rounded Rectangle 136">
                <a:extLst>
                  <a:ext uri="{FF2B5EF4-FFF2-40B4-BE49-F238E27FC236}">
                    <a16:creationId xmlns:a16="http://schemas.microsoft.com/office/drawing/2014/main" id="{6E594C7C-7963-F345-A7F5-B6ADEEF005E2}"/>
                  </a:ext>
                </a:extLst>
              </p:cNvPr>
              <p:cNvSpPr/>
              <p:nvPr/>
            </p:nvSpPr>
            <p:spPr>
              <a:xfrm>
                <a:off x="493840" y="3650667"/>
                <a:ext cx="784965" cy="29140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138" name="Group 137">
                <a:extLst>
                  <a:ext uri="{FF2B5EF4-FFF2-40B4-BE49-F238E27FC236}">
                    <a16:creationId xmlns:a16="http://schemas.microsoft.com/office/drawing/2014/main" id="{0FCF61E4-A51C-0543-BF64-82AE9CA07028}"/>
                  </a:ext>
                </a:extLst>
              </p:cNvPr>
              <p:cNvGrpSpPr/>
              <p:nvPr/>
            </p:nvGrpSpPr>
            <p:grpSpPr>
              <a:xfrm>
                <a:off x="568124" y="3651815"/>
                <a:ext cx="815648" cy="291405"/>
                <a:chOff x="568124" y="3651815"/>
                <a:chExt cx="815648" cy="291405"/>
              </a:xfrm>
            </p:grpSpPr>
            <p:grpSp>
              <p:nvGrpSpPr>
                <p:cNvPr id="139" name="Group 138">
                  <a:extLst>
                    <a:ext uri="{FF2B5EF4-FFF2-40B4-BE49-F238E27FC236}">
                      <a16:creationId xmlns:a16="http://schemas.microsoft.com/office/drawing/2014/main" id="{B9DEFE73-B768-EC4D-9398-AED2448DA654}"/>
                    </a:ext>
                  </a:extLst>
                </p:cNvPr>
                <p:cNvGrpSpPr/>
                <p:nvPr/>
              </p:nvGrpSpPr>
              <p:grpSpPr>
                <a:xfrm>
                  <a:off x="568124" y="3651815"/>
                  <a:ext cx="254420" cy="270916"/>
                  <a:chOff x="3694112" y="519112"/>
                  <a:chExt cx="636587" cy="677863"/>
                </a:xfrm>
              </p:grpSpPr>
              <p:sp>
                <p:nvSpPr>
                  <p:cNvPr id="141" name="Freeform 5">
                    <a:extLst>
                      <a:ext uri="{FF2B5EF4-FFF2-40B4-BE49-F238E27FC236}">
                        <a16:creationId xmlns:a16="http://schemas.microsoft.com/office/drawing/2014/main" id="{E3FBFE34-9EA5-1043-9734-29C3ADC97E53}"/>
                      </a:ext>
                    </a:extLst>
                  </p:cNvPr>
                  <p:cNvSpPr>
                    <a:spLocks/>
                  </p:cNvSpPr>
                  <p:nvPr/>
                </p:nvSpPr>
                <p:spPr bwMode="auto">
                  <a:xfrm>
                    <a:off x="3714750" y="771525"/>
                    <a:ext cx="595312" cy="404812"/>
                  </a:xfrm>
                  <a:custGeom>
                    <a:avLst/>
                    <a:gdLst>
                      <a:gd name="T0" fmla="*/ 0 w 299"/>
                      <a:gd name="T1" fmla="*/ 0 h 203"/>
                      <a:gd name="T2" fmla="*/ 0 w 299"/>
                      <a:gd name="T3" fmla="*/ 187 h 203"/>
                      <a:gd name="T4" fmla="*/ 16 w 299"/>
                      <a:gd name="T5" fmla="*/ 203 h 203"/>
                      <a:gd name="T6" fmla="*/ 283 w 299"/>
                      <a:gd name="T7" fmla="*/ 203 h 203"/>
                      <a:gd name="T8" fmla="*/ 299 w 299"/>
                      <a:gd name="T9" fmla="*/ 187 h 203"/>
                      <a:gd name="T10" fmla="*/ 299 w 299"/>
                      <a:gd name="T11" fmla="*/ 0 h 203"/>
                      <a:gd name="T12" fmla="*/ 0 w 299"/>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299" h="203">
                        <a:moveTo>
                          <a:pt x="0" y="0"/>
                        </a:moveTo>
                        <a:cubicBezTo>
                          <a:pt x="0" y="187"/>
                          <a:pt x="0" y="187"/>
                          <a:pt x="0" y="187"/>
                        </a:cubicBezTo>
                        <a:cubicBezTo>
                          <a:pt x="0" y="196"/>
                          <a:pt x="7" y="203"/>
                          <a:pt x="16" y="203"/>
                        </a:cubicBezTo>
                        <a:cubicBezTo>
                          <a:pt x="283" y="203"/>
                          <a:pt x="283" y="203"/>
                          <a:pt x="283" y="203"/>
                        </a:cubicBezTo>
                        <a:cubicBezTo>
                          <a:pt x="292" y="203"/>
                          <a:pt x="299" y="196"/>
                          <a:pt x="299" y="187"/>
                        </a:cubicBezTo>
                        <a:cubicBezTo>
                          <a:pt x="299" y="0"/>
                          <a:pt x="299" y="0"/>
                          <a:pt x="299"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6">
                    <a:extLst>
                      <a:ext uri="{FF2B5EF4-FFF2-40B4-BE49-F238E27FC236}">
                        <a16:creationId xmlns:a16="http://schemas.microsoft.com/office/drawing/2014/main" id="{FB5271DF-FCBC-2B4B-B8A7-3779BC0B1085}"/>
                      </a:ext>
                    </a:extLst>
                  </p:cNvPr>
                  <p:cNvSpPr>
                    <a:spLocks noEditPoints="1"/>
                  </p:cNvSpPr>
                  <p:nvPr/>
                </p:nvSpPr>
                <p:spPr bwMode="auto">
                  <a:xfrm>
                    <a:off x="3694112" y="752475"/>
                    <a:ext cx="636587" cy="444500"/>
                  </a:xfrm>
                  <a:custGeom>
                    <a:avLst/>
                    <a:gdLst>
                      <a:gd name="T0" fmla="*/ 293 w 319"/>
                      <a:gd name="T1" fmla="*/ 223 h 223"/>
                      <a:gd name="T2" fmla="*/ 26 w 319"/>
                      <a:gd name="T3" fmla="*/ 223 h 223"/>
                      <a:gd name="T4" fmla="*/ 0 w 319"/>
                      <a:gd name="T5" fmla="*/ 197 h 223"/>
                      <a:gd name="T6" fmla="*/ 0 w 319"/>
                      <a:gd name="T7" fmla="*/ 0 h 223"/>
                      <a:gd name="T8" fmla="*/ 319 w 319"/>
                      <a:gd name="T9" fmla="*/ 0 h 223"/>
                      <a:gd name="T10" fmla="*/ 319 w 319"/>
                      <a:gd name="T11" fmla="*/ 197 h 223"/>
                      <a:gd name="T12" fmla="*/ 293 w 319"/>
                      <a:gd name="T13" fmla="*/ 223 h 223"/>
                      <a:gd name="T14" fmla="*/ 20 w 319"/>
                      <a:gd name="T15" fmla="*/ 20 h 223"/>
                      <a:gd name="T16" fmla="*/ 20 w 319"/>
                      <a:gd name="T17" fmla="*/ 197 h 223"/>
                      <a:gd name="T18" fmla="*/ 26 w 319"/>
                      <a:gd name="T19" fmla="*/ 203 h 223"/>
                      <a:gd name="T20" fmla="*/ 293 w 319"/>
                      <a:gd name="T21" fmla="*/ 203 h 223"/>
                      <a:gd name="T22" fmla="*/ 299 w 319"/>
                      <a:gd name="T23" fmla="*/ 197 h 223"/>
                      <a:gd name="T24" fmla="*/ 299 w 319"/>
                      <a:gd name="T25" fmla="*/ 20 h 223"/>
                      <a:gd name="T26" fmla="*/ 20 w 319"/>
                      <a:gd name="T27" fmla="*/ 2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9" h="223">
                        <a:moveTo>
                          <a:pt x="293" y="223"/>
                        </a:moveTo>
                        <a:cubicBezTo>
                          <a:pt x="26" y="223"/>
                          <a:pt x="26" y="223"/>
                          <a:pt x="26" y="223"/>
                        </a:cubicBezTo>
                        <a:cubicBezTo>
                          <a:pt x="12" y="223"/>
                          <a:pt x="0" y="211"/>
                          <a:pt x="0" y="197"/>
                        </a:cubicBezTo>
                        <a:cubicBezTo>
                          <a:pt x="0" y="0"/>
                          <a:pt x="0" y="0"/>
                          <a:pt x="0" y="0"/>
                        </a:cubicBezTo>
                        <a:cubicBezTo>
                          <a:pt x="319" y="0"/>
                          <a:pt x="319" y="0"/>
                          <a:pt x="319" y="0"/>
                        </a:cubicBezTo>
                        <a:cubicBezTo>
                          <a:pt x="319" y="197"/>
                          <a:pt x="319" y="197"/>
                          <a:pt x="319" y="197"/>
                        </a:cubicBezTo>
                        <a:cubicBezTo>
                          <a:pt x="319" y="211"/>
                          <a:pt x="307" y="223"/>
                          <a:pt x="293" y="223"/>
                        </a:cubicBezTo>
                        <a:close/>
                        <a:moveTo>
                          <a:pt x="20" y="20"/>
                        </a:moveTo>
                        <a:cubicBezTo>
                          <a:pt x="20" y="197"/>
                          <a:pt x="20" y="197"/>
                          <a:pt x="20" y="197"/>
                        </a:cubicBezTo>
                        <a:cubicBezTo>
                          <a:pt x="20" y="200"/>
                          <a:pt x="23" y="203"/>
                          <a:pt x="26" y="203"/>
                        </a:cubicBezTo>
                        <a:cubicBezTo>
                          <a:pt x="293" y="203"/>
                          <a:pt x="293" y="203"/>
                          <a:pt x="293" y="203"/>
                        </a:cubicBezTo>
                        <a:cubicBezTo>
                          <a:pt x="296" y="203"/>
                          <a:pt x="299" y="200"/>
                          <a:pt x="299" y="197"/>
                        </a:cubicBezTo>
                        <a:cubicBezTo>
                          <a:pt x="299" y="20"/>
                          <a:pt x="299" y="20"/>
                          <a:pt x="299" y="20"/>
                        </a:cubicBezTo>
                        <a:lnTo>
                          <a:pt x="20" y="2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
                    <a:extLst>
                      <a:ext uri="{FF2B5EF4-FFF2-40B4-BE49-F238E27FC236}">
                        <a16:creationId xmlns:a16="http://schemas.microsoft.com/office/drawing/2014/main" id="{1EBACD67-C087-5B4B-8118-EE751B9579DC}"/>
                      </a:ext>
                    </a:extLst>
                  </p:cNvPr>
                  <p:cNvSpPr>
                    <a:spLocks/>
                  </p:cNvSpPr>
                  <p:nvPr/>
                </p:nvSpPr>
                <p:spPr bwMode="auto">
                  <a:xfrm>
                    <a:off x="3795712"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3"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3"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
                    <a:extLst>
                      <a:ext uri="{FF2B5EF4-FFF2-40B4-BE49-F238E27FC236}">
                        <a16:creationId xmlns:a16="http://schemas.microsoft.com/office/drawing/2014/main" id="{C6BDC8BB-E756-3046-ABF8-1E732C97A93B}"/>
                      </a:ext>
                    </a:extLst>
                  </p:cNvPr>
                  <p:cNvSpPr>
                    <a:spLocks/>
                  </p:cNvSpPr>
                  <p:nvPr/>
                </p:nvSpPr>
                <p:spPr bwMode="auto">
                  <a:xfrm>
                    <a:off x="3922712" y="519112"/>
                    <a:ext cx="49212"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3"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3"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9">
                    <a:extLst>
                      <a:ext uri="{FF2B5EF4-FFF2-40B4-BE49-F238E27FC236}">
                        <a16:creationId xmlns:a16="http://schemas.microsoft.com/office/drawing/2014/main" id="{713A79CD-CCD9-964E-8741-CA6EA297BD30}"/>
                      </a:ext>
                    </a:extLst>
                  </p:cNvPr>
                  <p:cNvSpPr>
                    <a:spLocks/>
                  </p:cNvSpPr>
                  <p:nvPr/>
                </p:nvSpPr>
                <p:spPr bwMode="auto">
                  <a:xfrm>
                    <a:off x="4052887"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1" y="50"/>
                          <a:pt x="0" y="49"/>
                          <a:pt x="0" y="46"/>
                        </a:cubicBezTo>
                        <a:cubicBezTo>
                          <a:pt x="0" y="4"/>
                          <a:pt x="0" y="4"/>
                          <a:pt x="0" y="4"/>
                        </a:cubicBezTo>
                        <a:cubicBezTo>
                          <a:pt x="0" y="2"/>
                          <a:pt x="1" y="0"/>
                          <a:pt x="4" y="0"/>
                        </a:cubicBezTo>
                        <a:cubicBezTo>
                          <a:pt x="20" y="0"/>
                          <a:pt x="20" y="0"/>
                          <a:pt x="20" y="0"/>
                        </a:cubicBezTo>
                        <a:cubicBezTo>
                          <a:pt x="22"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0">
                    <a:extLst>
                      <a:ext uri="{FF2B5EF4-FFF2-40B4-BE49-F238E27FC236}">
                        <a16:creationId xmlns:a16="http://schemas.microsoft.com/office/drawing/2014/main" id="{F6999217-E702-1F4A-9542-2E7EAD855769}"/>
                      </a:ext>
                    </a:extLst>
                  </p:cNvPr>
                  <p:cNvSpPr>
                    <a:spLocks/>
                  </p:cNvSpPr>
                  <p:nvPr/>
                </p:nvSpPr>
                <p:spPr bwMode="auto">
                  <a:xfrm>
                    <a:off x="4181475"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1" y="50"/>
                          <a:pt x="0" y="49"/>
                          <a:pt x="0" y="46"/>
                        </a:cubicBezTo>
                        <a:cubicBezTo>
                          <a:pt x="0" y="4"/>
                          <a:pt x="0" y="4"/>
                          <a:pt x="0" y="4"/>
                        </a:cubicBezTo>
                        <a:cubicBezTo>
                          <a:pt x="0" y="2"/>
                          <a:pt x="1" y="0"/>
                          <a:pt x="4" y="0"/>
                        </a:cubicBezTo>
                        <a:cubicBezTo>
                          <a:pt x="20" y="0"/>
                          <a:pt x="20" y="0"/>
                          <a:pt x="20" y="0"/>
                        </a:cubicBezTo>
                        <a:cubicBezTo>
                          <a:pt x="22"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
                    <a:extLst>
                      <a:ext uri="{FF2B5EF4-FFF2-40B4-BE49-F238E27FC236}">
                        <a16:creationId xmlns:a16="http://schemas.microsoft.com/office/drawing/2014/main" id="{1253ACF3-118E-D348-BDF2-F11F040B8ED8}"/>
                      </a:ext>
                    </a:extLst>
                  </p:cNvPr>
                  <p:cNvSpPr>
                    <a:spLocks/>
                  </p:cNvSpPr>
                  <p:nvPr/>
                </p:nvSpPr>
                <p:spPr bwMode="auto">
                  <a:xfrm>
                    <a:off x="3694112" y="568325"/>
                    <a:ext cx="636587" cy="141287"/>
                  </a:xfrm>
                  <a:custGeom>
                    <a:avLst/>
                    <a:gdLst>
                      <a:gd name="T0" fmla="*/ 293 w 319"/>
                      <a:gd name="T1" fmla="*/ 0 h 71"/>
                      <a:gd name="T2" fmla="*/ 280 w 319"/>
                      <a:gd name="T3" fmla="*/ 0 h 71"/>
                      <a:gd name="T4" fmla="*/ 280 w 319"/>
                      <a:gd name="T5" fmla="*/ 21 h 71"/>
                      <a:gd name="T6" fmla="*/ 264 w 319"/>
                      <a:gd name="T7" fmla="*/ 37 h 71"/>
                      <a:gd name="T8" fmla="*/ 248 w 319"/>
                      <a:gd name="T9" fmla="*/ 37 h 71"/>
                      <a:gd name="T10" fmla="*/ 232 w 319"/>
                      <a:gd name="T11" fmla="*/ 21 h 71"/>
                      <a:gd name="T12" fmla="*/ 232 w 319"/>
                      <a:gd name="T13" fmla="*/ 0 h 71"/>
                      <a:gd name="T14" fmla="*/ 216 w 319"/>
                      <a:gd name="T15" fmla="*/ 0 h 71"/>
                      <a:gd name="T16" fmla="*/ 216 w 319"/>
                      <a:gd name="T17" fmla="*/ 21 h 71"/>
                      <a:gd name="T18" fmla="*/ 200 w 319"/>
                      <a:gd name="T19" fmla="*/ 37 h 71"/>
                      <a:gd name="T20" fmla="*/ 184 w 319"/>
                      <a:gd name="T21" fmla="*/ 37 h 71"/>
                      <a:gd name="T22" fmla="*/ 168 w 319"/>
                      <a:gd name="T23" fmla="*/ 21 h 71"/>
                      <a:gd name="T24" fmla="*/ 168 w 319"/>
                      <a:gd name="T25" fmla="*/ 0 h 71"/>
                      <a:gd name="T26" fmla="*/ 151 w 319"/>
                      <a:gd name="T27" fmla="*/ 0 h 71"/>
                      <a:gd name="T28" fmla="*/ 151 w 319"/>
                      <a:gd name="T29" fmla="*/ 21 h 71"/>
                      <a:gd name="T30" fmla="*/ 135 w 319"/>
                      <a:gd name="T31" fmla="*/ 37 h 71"/>
                      <a:gd name="T32" fmla="*/ 119 w 319"/>
                      <a:gd name="T33" fmla="*/ 37 h 71"/>
                      <a:gd name="T34" fmla="*/ 103 w 319"/>
                      <a:gd name="T35" fmla="*/ 21 h 71"/>
                      <a:gd name="T36" fmla="*/ 103 w 319"/>
                      <a:gd name="T37" fmla="*/ 0 h 71"/>
                      <a:gd name="T38" fmla="*/ 87 w 319"/>
                      <a:gd name="T39" fmla="*/ 0 h 71"/>
                      <a:gd name="T40" fmla="*/ 87 w 319"/>
                      <a:gd name="T41" fmla="*/ 21 h 71"/>
                      <a:gd name="T42" fmla="*/ 71 w 319"/>
                      <a:gd name="T43" fmla="*/ 37 h 71"/>
                      <a:gd name="T44" fmla="*/ 55 w 319"/>
                      <a:gd name="T45" fmla="*/ 37 h 71"/>
                      <a:gd name="T46" fmla="*/ 39 w 319"/>
                      <a:gd name="T47" fmla="*/ 21 h 71"/>
                      <a:gd name="T48" fmla="*/ 39 w 319"/>
                      <a:gd name="T49" fmla="*/ 0 h 71"/>
                      <a:gd name="T50" fmla="*/ 26 w 319"/>
                      <a:gd name="T51" fmla="*/ 0 h 71"/>
                      <a:gd name="T52" fmla="*/ 0 w 319"/>
                      <a:gd name="T53" fmla="*/ 27 h 71"/>
                      <a:gd name="T54" fmla="*/ 0 w 319"/>
                      <a:gd name="T55" fmla="*/ 71 h 71"/>
                      <a:gd name="T56" fmla="*/ 319 w 319"/>
                      <a:gd name="T57" fmla="*/ 71 h 71"/>
                      <a:gd name="T58" fmla="*/ 319 w 319"/>
                      <a:gd name="T59" fmla="*/ 27 h 71"/>
                      <a:gd name="T60" fmla="*/ 293 w 319"/>
                      <a:gd name="T6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9" h="71">
                        <a:moveTo>
                          <a:pt x="293" y="0"/>
                        </a:moveTo>
                        <a:cubicBezTo>
                          <a:pt x="280" y="0"/>
                          <a:pt x="280" y="0"/>
                          <a:pt x="280" y="0"/>
                        </a:cubicBezTo>
                        <a:cubicBezTo>
                          <a:pt x="280" y="21"/>
                          <a:pt x="280" y="21"/>
                          <a:pt x="280" y="21"/>
                        </a:cubicBezTo>
                        <a:cubicBezTo>
                          <a:pt x="280" y="30"/>
                          <a:pt x="272" y="37"/>
                          <a:pt x="264" y="37"/>
                        </a:cubicBezTo>
                        <a:cubicBezTo>
                          <a:pt x="248" y="37"/>
                          <a:pt x="248" y="37"/>
                          <a:pt x="248" y="37"/>
                        </a:cubicBezTo>
                        <a:cubicBezTo>
                          <a:pt x="239" y="37"/>
                          <a:pt x="232" y="30"/>
                          <a:pt x="232" y="21"/>
                        </a:cubicBezTo>
                        <a:cubicBezTo>
                          <a:pt x="232" y="0"/>
                          <a:pt x="232" y="0"/>
                          <a:pt x="232" y="0"/>
                        </a:cubicBezTo>
                        <a:cubicBezTo>
                          <a:pt x="216" y="0"/>
                          <a:pt x="216" y="0"/>
                          <a:pt x="216" y="0"/>
                        </a:cubicBezTo>
                        <a:cubicBezTo>
                          <a:pt x="216" y="21"/>
                          <a:pt x="216" y="21"/>
                          <a:pt x="216" y="21"/>
                        </a:cubicBezTo>
                        <a:cubicBezTo>
                          <a:pt x="216" y="30"/>
                          <a:pt x="208" y="37"/>
                          <a:pt x="200" y="37"/>
                        </a:cubicBezTo>
                        <a:cubicBezTo>
                          <a:pt x="184" y="37"/>
                          <a:pt x="184" y="37"/>
                          <a:pt x="184" y="37"/>
                        </a:cubicBezTo>
                        <a:cubicBezTo>
                          <a:pt x="175" y="37"/>
                          <a:pt x="168" y="30"/>
                          <a:pt x="168" y="21"/>
                        </a:cubicBezTo>
                        <a:cubicBezTo>
                          <a:pt x="168" y="0"/>
                          <a:pt x="168" y="0"/>
                          <a:pt x="168" y="0"/>
                        </a:cubicBezTo>
                        <a:cubicBezTo>
                          <a:pt x="151" y="0"/>
                          <a:pt x="151" y="0"/>
                          <a:pt x="151" y="0"/>
                        </a:cubicBezTo>
                        <a:cubicBezTo>
                          <a:pt x="151" y="21"/>
                          <a:pt x="151" y="21"/>
                          <a:pt x="151" y="21"/>
                        </a:cubicBezTo>
                        <a:cubicBezTo>
                          <a:pt x="151" y="30"/>
                          <a:pt x="144" y="37"/>
                          <a:pt x="135" y="37"/>
                        </a:cubicBezTo>
                        <a:cubicBezTo>
                          <a:pt x="119" y="37"/>
                          <a:pt x="119" y="37"/>
                          <a:pt x="119" y="37"/>
                        </a:cubicBezTo>
                        <a:cubicBezTo>
                          <a:pt x="111" y="37"/>
                          <a:pt x="103" y="30"/>
                          <a:pt x="103" y="21"/>
                        </a:cubicBezTo>
                        <a:cubicBezTo>
                          <a:pt x="103" y="0"/>
                          <a:pt x="103" y="0"/>
                          <a:pt x="103" y="0"/>
                        </a:cubicBezTo>
                        <a:cubicBezTo>
                          <a:pt x="87" y="0"/>
                          <a:pt x="87" y="0"/>
                          <a:pt x="87" y="0"/>
                        </a:cubicBezTo>
                        <a:cubicBezTo>
                          <a:pt x="87" y="21"/>
                          <a:pt x="87" y="21"/>
                          <a:pt x="87" y="21"/>
                        </a:cubicBezTo>
                        <a:cubicBezTo>
                          <a:pt x="87" y="30"/>
                          <a:pt x="80" y="37"/>
                          <a:pt x="71" y="37"/>
                        </a:cubicBezTo>
                        <a:cubicBezTo>
                          <a:pt x="55" y="37"/>
                          <a:pt x="55" y="37"/>
                          <a:pt x="55" y="37"/>
                        </a:cubicBezTo>
                        <a:cubicBezTo>
                          <a:pt x="47" y="37"/>
                          <a:pt x="39" y="30"/>
                          <a:pt x="39" y="21"/>
                        </a:cubicBezTo>
                        <a:cubicBezTo>
                          <a:pt x="39" y="0"/>
                          <a:pt x="39" y="0"/>
                          <a:pt x="39" y="0"/>
                        </a:cubicBezTo>
                        <a:cubicBezTo>
                          <a:pt x="26" y="0"/>
                          <a:pt x="26" y="0"/>
                          <a:pt x="26" y="0"/>
                        </a:cubicBezTo>
                        <a:cubicBezTo>
                          <a:pt x="11" y="0"/>
                          <a:pt x="0" y="12"/>
                          <a:pt x="0" y="27"/>
                        </a:cubicBezTo>
                        <a:cubicBezTo>
                          <a:pt x="0" y="71"/>
                          <a:pt x="0" y="71"/>
                          <a:pt x="0" y="71"/>
                        </a:cubicBezTo>
                        <a:cubicBezTo>
                          <a:pt x="319" y="71"/>
                          <a:pt x="319" y="71"/>
                          <a:pt x="319" y="71"/>
                        </a:cubicBezTo>
                        <a:cubicBezTo>
                          <a:pt x="319" y="27"/>
                          <a:pt x="319" y="27"/>
                          <a:pt x="319" y="27"/>
                        </a:cubicBezTo>
                        <a:cubicBezTo>
                          <a:pt x="319" y="12"/>
                          <a:pt x="308" y="0"/>
                          <a:pt x="293"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2">
                    <a:extLst>
                      <a:ext uri="{FF2B5EF4-FFF2-40B4-BE49-F238E27FC236}">
                        <a16:creationId xmlns:a16="http://schemas.microsoft.com/office/drawing/2014/main" id="{CAF9A62F-DFB0-5341-8A27-64C2FA60BEB2}"/>
                      </a:ext>
                    </a:extLst>
                  </p:cNvPr>
                  <p:cNvSpPr>
                    <a:spLocks noChangeArrowheads="1"/>
                  </p:cNvSpPr>
                  <p:nvPr/>
                </p:nvSpPr>
                <p:spPr bwMode="auto">
                  <a:xfrm>
                    <a:off x="3875087" y="838200"/>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3">
                    <a:extLst>
                      <a:ext uri="{FF2B5EF4-FFF2-40B4-BE49-F238E27FC236}">
                        <a16:creationId xmlns:a16="http://schemas.microsoft.com/office/drawing/2014/main" id="{0B99242F-CC1D-2746-B848-9D51F6F765CC}"/>
                      </a:ext>
                    </a:extLst>
                  </p:cNvPr>
                  <p:cNvSpPr>
                    <a:spLocks noChangeArrowheads="1"/>
                  </p:cNvSpPr>
                  <p:nvPr/>
                </p:nvSpPr>
                <p:spPr bwMode="auto">
                  <a:xfrm>
                    <a:off x="3979862" y="838200"/>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
                    <a:extLst>
                      <a:ext uri="{FF2B5EF4-FFF2-40B4-BE49-F238E27FC236}">
                        <a16:creationId xmlns:a16="http://schemas.microsoft.com/office/drawing/2014/main" id="{24F0338F-403E-BB41-AFAB-2D8F7C60227B}"/>
                      </a:ext>
                    </a:extLst>
                  </p:cNvPr>
                  <p:cNvSpPr>
                    <a:spLocks noChangeArrowheads="1"/>
                  </p:cNvSpPr>
                  <p:nvPr/>
                </p:nvSpPr>
                <p:spPr bwMode="auto">
                  <a:xfrm>
                    <a:off x="4084637" y="838200"/>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5">
                    <a:extLst>
                      <a:ext uri="{FF2B5EF4-FFF2-40B4-BE49-F238E27FC236}">
                        <a16:creationId xmlns:a16="http://schemas.microsoft.com/office/drawing/2014/main" id="{155C955F-1063-0048-80AE-29CEBF451EE1}"/>
                      </a:ext>
                    </a:extLst>
                  </p:cNvPr>
                  <p:cNvSpPr>
                    <a:spLocks noChangeArrowheads="1"/>
                  </p:cNvSpPr>
                  <p:nvPr/>
                </p:nvSpPr>
                <p:spPr bwMode="auto">
                  <a:xfrm>
                    <a:off x="3771900"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6">
                    <a:extLst>
                      <a:ext uri="{FF2B5EF4-FFF2-40B4-BE49-F238E27FC236}">
                        <a16:creationId xmlns:a16="http://schemas.microsoft.com/office/drawing/2014/main" id="{27787465-30AC-7C43-8AEC-143810A6F54D}"/>
                      </a:ext>
                    </a:extLst>
                  </p:cNvPr>
                  <p:cNvSpPr>
                    <a:spLocks noChangeArrowheads="1"/>
                  </p:cNvSpPr>
                  <p:nvPr/>
                </p:nvSpPr>
                <p:spPr bwMode="auto">
                  <a:xfrm>
                    <a:off x="3875087" y="941387"/>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7">
                    <a:extLst>
                      <a:ext uri="{FF2B5EF4-FFF2-40B4-BE49-F238E27FC236}">
                        <a16:creationId xmlns:a16="http://schemas.microsoft.com/office/drawing/2014/main" id="{F81D9658-DC20-7148-9615-D9FB799CF477}"/>
                      </a:ext>
                    </a:extLst>
                  </p:cNvPr>
                  <p:cNvSpPr>
                    <a:spLocks noChangeArrowheads="1"/>
                  </p:cNvSpPr>
                  <p:nvPr/>
                </p:nvSpPr>
                <p:spPr bwMode="auto">
                  <a:xfrm>
                    <a:off x="3979862" y="941387"/>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8">
                    <a:extLst>
                      <a:ext uri="{FF2B5EF4-FFF2-40B4-BE49-F238E27FC236}">
                        <a16:creationId xmlns:a16="http://schemas.microsoft.com/office/drawing/2014/main" id="{09AF1255-061E-6F40-AEB9-110008EFD2F1}"/>
                      </a:ext>
                    </a:extLst>
                  </p:cNvPr>
                  <p:cNvSpPr>
                    <a:spLocks noChangeArrowheads="1"/>
                  </p:cNvSpPr>
                  <p:nvPr/>
                </p:nvSpPr>
                <p:spPr bwMode="auto">
                  <a:xfrm>
                    <a:off x="4084637"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9">
                    <a:extLst>
                      <a:ext uri="{FF2B5EF4-FFF2-40B4-BE49-F238E27FC236}">
                        <a16:creationId xmlns:a16="http://schemas.microsoft.com/office/drawing/2014/main" id="{9441D5A9-D5D6-4C41-81A1-04DECCA8E912}"/>
                      </a:ext>
                    </a:extLst>
                  </p:cNvPr>
                  <p:cNvSpPr>
                    <a:spLocks noChangeArrowheads="1"/>
                  </p:cNvSpPr>
                  <p:nvPr/>
                </p:nvSpPr>
                <p:spPr bwMode="auto">
                  <a:xfrm>
                    <a:off x="3771900" y="1044575"/>
                    <a:ext cx="63500"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20">
                    <a:extLst>
                      <a:ext uri="{FF2B5EF4-FFF2-40B4-BE49-F238E27FC236}">
                        <a16:creationId xmlns:a16="http://schemas.microsoft.com/office/drawing/2014/main" id="{6334DB6A-5448-164A-AEAA-7A1C13048B7C}"/>
                      </a:ext>
                    </a:extLst>
                  </p:cNvPr>
                  <p:cNvSpPr>
                    <a:spLocks noChangeArrowheads="1"/>
                  </p:cNvSpPr>
                  <p:nvPr/>
                </p:nvSpPr>
                <p:spPr bwMode="auto">
                  <a:xfrm>
                    <a:off x="3875087" y="1044575"/>
                    <a:ext cx="65087"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21">
                    <a:extLst>
                      <a:ext uri="{FF2B5EF4-FFF2-40B4-BE49-F238E27FC236}">
                        <a16:creationId xmlns:a16="http://schemas.microsoft.com/office/drawing/2014/main" id="{221CB161-C4CD-A943-BE95-FADC6525146D}"/>
                      </a:ext>
                    </a:extLst>
                  </p:cNvPr>
                  <p:cNvSpPr>
                    <a:spLocks noChangeArrowheads="1"/>
                  </p:cNvSpPr>
                  <p:nvPr/>
                </p:nvSpPr>
                <p:spPr bwMode="auto">
                  <a:xfrm>
                    <a:off x="3979862" y="1044575"/>
                    <a:ext cx="65087"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22">
                    <a:extLst>
                      <a:ext uri="{FF2B5EF4-FFF2-40B4-BE49-F238E27FC236}">
                        <a16:creationId xmlns:a16="http://schemas.microsoft.com/office/drawing/2014/main" id="{FD97D7C6-DAEB-1848-A1DC-5E559099E4FA}"/>
                      </a:ext>
                    </a:extLst>
                  </p:cNvPr>
                  <p:cNvSpPr>
                    <a:spLocks noChangeArrowheads="1"/>
                  </p:cNvSpPr>
                  <p:nvPr/>
                </p:nvSpPr>
                <p:spPr bwMode="auto">
                  <a:xfrm>
                    <a:off x="4084637" y="1044575"/>
                    <a:ext cx="63500"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23">
                    <a:extLst>
                      <a:ext uri="{FF2B5EF4-FFF2-40B4-BE49-F238E27FC236}">
                        <a16:creationId xmlns:a16="http://schemas.microsoft.com/office/drawing/2014/main" id="{4BB429D6-74F8-3E4E-B872-81B7F4EBFDAF}"/>
                      </a:ext>
                    </a:extLst>
                  </p:cNvPr>
                  <p:cNvSpPr>
                    <a:spLocks noChangeArrowheads="1"/>
                  </p:cNvSpPr>
                  <p:nvPr/>
                </p:nvSpPr>
                <p:spPr bwMode="auto">
                  <a:xfrm>
                    <a:off x="4189412" y="838200"/>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24">
                    <a:extLst>
                      <a:ext uri="{FF2B5EF4-FFF2-40B4-BE49-F238E27FC236}">
                        <a16:creationId xmlns:a16="http://schemas.microsoft.com/office/drawing/2014/main" id="{08AD07C1-392B-5E47-AFAE-388251D5A8D0}"/>
                      </a:ext>
                    </a:extLst>
                  </p:cNvPr>
                  <p:cNvSpPr>
                    <a:spLocks noChangeArrowheads="1"/>
                  </p:cNvSpPr>
                  <p:nvPr/>
                </p:nvSpPr>
                <p:spPr bwMode="auto">
                  <a:xfrm>
                    <a:off x="4189412"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0" name="TextBox 139">
                  <a:extLst>
                    <a:ext uri="{FF2B5EF4-FFF2-40B4-BE49-F238E27FC236}">
                      <a16:creationId xmlns:a16="http://schemas.microsoft.com/office/drawing/2014/main" id="{2CDF17EB-6C33-FC4D-B20B-B051CF81253C}"/>
                    </a:ext>
                  </a:extLst>
                </p:cNvPr>
                <p:cNvSpPr txBox="1"/>
                <p:nvPr/>
              </p:nvSpPr>
              <p:spPr>
                <a:xfrm>
                  <a:off x="806287" y="3666221"/>
                  <a:ext cx="577485" cy="276999"/>
                </a:xfrm>
                <a:prstGeom prst="rect">
                  <a:avLst/>
                </a:prstGeom>
                <a:noFill/>
              </p:spPr>
              <p:txBody>
                <a:bodyPr wrap="square" rtlCol="0">
                  <a:spAutoFit/>
                </a:bodyPr>
                <a:lstStyle/>
                <a:p>
                  <a:r>
                    <a:rPr lang="en-US" sz="1200" dirty="0">
                      <a:solidFill>
                        <a:srgbClr val="92D050"/>
                      </a:solidFill>
                    </a:rPr>
                    <a:t>5 days</a:t>
                  </a:r>
                </a:p>
              </p:txBody>
            </p:sp>
          </p:grpSp>
        </p:grpSp>
        <p:grpSp>
          <p:nvGrpSpPr>
            <p:cNvPr id="195" name="Group 194">
              <a:extLst>
                <a:ext uri="{FF2B5EF4-FFF2-40B4-BE49-F238E27FC236}">
                  <a16:creationId xmlns:a16="http://schemas.microsoft.com/office/drawing/2014/main" id="{5543C6F1-DFBA-1D4C-9058-1B8BD94C05F8}"/>
                </a:ext>
              </a:extLst>
            </p:cNvPr>
            <p:cNvGrpSpPr/>
            <p:nvPr/>
          </p:nvGrpSpPr>
          <p:grpSpPr>
            <a:xfrm>
              <a:off x="3486624" y="5999415"/>
              <a:ext cx="889932" cy="292553"/>
              <a:chOff x="493840" y="3650667"/>
              <a:chExt cx="889932" cy="292553"/>
            </a:xfrm>
          </p:grpSpPr>
          <p:sp>
            <p:nvSpPr>
              <p:cNvPr id="196" name="Rounded Rectangle 195">
                <a:extLst>
                  <a:ext uri="{FF2B5EF4-FFF2-40B4-BE49-F238E27FC236}">
                    <a16:creationId xmlns:a16="http://schemas.microsoft.com/office/drawing/2014/main" id="{52D79741-2F3A-A94B-8244-BB18D619B3BD}"/>
                  </a:ext>
                </a:extLst>
              </p:cNvPr>
              <p:cNvSpPr/>
              <p:nvPr/>
            </p:nvSpPr>
            <p:spPr>
              <a:xfrm>
                <a:off x="493840" y="3650667"/>
                <a:ext cx="784965" cy="29140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197" name="Group 196">
                <a:extLst>
                  <a:ext uri="{FF2B5EF4-FFF2-40B4-BE49-F238E27FC236}">
                    <a16:creationId xmlns:a16="http://schemas.microsoft.com/office/drawing/2014/main" id="{DEBB369B-D28B-3345-9F34-56FAA6CD0382}"/>
                  </a:ext>
                </a:extLst>
              </p:cNvPr>
              <p:cNvGrpSpPr/>
              <p:nvPr/>
            </p:nvGrpSpPr>
            <p:grpSpPr>
              <a:xfrm>
                <a:off x="568124" y="3651815"/>
                <a:ext cx="815648" cy="291405"/>
                <a:chOff x="568124" y="3651815"/>
                <a:chExt cx="815648" cy="291405"/>
              </a:xfrm>
            </p:grpSpPr>
            <p:grpSp>
              <p:nvGrpSpPr>
                <p:cNvPr id="198" name="Group 197">
                  <a:extLst>
                    <a:ext uri="{FF2B5EF4-FFF2-40B4-BE49-F238E27FC236}">
                      <a16:creationId xmlns:a16="http://schemas.microsoft.com/office/drawing/2014/main" id="{1D23B215-AE21-DC40-80DD-74025EE0D9B9}"/>
                    </a:ext>
                  </a:extLst>
                </p:cNvPr>
                <p:cNvGrpSpPr/>
                <p:nvPr/>
              </p:nvGrpSpPr>
              <p:grpSpPr>
                <a:xfrm>
                  <a:off x="568124" y="3651815"/>
                  <a:ext cx="254420" cy="270916"/>
                  <a:chOff x="3694112" y="519112"/>
                  <a:chExt cx="636587" cy="677863"/>
                </a:xfrm>
              </p:grpSpPr>
              <p:sp>
                <p:nvSpPr>
                  <p:cNvPr id="200" name="Freeform 5">
                    <a:extLst>
                      <a:ext uri="{FF2B5EF4-FFF2-40B4-BE49-F238E27FC236}">
                        <a16:creationId xmlns:a16="http://schemas.microsoft.com/office/drawing/2014/main" id="{A01D5697-65AA-264F-A0F0-8E0D34768146}"/>
                      </a:ext>
                    </a:extLst>
                  </p:cNvPr>
                  <p:cNvSpPr>
                    <a:spLocks/>
                  </p:cNvSpPr>
                  <p:nvPr/>
                </p:nvSpPr>
                <p:spPr bwMode="auto">
                  <a:xfrm>
                    <a:off x="3714750" y="771525"/>
                    <a:ext cx="595312" cy="404812"/>
                  </a:xfrm>
                  <a:custGeom>
                    <a:avLst/>
                    <a:gdLst>
                      <a:gd name="T0" fmla="*/ 0 w 299"/>
                      <a:gd name="T1" fmla="*/ 0 h 203"/>
                      <a:gd name="T2" fmla="*/ 0 w 299"/>
                      <a:gd name="T3" fmla="*/ 187 h 203"/>
                      <a:gd name="T4" fmla="*/ 16 w 299"/>
                      <a:gd name="T5" fmla="*/ 203 h 203"/>
                      <a:gd name="T6" fmla="*/ 283 w 299"/>
                      <a:gd name="T7" fmla="*/ 203 h 203"/>
                      <a:gd name="T8" fmla="*/ 299 w 299"/>
                      <a:gd name="T9" fmla="*/ 187 h 203"/>
                      <a:gd name="T10" fmla="*/ 299 w 299"/>
                      <a:gd name="T11" fmla="*/ 0 h 203"/>
                      <a:gd name="T12" fmla="*/ 0 w 299"/>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299" h="203">
                        <a:moveTo>
                          <a:pt x="0" y="0"/>
                        </a:moveTo>
                        <a:cubicBezTo>
                          <a:pt x="0" y="187"/>
                          <a:pt x="0" y="187"/>
                          <a:pt x="0" y="187"/>
                        </a:cubicBezTo>
                        <a:cubicBezTo>
                          <a:pt x="0" y="196"/>
                          <a:pt x="7" y="203"/>
                          <a:pt x="16" y="203"/>
                        </a:cubicBezTo>
                        <a:cubicBezTo>
                          <a:pt x="283" y="203"/>
                          <a:pt x="283" y="203"/>
                          <a:pt x="283" y="203"/>
                        </a:cubicBezTo>
                        <a:cubicBezTo>
                          <a:pt x="292" y="203"/>
                          <a:pt x="299" y="196"/>
                          <a:pt x="299" y="187"/>
                        </a:cubicBezTo>
                        <a:cubicBezTo>
                          <a:pt x="299" y="0"/>
                          <a:pt x="299" y="0"/>
                          <a:pt x="299"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6">
                    <a:extLst>
                      <a:ext uri="{FF2B5EF4-FFF2-40B4-BE49-F238E27FC236}">
                        <a16:creationId xmlns:a16="http://schemas.microsoft.com/office/drawing/2014/main" id="{CF6F1E1F-A973-2B4D-AFC9-82C76E7F6D3E}"/>
                      </a:ext>
                    </a:extLst>
                  </p:cNvPr>
                  <p:cNvSpPr>
                    <a:spLocks noEditPoints="1"/>
                  </p:cNvSpPr>
                  <p:nvPr/>
                </p:nvSpPr>
                <p:spPr bwMode="auto">
                  <a:xfrm>
                    <a:off x="3694112" y="752475"/>
                    <a:ext cx="636587" cy="444500"/>
                  </a:xfrm>
                  <a:custGeom>
                    <a:avLst/>
                    <a:gdLst>
                      <a:gd name="T0" fmla="*/ 293 w 319"/>
                      <a:gd name="T1" fmla="*/ 223 h 223"/>
                      <a:gd name="T2" fmla="*/ 26 w 319"/>
                      <a:gd name="T3" fmla="*/ 223 h 223"/>
                      <a:gd name="T4" fmla="*/ 0 w 319"/>
                      <a:gd name="T5" fmla="*/ 197 h 223"/>
                      <a:gd name="T6" fmla="*/ 0 w 319"/>
                      <a:gd name="T7" fmla="*/ 0 h 223"/>
                      <a:gd name="T8" fmla="*/ 319 w 319"/>
                      <a:gd name="T9" fmla="*/ 0 h 223"/>
                      <a:gd name="T10" fmla="*/ 319 w 319"/>
                      <a:gd name="T11" fmla="*/ 197 h 223"/>
                      <a:gd name="T12" fmla="*/ 293 w 319"/>
                      <a:gd name="T13" fmla="*/ 223 h 223"/>
                      <a:gd name="T14" fmla="*/ 20 w 319"/>
                      <a:gd name="T15" fmla="*/ 20 h 223"/>
                      <a:gd name="T16" fmla="*/ 20 w 319"/>
                      <a:gd name="T17" fmla="*/ 197 h 223"/>
                      <a:gd name="T18" fmla="*/ 26 w 319"/>
                      <a:gd name="T19" fmla="*/ 203 h 223"/>
                      <a:gd name="T20" fmla="*/ 293 w 319"/>
                      <a:gd name="T21" fmla="*/ 203 h 223"/>
                      <a:gd name="T22" fmla="*/ 299 w 319"/>
                      <a:gd name="T23" fmla="*/ 197 h 223"/>
                      <a:gd name="T24" fmla="*/ 299 w 319"/>
                      <a:gd name="T25" fmla="*/ 20 h 223"/>
                      <a:gd name="T26" fmla="*/ 20 w 319"/>
                      <a:gd name="T27" fmla="*/ 2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9" h="223">
                        <a:moveTo>
                          <a:pt x="293" y="223"/>
                        </a:moveTo>
                        <a:cubicBezTo>
                          <a:pt x="26" y="223"/>
                          <a:pt x="26" y="223"/>
                          <a:pt x="26" y="223"/>
                        </a:cubicBezTo>
                        <a:cubicBezTo>
                          <a:pt x="12" y="223"/>
                          <a:pt x="0" y="211"/>
                          <a:pt x="0" y="197"/>
                        </a:cubicBezTo>
                        <a:cubicBezTo>
                          <a:pt x="0" y="0"/>
                          <a:pt x="0" y="0"/>
                          <a:pt x="0" y="0"/>
                        </a:cubicBezTo>
                        <a:cubicBezTo>
                          <a:pt x="319" y="0"/>
                          <a:pt x="319" y="0"/>
                          <a:pt x="319" y="0"/>
                        </a:cubicBezTo>
                        <a:cubicBezTo>
                          <a:pt x="319" y="197"/>
                          <a:pt x="319" y="197"/>
                          <a:pt x="319" y="197"/>
                        </a:cubicBezTo>
                        <a:cubicBezTo>
                          <a:pt x="319" y="211"/>
                          <a:pt x="307" y="223"/>
                          <a:pt x="293" y="223"/>
                        </a:cubicBezTo>
                        <a:close/>
                        <a:moveTo>
                          <a:pt x="20" y="20"/>
                        </a:moveTo>
                        <a:cubicBezTo>
                          <a:pt x="20" y="197"/>
                          <a:pt x="20" y="197"/>
                          <a:pt x="20" y="197"/>
                        </a:cubicBezTo>
                        <a:cubicBezTo>
                          <a:pt x="20" y="200"/>
                          <a:pt x="23" y="203"/>
                          <a:pt x="26" y="203"/>
                        </a:cubicBezTo>
                        <a:cubicBezTo>
                          <a:pt x="293" y="203"/>
                          <a:pt x="293" y="203"/>
                          <a:pt x="293" y="203"/>
                        </a:cubicBezTo>
                        <a:cubicBezTo>
                          <a:pt x="296" y="203"/>
                          <a:pt x="299" y="200"/>
                          <a:pt x="299" y="197"/>
                        </a:cubicBezTo>
                        <a:cubicBezTo>
                          <a:pt x="299" y="20"/>
                          <a:pt x="299" y="20"/>
                          <a:pt x="299" y="20"/>
                        </a:cubicBezTo>
                        <a:lnTo>
                          <a:pt x="20" y="2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7">
                    <a:extLst>
                      <a:ext uri="{FF2B5EF4-FFF2-40B4-BE49-F238E27FC236}">
                        <a16:creationId xmlns:a16="http://schemas.microsoft.com/office/drawing/2014/main" id="{61CD68BE-4A59-BF4F-A1B0-F60579276723}"/>
                      </a:ext>
                    </a:extLst>
                  </p:cNvPr>
                  <p:cNvSpPr>
                    <a:spLocks/>
                  </p:cNvSpPr>
                  <p:nvPr/>
                </p:nvSpPr>
                <p:spPr bwMode="auto">
                  <a:xfrm>
                    <a:off x="3795712"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3"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3"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
                    <a:extLst>
                      <a:ext uri="{FF2B5EF4-FFF2-40B4-BE49-F238E27FC236}">
                        <a16:creationId xmlns:a16="http://schemas.microsoft.com/office/drawing/2014/main" id="{11C94B83-4EBF-4E4B-A8E4-EC72C7A1D7A8}"/>
                      </a:ext>
                    </a:extLst>
                  </p:cNvPr>
                  <p:cNvSpPr>
                    <a:spLocks/>
                  </p:cNvSpPr>
                  <p:nvPr/>
                </p:nvSpPr>
                <p:spPr bwMode="auto">
                  <a:xfrm>
                    <a:off x="3922712" y="519112"/>
                    <a:ext cx="49212"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3"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3"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
                    <a:extLst>
                      <a:ext uri="{FF2B5EF4-FFF2-40B4-BE49-F238E27FC236}">
                        <a16:creationId xmlns:a16="http://schemas.microsoft.com/office/drawing/2014/main" id="{3892A221-436F-FB4D-B691-9F2432C82B1A}"/>
                      </a:ext>
                    </a:extLst>
                  </p:cNvPr>
                  <p:cNvSpPr>
                    <a:spLocks/>
                  </p:cNvSpPr>
                  <p:nvPr/>
                </p:nvSpPr>
                <p:spPr bwMode="auto">
                  <a:xfrm>
                    <a:off x="4052887"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1" y="50"/>
                          <a:pt x="0" y="49"/>
                          <a:pt x="0" y="46"/>
                        </a:cubicBezTo>
                        <a:cubicBezTo>
                          <a:pt x="0" y="4"/>
                          <a:pt x="0" y="4"/>
                          <a:pt x="0" y="4"/>
                        </a:cubicBezTo>
                        <a:cubicBezTo>
                          <a:pt x="0" y="2"/>
                          <a:pt x="1" y="0"/>
                          <a:pt x="4" y="0"/>
                        </a:cubicBezTo>
                        <a:cubicBezTo>
                          <a:pt x="20" y="0"/>
                          <a:pt x="20" y="0"/>
                          <a:pt x="20" y="0"/>
                        </a:cubicBezTo>
                        <a:cubicBezTo>
                          <a:pt x="22"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0">
                    <a:extLst>
                      <a:ext uri="{FF2B5EF4-FFF2-40B4-BE49-F238E27FC236}">
                        <a16:creationId xmlns:a16="http://schemas.microsoft.com/office/drawing/2014/main" id="{7B29C6D5-201D-B34D-9A42-01E9E3FA764C}"/>
                      </a:ext>
                    </a:extLst>
                  </p:cNvPr>
                  <p:cNvSpPr>
                    <a:spLocks/>
                  </p:cNvSpPr>
                  <p:nvPr/>
                </p:nvSpPr>
                <p:spPr bwMode="auto">
                  <a:xfrm>
                    <a:off x="4181475" y="51911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1" y="50"/>
                          <a:pt x="0" y="49"/>
                          <a:pt x="0" y="46"/>
                        </a:cubicBezTo>
                        <a:cubicBezTo>
                          <a:pt x="0" y="4"/>
                          <a:pt x="0" y="4"/>
                          <a:pt x="0" y="4"/>
                        </a:cubicBezTo>
                        <a:cubicBezTo>
                          <a:pt x="0" y="2"/>
                          <a:pt x="1" y="0"/>
                          <a:pt x="4" y="0"/>
                        </a:cubicBezTo>
                        <a:cubicBezTo>
                          <a:pt x="20" y="0"/>
                          <a:pt x="20" y="0"/>
                          <a:pt x="20" y="0"/>
                        </a:cubicBezTo>
                        <a:cubicBezTo>
                          <a:pt x="22" y="0"/>
                          <a:pt x="24" y="2"/>
                          <a:pt x="24" y="4"/>
                        </a:cubicBezTo>
                        <a:lnTo>
                          <a:pt x="24" y="4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1">
                    <a:extLst>
                      <a:ext uri="{FF2B5EF4-FFF2-40B4-BE49-F238E27FC236}">
                        <a16:creationId xmlns:a16="http://schemas.microsoft.com/office/drawing/2014/main" id="{B0F4C115-E123-AC46-B9D6-23EE90AECAC8}"/>
                      </a:ext>
                    </a:extLst>
                  </p:cNvPr>
                  <p:cNvSpPr>
                    <a:spLocks/>
                  </p:cNvSpPr>
                  <p:nvPr/>
                </p:nvSpPr>
                <p:spPr bwMode="auto">
                  <a:xfrm>
                    <a:off x="3694112" y="568325"/>
                    <a:ext cx="636587" cy="141287"/>
                  </a:xfrm>
                  <a:custGeom>
                    <a:avLst/>
                    <a:gdLst>
                      <a:gd name="T0" fmla="*/ 293 w 319"/>
                      <a:gd name="T1" fmla="*/ 0 h 71"/>
                      <a:gd name="T2" fmla="*/ 280 w 319"/>
                      <a:gd name="T3" fmla="*/ 0 h 71"/>
                      <a:gd name="T4" fmla="*/ 280 w 319"/>
                      <a:gd name="T5" fmla="*/ 21 h 71"/>
                      <a:gd name="T6" fmla="*/ 264 w 319"/>
                      <a:gd name="T7" fmla="*/ 37 h 71"/>
                      <a:gd name="T8" fmla="*/ 248 w 319"/>
                      <a:gd name="T9" fmla="*/ 37 h 71"/>
                      <a:gd name="T10" fmla="*/ 232 w 319"/>
                      <a:gd name="T11" fmla="*/ 21 h 71"/>
                      <a:gd name="T12" fmla="*/ 232 w 319"/>
                      <a:gd name="T13" fmla="*/ 0 h 71"/>
                      <a:gd name="T14" fmla="*/ 216 w 319"/>
                      <a:gd name="T15" fmla="*/ 0 h 71"/>
                      <a:gd name="T16" fmla="*/ 216 w 319"/>
                      <a:gd name="T17" fmla="*/ 21 h 71"/>
                      <a:gd name="T18" fmla="*/ 200 w 319"/>
                      <a:gd name="T19" fmla="*/ 37 h 71"/>
                      <a:gd name="T20" fmla="*/ 184 w 319"/>
                      <a:gd name="T21" fmla="*/ 37 h 71"/>
                      <a:gd name="T22" fmla="*/ 168 w 319"/>
                      <a:gd name="T23" fmla="*/ 21 h 71"/>
                      <a:gd name="T24" fmla="*/ 168 w 319"/>
                      <a:gd name="T25" fmla="*/ 0 h 71"/>
                      <a:gd name="T26" fmla="*/ 151 w 319"/>
                      <a:gd name="T27" fmla="*/ 0 h 71"/>
                      <a:gd name="T28" fmla="*/ 151 w 319"/>
                      <a:gd name="T29" fmla="*/ 21 h 71"/>
                      <a:gd name="T30" fmla="*/ 135 w 319"/>
                      <a:gd name="T31" fmla="*/ 37 h 71"/>
                      <a:gd name="T32" fmla="*/ 119 w 319"/>
                      <a:gd name="T33" fmla="*/ 37 h 71"/>
                      <a:gd name="T34" fmla="*/ 103 w 319"/>
                      <a:gd name="T35" fmla="*/ 21 h 71"/>
                      <a:gd name="T36" fmla="*/ 103 w 319"/>
                      <a:gd name="T37" fmla="*/ 0 h 71"/>
                      <a:gd name="T38" fmla="*/ 87 w 319"/>
                      <a:gd name="T39" fmla="*/ 0 h 71"/>
                      <a:gd name="T40" fmla="*/ 87 w 319"/>
                      <a:gd name="T41" fmla="*/ 21 h 71"/>
                      <a:gd name="T42" fmla="*/ 71 w 319"/>
                      <a:gd name="T43" fmla="*/ 37 h 71"/>
                      <a:gd name="T44" fmla="*/ 55 w 319"/>
                      <a:gd name="T45" fmla="*/ 37 h 71"/>
                      <a:gd name="T46" fmla="*/ 39 w 319"/>
                      <a:gd name="T47" fmla="*/ 21 h 71"/>
                      <a:gd name="T48" fmla="*/ 39 w 319"/>
                      <a:gd name="T49" fmla="*/ 0 h 71"/>
                      <a:gd name="T50" fmla="*/ 26 w 319"/>
                      <a:gd name="T51" fmla="*/ 0 h 71"/>
                      <a:gd name="T52" fmla="*/ 0 w 319"/>
                      <a:gd name="T53" fmla="*/ 27 h 71"/>
                      <a:gd name="T54" fmla="*/ 0 w 319"/>
                      <a:gd name="T55" fmla="*/ 71 h 71"/>
                      <a:gd name="T56" fmla="*/ 319 w 319"/>
                      <a:gd name="T57" fmla="*/ 71 h 71"/>
                      <a:gd name="T58" fmla="*/ 319 w 319"/>
                      <a:gd name="T59" fmla="*/ 27 h 71"/>
                      <a:gd name="T60" fmla="*/ 293 w 319"/>
                      <a:gd name="T6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9" h="71">
                        <a:moveTo>
                          <a:pt x="293" y="0"/>
                        </a:moveTo>
                        <a:cubicBezTo>
                          <a:pt x="280" y="0"/>
                          <a:pt x="280" y="0"/>
                          <a:pt x="280" y="0"/>
                        </a:cubicBezTo>
                        <a:cubicBezTo>
                          <a:pt x="280" y="21"/>
                          <a:pt x="280" y="21"/>
                          <a:pt x="280" y="21"/>
                        </a:cubicBezTo>
                        <a:cubicBezTo>
                          <a:pt x="280" y="30"/>
                          <a:pt x="272" y="37"/>
                          <a:pt x="264" y="37"/>
                        </a:cubicBezTo>
                        <a:cubicBezTo>
                          <a:pt x="248" y="37"/>
                          <a:pt x="248" y="37"/>
                          <a:pt x="248" y="37"/>
                        </a:cubicBezTo>
                        <a:cubicBezTo>
                          <a:pt x="239" y="37"/>
                          <a:pt x="232" y="30"/>
                          <a:pt x="232" y="21"/>
                        </a:cubicBezTo>
                        <a:cubicBezTo>
                          <a:pt x="232" y="0"/>
                          <a:pt x="232" y="0"/>
                          <a:pt x="232" y="0"/>
                        </a:cubicBezTo>
                        <a:cubicBezTo>
                          <a:pt x="216" y="0"/>
                          <a:pt x="216" y="0"/>
                          <a:pt x="216" y="0"/>
                        </a:cubicBezTo>
                        <a:cubicBezTo>
                          <a:pt x="216" y="21"/>
                          <a:pt x="216" y="21"/>
                          <a:pt x="216" y="21"/>
                        </a:cubicBezTo>
                        <a:cubicBezTo>
                          <a:pt x="216" y="30"/>
                          <a:pt x="208" y="37"/>
                          <a:pt x="200" y="37"/>
                        </a:cubicBezTo>
                        <a:cubicBezTo>
                          <a:pt x="184" y="37"/>
                          <a:pt x="184" y="37"/>
                          <a:pt x="184" y="37"/>
                        </a:cubicBezTo>
                        <a:cubicBezTo>
                          <a:pt x="175" y="37"/>
                          <a:pt x="168" y="30"/>
                          <a:pt x="168" y="21"/>
                        </a:cubicBezTo>
                        <a:cubicBezTo>
                          <a:pt x="168" y="0"/>
                          <a:pt x="168" y="0"/>
                          <a:pt x="168" y="0"/>
                        </a:cubicBezTo>
                        <a:cubicBezTo>
                          <a:pt x="151" y="0"/>
                          <a:pt x="151" y="0"/>
                          <a:pt x="151" y="0"/>
                        </a:cubicBezTo>
                        <a:cubicBezTo>
                          <a:pt x="151" y="21"/>
                          <a:pt x="151" y="21"/>
                          <a:pt x="151" y="21"/>
                        </a:cubicBezTo>
                        <a:cubicBezTo>
                          <a:pt x="151" y="30"/>
                          <a:pt x="144" y="37"/>
                          <a:pt x="135" y="37"/>
                        </a:cubicBezTo>
                        <a:cubicBezTo>
                          <a:pt x="119" y="37"/>
                          <a:pt x="119" y="37"/>
                          <a:pt x="119" y="37"/>
                        </a:cubicBezTo>
                        <a:cubicBezTo>
                          <a:pt x="111" y="37"/>
                          <a:pt x="103" y="30"/>
                          <a:pt x="103" y="21"/>
                        </a:cubicBezTo>
                        <a:cubicBezTo>
                          <a:pt x="103" y="0"/>
                          <a:pt x="103" y="0"/>
                          <a:pt x="103" y="0"/>
                        </a:cubicBezTo>
                        <a:cubicBezTo>
                          <a:pt x="87" y="0"/>
                          <a:pt x="87" y="0"/>
                          <a:pt x="87" y="0"/>
                        </a:cubicBezTo>
                        <a:cubicBezTo>
                          <a:pt x="87" y="21"/>
                          <a:pt x="87" y="21"/>
                          <a:pt x="87" y="21"/>
                        </a:cubicBezTo>
                        <a:cubicBezTo>
                          <a:pt x="87" y="30"/>
                          <a:pt x="80" y="37"/>
                          <a:pt x="71" y="37"/>
                        </a:cubicBezTo>
                        <a:cubicBezTo>
                          <a:pt x="55" y="37"/>
                          <a:pt x="55" y="37"/>
                          <a:pt x="55" y="37"/>
                        </a:cubicBezTo>
                        <a:cubicBezTo>
                          <a:pt x="47" y="37"/>
                          <a:pt x="39" y="30"/>
                          <a:pt x="39" y="21"/>
                        </a:cubicBezTo>
                        <a:cubicBezTo>
                          <a:pt x="39" y="0"/>
                          <a:pt x="39" y="0"/>
                          <a:pt x="39" y="0"/>
                        </a:cubicBezTo>
                        <a:cubicBezTo>
                          <a:pt x="26" y="0"/>
                          <a:pt x="26" y="0"/>
                          <a:pt x="26" y="0"/>
                        </a:cubicBezTo>
                        <a:cubicBezTo>
                          <a:pt x="11" y="0"/>
                          <a:pt x="0" y="12"/>
                          <a:pt x="0" y="27"/>
                        </a:cubicBezTo>
                        <a:cubicBezTo>
                          <a:pt x="0" y="71"/>
                          <a:pt x="0" y="71"/>
                          <a:pt x="0" y="71"/>
                        </a:cubicBezTo>
                        <a:cubicBezTo>
                          <a:pt x="319" y="71"/>
                          <a:pt x="319" y="71"/>
                          <a:pt x="319" y="71"/>
                        </a:cubicBezTo>
                        <a:cubicBezTo>
                          <a:pt x="319" y="27"/>
                          <a:pt x="319" y="27"/>
                          <a:pt x="319" y="27"/>
                        </a:cubicBezTo>
                        <a:cubicBezTo>
                          <a:pt x="319" y="12"/>
                          <a:pt x="308" y="0"/>
                          <a:pt x="293"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2">
                    <a:extLst>
                      <a:ext uri="{FF2B5EF4-FFF2-40B4-BE49-F238E27FC236}">
                        <a16:creationId xmlns:a16="http://schemas.microsoft.com/office/drawing/2014/main" id="{31A0F4FD-524F-C14F-BF84-EA6B02349D86}"/>
                      </a:ext>
                    </a:extLst>
                  </p:cNvPr>
                  <p:cNvSpPr>
                    <a:spLocks noChangeArrowheads="1"/>
                  </p:cNvSpPr>
                  <p:nvPr/>
                </p:nvSpPr>
                <p:spPr bwMode="auto">
                  <a:xfrm>
                    <a:off x="3875087" y="838200"/>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3">
                    <a:extLst>
                      <a:ext uri="{FF2B5EF4-FFF2-40B4-BE49-F238E27FC236}">
                        <a16:creationId xmlns:a16="http://schemas.microsoft.com/office/drawing/2014/main" id="{71FB3C40-BFED-154B-8035-351EB2361101}"/>
                      </a:ext>
                    </a:extLst>
                  </p:cNvPr>
                  <p:cNvSpPr>
                    <a:spLocks noChangeArrowheads="1"/>
                  </p:cNvSpPr>
                  <p:nvPr/>
                </p:nvSpPr>
                <p:spPr bwMode="auto">
                  <a:xfrm>
                    <a:off x="3979862" y="838200"/>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14">
                    <a:extLst>
                      <a:ext uri="{FF2B5EF4-FFF2-40B4-BE49-F238E27FC236}">
                        <a16:creationId xmlns:a16="http://schemas.microsoft.com/office/drawing/2014/main" id="{E9251535-588F-9547-A49B-7AA1E300DA8D}"/>
                      </a:ext>
                    </a:extLst>
                  </p:cNvPr>
                  <p:cNvSpPr>
                    <a:spLocks noChangeArrowheads="1"/>
                  </p:cNvSpPr>
                  <p:nvPr/>
                </p:nvSpPr>
                <p:spPr bwMode="auto">
                  <a:xfrm>
                    <a:off x="4084637" y="838200"/>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5">
                    <a:extLst>
                      <a:ext uri="{FF2B5EF4-FFF2-40B4-BE49-F238E27FC236}">
                        <a16:creationId xmlns:a16="http://schemas.microsoft.com/office/drawing/2014/main" id="{AF5BC74E-4E13-EF43-B530-E06BD8FDEF8C}"/>
                      </a:ext>
                    </a:extLst>
                  </p:cNvPr>
                  <p:cNvSpPr>
                    <a:spLocks noChangeArrowheads="1"/>
                  </p:cNvSpPr>
                  <p:nvPr/>
                </p:nvSpPr>
                <p:spPr bwMode="auto">
                  <a:xfrm>
                    <a:off x="3771900"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16">
                    <a:extLst>
                      <a:ext uri="{FF2B5EF4-FFF2-40B4-BE49-F238E27FC236}">
                        <a16:creationId xmlns:a16="http://schemas.microsoft.com/office/drawing/2014/main" id="{8CA216B1-CE15-0B44-A7B5-264A0F3B63A2}"/>
                      </a:ext>
                    </a:extLst>
                  </p:cNvPr>
                  <p:cNvSpPr>
                    <a:spLocks noChangeArrowheads="1"/>
                  </p:cNvSpPr>
                  <p:nvPr/>
                </p:nvSpPr>
                <p:spPr bwMode="auto">
                  <a:xfrm>
                    <a:off x="3875087" y="941387"/>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7">
                    <a:extLst>
                      <a:ext uri="{FF2B5EF4-FFF2-40B4-BE49-F238E27FC236}">
                        <a16:creationId xmlns:a16="http://schemas.microsoft.com/office/drawing/2014/main" id="{5848D5F0-C786-1743-AB20-1561B0C62A88}"/>
                      </a:ext>
                    </a:extLst>
                  </p:cNvPr>
                  <p:cNvSpPr>
                    <a:spLocks noChangeArrowheads="1"/>
                  </p:cNvSpPr>
                  <p:nvPr/>
                </p:nvSpPr>
                <p:spPr bwMode="auto">
                  <a:xfrm>
                    <a:off x="3979862" y="941387"/>
                    <a:ext cx="65087"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18">
                    <a:extLst>
                      <a:ext uri="{FF2B5EF4-FFF2-40B4-BE49-F238E27FC236}">
                        <a16:creationId xmlns:a16="http://schemas.microsoft.com/office/drawing/2014/main" id="{08AA15AA-2704-7B4F-BB14-E8EDE6DEB9DA}"/>
                      </a:ext>
                    </a:extLst>
                  </p:cNvPr>
                  <p:cNvSpPr>
                    <a:spLocks noChangeArrowheads="1"/>
                  </p:cNvSpPr>
                  <p:nvPr/>
                </p:nvSpPr>
                <p:spPr bwMode="auto">
                  <a:xfrm>
                    <a:off x="4084637"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9">
                    <a:extLst>
                      <a:ext uri="{FF2B5EF4-FFF2-40B4-BE49-F238E27FC236}">
                        <a16:creationId xmlns:a16="http://schemas.microsoft.com/office/drawing/2014/main" id="{F8B9121B-E1ED-8C4D-B7F3-75AE643E218E}"/>
                      </a:ext>
                    </a:extLst>
                  </p:cNvPr>
                  <p:cNvSpPr>
                    <a:spLocks noChangeArrowheads="1"/>
                  </p:cNvSpPr>
                  <p:nvPr/>
                </p:nvSpPr>
                <p:spPr bwMode="auto">
                  <a:xfrm>
                    <a:off x="3771900" y="1044575"/>
                    <a:ext cx="63500"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20">
                    <a:extLst>
                      <a:ext uri="{FF2B5EF4-FFF2-40B4-BE49-F238E27FC236}">
                        <a16:creationId xmlns:a16="http://schemas.microsoft.com/office/drawing/2014/main" id="{570C277D-2EC8-064D-B694-7D224B66893C}"/>
                      </a:ext>
                    </a:extLst>
                  </p:cNvPr>
                  <p:cNvSpPr>
                    <a:spLocks noChangeArrowheads="1"/>
                  </p:cNvSpPr>
                  <p:nvPr/>
                </p:nvSpPr>
                <p:spPr bwMode="auto">
                  <a:xfrm>
                    <a:off x="3875087" y="1044575"/>
                    <a:ext cx="65087"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21">
                    <a:extLst>
                      <a:ext uri="{FF2B5EF4-FFF2-40B4-BE49-F238E27FC236}">
                        <a16:creationId xmlns:a16="http://schemas.microsoft.com/office/drawing/2014/main" id="{F21139EA-2CD5-A140-8180-3FBF2FA8F60F}"/>
                      </a:ext>
                    </a:extLst>
                  </p:cNvPr>
                  <p:cNvSpPr>
                    <a:spLocks noChangeArrowheads="1"/>
                  </p:cNvSpPr>
                  <p:nvPr/>
                </p:nvSpPr>
                <p:spPr bwMode="auto">
                  <a:xfrm>
                    <a:off x="3979862" y="1044575"/>
                    <a:ext cx="65087"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22">
                    <a:extLst>
                      <a:ext uri="{FF2B5EF4-FFF2-40B4-BE49-F238E27FC236}">
                        <a16:creationId xmlns:a16="http://schemas.microsoft.com/office/drawing/2014/main" id="{C81825B3-98BC-B249-A877-2A77A06C0637}"/>
                      </a:ext>
                    </a:extLst>
                  </p:cNvPr>
                  <p:cNvSpPr>
                    <a:spLocks noChangeArrowheads="1"/>
                  </p:cNvSpPr>
                  <p:nvPr/>
                </p:nvSpPr>
                <p:spPr bwMode="auto">
                  <a:xfrm>
                    <a:off x="4084637" y="1044575"/>
                    <a:ext cx="63500" cy="650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23">
                    <a:extLst>
                      <a:ext uri="{FF2B5EF4-FFF2-40B4-BE49-F238E27FC236}">
                        <a16:creationId xmlns:a16="http://schemas.microsoft.com/office/drawing/2014/main" id="{841162BA-E0A7-E54C-B77D-20DD46B09F11}"/>
                      </a:ext>
                    </a:extLst>
                  </p:cNvPr>
                  <p:cNvSpPr>
                    <a:spLocks noChangeArrowheads="1"/>
                  </p:cNvSpPr>
                  <p:nvPr/>
                </p:nvSpPr>
                <p:spPr bwMode="auto">
                  <a:xfrm>
                    <a:off x="4189412" y="838200"/>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24">
                    <a:extLst>
                      <a:ext uri="{FF2B5EF4-FFF2-40B4-BE49-F238E27FC236}">
                        <a16:creationId xmlns:a16="http://schemas.microsoft.com/office/drawing/2014/main" id="{DB027A94-9E30-2848-9E73-76EC3416CF3F}"/>
                      </a:ext>
                    </a:extLst>
                  </p:cNvPr>
                  <p:cNvSpPr>
                    <a:spLocks noChangeArrowheads="1"/>
                  </p:cNvSpPr>
                  <p:nvPr/>
                </p:nvSpPr>
                <p:spPr bwMode="auto">
                  <a:xfrm>
                    <a:off x="4189412" y="941387"/>
                    <a:ext cx="63500" cy="635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9" name="TextBox 198">
                  <a:extLst>
                    <a:ext uri="{FF2B5EF4-FFF2-40B4-BE49-F238E27FC236}">
                      <a16:creationId xmlns:a16="http://schemas.microsoft.com/office/drawing/2014/main" id="{F83C4801-93AB-A945-9565-5CEF186791E8}"/>
                    </a:ext>
                  </a:extLst>
                </p:cNvPr>
                <p:cNvSpPr txBox="1"/>
                <p:nvPr/>
              </p:nvSpPr>
              <p:spPr>
                <a:xfrm>
                  <a:off x="806287" y="3666221"/>
                  <a:ext cx="577485" cy="276999"/>
                </a:xfrm>
                <a:prstGeom prst="rect">
                  <a:avLst/>
                </a:prstGeom>
                <a:noFill/>
              </p:spPr>
              <p:txBody>
                <a:bodyPr wrap="square" rtlCol="0">
                  <a:spAutoFit/>
                </a:bodyPr>
                <a:lstStyle/>
                <a:p>
                  <a:r>
                    <a:rPr lang="en-US" sz="1200" dirty="0">
                      <a:solidFill>
                        <a:srgbClr val="92D050"/>
                      </a:solidFill>
                    </a:rPr>
                    <a:t>1 day</a:t>
                  </a:r>
                </a:p>
              </p:txBody>
            </p:sp>
          </p:grpSp>
        </p:grpSp>
      </p:grpSp>
      <p:grpSp>
        <p:nvGrpSpPr>
          <p:cNvPr id="42" name="Group 41">
            <a:extLst>
              <a:ext uri="{FF2B5EF4-FFF2-40B4-BE49-F238E27FC236}">
                <a16:creationId xmlns:a16="http://schemas.microsoft.com/office/drawing/2014/main" id="{150BB92D-9533-3645-A0BE-271778989E15}"/>
              </a:ext>
            </a:extLst>
          </p:cNvPr>
          <p:cNvGrpSpPr/>
          <p:nvPr/>
        </p:nvGrpSpPr>
        <p:grpSpPr>
          <a:xfrm>
            <a:off x="6382910" y="2862639"/>
            <a:ext cx="4985307" cy="2878354"/>
            <a:chOff x="6382910" y="2862639"/>
            <a:chExt cx="4985307" cy="2878354"/>
          </a:xfrm>
        </p:grpSpPr>
        <p:grpSp>
          <p:nvGrpSpPr>
            <p:cNvPr id="29" name="Group 28">
              <a:extLst>
                <a:ext uri="{FF2B5EF4-FFF2-40B4-BE49-F238E27FC236}">
                  <a16:creationId xmlns:a16="http://schemas.microsoft.com/office/drawing/2014/main" id="{6332B50A-D82F-BE4B-A381-2EB7F5DE9E33}"/>
                </a:ext>
              </a:extLst>
            </p:cNvPr>
            <p:cNvGrpSpPr/>
            <p:nvPr/>
          </p:nvGrpSpPr>
          <p:grpSpPr>
            <a:xfrm>
              <a:off x="6382910" y="2862639"/>
              <a:ext cx="2247796" cy="2014152"/>
              <a:chOff x="7649128" y="3096009"/>
              <a:chExt cx="2247796" cy="2014152"/>
            </a:xfrm>
          </p:grpSpPr>
          <p:sp>
            <p:nvSpPr>
              <p:cNvPr id="72" name="Rounded Rectangle 71">
                <a:extLst>
                  <a:ext uri="{FF2B5EF4-FFF2-40B4-BE49-F238E27FC236}">
                    <a16:creationId xmlns:a16="http://schemas.microsoft.com/office/drawing/2014/main" id="{7A43AA6E-B8C4-634A-A563-27882A774AC5}"/>
                  </a:ext>
                </a:extLst>
              </p:cNvPr>
              <p:cNvSpPr/>
              <p:nvPr/>
            </p:nvSpPr>
            <p:spPr>
              <a:xfrm>
                <a:off x="7936695" y="3096009"/>
                <a:ext cx="1960229" cy="2014152"/>
              </a:xfrm>
              <a:prstGeom prst="roundRect">
                <a:avLst/>
              </a:prstGeom>
              <a:solidFill>
                <a:schemeClr val="bg1"/>
              </a:solidFill>
              <a:ln w="22225">
                <a:solidFill>
                  <a:srgbClr val="00B0F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gn="ctr">
                  <a:buFont typeface="Arial" panose="020B0604020202020204" pitchFamily="34" charset="0"/>
                  <a:buChar char="•"/>
                </a:pPr>
                <a:r>
                  <a:rPr lang="en-US" sz="1400" dirty="0">
                    <a:solidFill>
                      <a:srgbClr val="4D4F53"/>
                    </a:solidFill>
                  </a:rPr>
                  <a:t>5 Day history consolidated vectors</a:t>
                </a:r>
              </a:p>
            </p:txBody>
          </p:sp>
          <p:sp>
            <p:nvSpPr>
              <p:cNvPr id="74" name="TextBox 73">
                <a:extLst>
                  <a:ext uri="{FF2B5EF4-FFF2-40B4-BE49-F238E27FC236}">
                    <a16:creationId xmlns:a16="http://schemas.microsoft.com/office/drawing/2014/main" id="{22AEC3BF-06E0-2543-8D69-7C4582593265}"/>
                  </a:ext>
                </a:extLst>
              </p:cNvPr>
              <p:cNvSpPr txBox="1"/>
              <p:nvPr/>
            </p:nvSpPr>
            <p:spPr>
              <a:xfrm rot="16200000">
                <a:off x="6787374" y="3964586"/>
                <a:ext cx="2000507"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VECTOR_FIVE_DAYS</a:t>
                </a:r>
              </a:p>
            </p:txBody>
          </p:sp>
        </p:grpSp>
        <p:grpSp>
          <p:nvGrpSpPr>
            <p:cNvPr id="28" name="Group 27">
              <a:extLst>
                <a:ext uri="{FF2B5EF4-FFF2-40B4-BE49-F238E27FC236}">
                  <a16:creationId xmlns:a16="http://schemas.microsoft.com/office/drawing/2014/main" id="{0779E408-4736-8648-A5C8-3B0BF9C14B59}"/>
                </a:ext>
              </a:extLst>
            </p:cNvPr>
            <p:cNvGrpSpPr/>
            <p:nvPr/>
          </p:nvGrpSpPr>
          <p:grpSpPr>
            <a:xfrm>
              <a:off x="9086745" y="2890046"/>
              <a:ext cx="2281472" cy="2014152"/>
              <a:chOff x="9328839" y="3089189"/>
              <a:chExt cx="2281472" cy="2014152"/>
            </a:xfrm>
          </p:grpSpPr>
          <p:sp>
            <p:nvSpPr>
              <p:cNvPr id="73" name="Rounded Rectangle 72">
                <a:extLst>
                  <a:ext uri="{FF2B5EF4-FFF2-40B4-BE49-F238E27FC236}">
                    <a16:creationId xmlns:a16="http://schemas.microsoft.com/office/drawing/2014/main" id="{B9E7237A-17B6-E94B-A587-7A2ED3611579}"/>
                  </a:ext>
                </a:extLst>
              </p:cNvPr>
              <p:cNvSpPr/>
              <p:nvPr/>
            </p:nvSpPr>
            <p:spPr>
              <a:xfrm>
                <a:off x="9637087" y="3089189"/>
                <a:ext cx="1973224" cy="2014152"/>
              </a:xfrm>
              <a:prstGeom prst="roundRect">
                <a:avLst/>
              </a:prstGeom>
              <a:solidFill>
                <a:schemeClr val="bg1"/>
              </a:solidFill>
              <a:ln w="22225">
                <a:solidFill>
                  <a:srgbClr val="00B0F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gn="ctr">
                  <a:buFont typeface="Arial" panose="020B0604020202020204" pitchFamily="34" charset="0"/>
                  <a:buChar char="•"/>
                </a:pPr>
                <a:r>
                  <a:rPr lang="en-US" sz="1400" dirty="0">
                    <a:solidFill>
                      <a:srgbClr val="4D4F53"/>
                    </a:solidFill>
                  </a:rPr>
                  <a:t>Sick MACs information</a:t>
                </a:r>
              </a:p>
              <a:p>
                <a:pPr algn="ctr"/>
                <a:endParaRPr lang="en-US" sz="1400" dirty="0" err="1">
                  <a:solidFill>
                    <a:srgbClr val="4D4F53"/>
                  </a:solidFill>
                </a:endParaRPr>
              </a:p>
            </p:txBody>
          </p:sp>
          <p:sp>
            <p:nvSpPr>
              <p:cNvPr id="75" name="TextBox 74">
                <a:extLst>
                  <a:ext uri="{FF2B5EF4-FFF2-40B4-BE49-F238E27FC236}">
                    <a16:creationId xmlns:a16="http://schemas.microsoft.com/office/drawing/2014/main" id="{5B260D6F-BD89-3F48-9738-4837D54BB7B0}"/>
                  </a:ext>
                </a:extLst>
              </p:cNvPr>
              <p:cNvSpPr txBox="1"/>
              <p:nvPr/>
            </p:nvSpPr>
            <p:spPr>
              <a:xfrm rot="16200000">
                <a:off x="8968488" y="3957766"/>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VIA_MACS</a:t>
                </a:r>
              </a:p>
            </p:txBody>
          </p:sp>
        </p:grpSp>
        <p:sp>
          <p:nvSpPr>
            <p:cNvPr id="39" name="TextBox 38">
              <a:extLst>
                <a:ext uri="{FF2B5EF4-FFF2-40B4-BE49-F238E27FC236}">
                  <a16:creationId xmlns:a16="http://schemas.microsoft.com/office/drawing/2014/main" id="{8802CDD2-FC8E-A141-AA52-727390C300F5}"/>
                </a:ext>
              </a:extLst>
            </p:cNvPr>
            <p:cNvSpPr txBox="1"/>
            <p:nvPr/>
          </p:nvSpPr>
          <p:spPr>
            <a:xfrm>
              <a:off x="7777018" y="5156218"/>
              <a:ext cx="2603995" cy="584775"/>
            </a:xfrm>
            <a:prstGeom prst="rect">
              <a:avLst/>
            </a:prstGeom>
            <a:noFill/>
          </p:spPr>
          <p:txBody>
            <a:bodyPr wrap="square" rtlCol="0">
              <a:spAutoFit/>
            </a:bodyPr>
            <a:lstStyle/>
            <a:p>
              <a:pPr algn="ctr"/>
              <a:r>
                <a:rPr lang="en-US" sz="1600" dirty="0">
                  <a:solidFill>
                    <a:srgbClr val="4D4F53"/>
                  </a:solidFill>
                </a:rPr>
                <a:t>Store the full history of computations</a:t>
              </a:r>
            </a:p>
          </p:txBody>
        </p:sp>
      </p:grpSp>
    </p:spTree>
    <p:extLst>
      <p:ext uri="{BB962C8B-B14F-4D97-AF65-F5344CB8AC3E}">
        <p14:creationId xmlns:p14="http://schemas.microsoft.com/office/powerpoint/2010/main" val="195688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Implementation: Rolling window</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Dataset Construction</a:t>
            </a:r>
          </a:p>
        </p:txBody>
      </p:sp>
      <p:grpSp>
        <p:nvGrpSpPr>
          <p:cNvPr id="9" name="Group 8">
            <a:extLst>
              <a:ext uri="{FF2B5EF4-FFF2-40B4-BE49-F238E27FC236}">
                <a16:creationId xmlns:a16="http://schemas.microsoft.com/office/drawing/2014/main" id="{6396F166-CA64-504B-9BE9-606C8C82B08D}"/>
              </a:ext>
            </a:extLst>
          </p:cNvPr>
          <p:cNvGrpSpPr/>
          <p:nvPr/>
        </p:nvGrpSpPr>
        <p:grpSpPr>
          <a:xfrm>
            <a:off x="5347121" y="1247790"/>
            <a:ext cx="1444780" cy="4915504"/>
            <a:chOff x="5347121" y="1247790"/>
            <a:chExt cx="1444780" cy="4915504"/>
          </a:xfrm>
        </p:grpSpPr>
        <p:cxnSp>
          <p:nvCxnSpPr>
            <p:cNvPr id="20" name="Straight Connector 19">
              <a:extLst>
                <a:ext uri="{FF2B5EF4-FFF2-40B4-BE49-F238E27FC236}">
                  <a16:creationId xmlns:a16="http://schemas.microsoft.com/office/drawing/2014/main" id="{6F80F94C-42C4-A74F-8767-A929838A10C1}"/>
                </a:ext>
              </a:extLst>
            </p:cNvPr>
            <p:cNvCxnSpPr/>
            <p:nvPr/>
          </p:nvCxnSpPr>
          <p:spPr>
            <a:xfrm>
              <a:off x="6096000" y="1900052"/>
              <a:ext cx="0" cy="4263242"/>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621B2B73-442B-5640-93A0-6E2427A39D14}"/>
                </a:ext>
              </a:extLst>
            </p:cNvPr>
            <p:cNvGrpSpPr/>
            <p:nvPr/>
          </p:nvGrpSpPr>
          <p:grpSpPr>
            <a:xfrm>
              <a:off x="6162067" y="1247790"/>
              <a:ext cx="629834" cy="802815"/>
              <a:chOff x="11087374" y="1495597"/>
              <a:chExt cx="629834" cy="802815"/>
            </a:xfrm>
          </p:grpSpPr>
          <p:sp>
            <p:nvSpPr>
              <p:cNvPr id="58" name="Freeform 274">
                <a:extLst>
                  <a:ext uri="{FF2B5EF4-FFF2-40B4-BE49-F238E27FC236}">
                    <a16:creationId xmlns:a16="http://schemas.microsoft.com/office/drawing/2014/main" id="{88553D83-8ED0-DD49-9D86-806B1212F967}"/>
                  </a:ext>
                </a:extLst>
              </p:cNvPr>
              <p:cNvSpPr>
                <a:spLocks noEditPoints="1"/>
              </p:cNvSpPr>
              <p:nvPr/>
            </p:nvSpPr>
            <p:spPr bwMode="auto">
              <a:xfrm>
                <a:off x="11140354" y="1736437"/>
                <a:ext cx="523875" cy="561975"/>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21" name="TextBox 20">
                <a:extLst>
                  <a:ext uri="{FF2B5EF4-FFF2-40B4-BE49-F238E27FC236}">
                    <a16:creationId xmlns:a16="http://schemas.microsoft.com/office/drawing/2014/main" id="{D7F36079-8940-414A-A8C6-4B86CD82231A}"/>
                  </a:ext>
                </a:extLst>
              </p:cNvPr>
              <p:cNvSpPr txBox="1"/>
              <p:nvPr/>
            </p:nvSpPr>
            <p:spPr>
              <a:xfrm>
                <a:off x="11087374" y="1495597"/>
                <a:ext cx="629834" cy="307777"/>
              </a:xfrm>
              <a:prstGeom prst="rect">
                <a:avLst/>
              </a:prstGeom>
              <a:noFill/>
            </p:spPr>
            <p:txBody>
              <a:bodyPr wrap="square" rtlCol="0">
                <a:spAutoFit/>
              </a:bodyPr>
              <a:lstStyle/>
              <a:p>
                <a:pPr algn="ctr"/>
                <a:r>
                  <a:rPr lang="en-US" sz="1400" b="1" dirty="0">
                    <a:solidFill>
                      <a:srgbClr val="00B0F0"/>
                    </a:solidFill>
                  </a:rPr>
                  <a:t>DMT</a:t>
                </a:r>
                <a:endParaRPr lang="en-US" sz="1200" b="1" dirty="0">
                  <a:solidFill>
                    <a:srgbClr val="00B0F0"/>
                  </a:solidFill>
                </a:endParaRPr>
              </a:p>
            </p:txBody>
          </p:sp>
        </p:grpSp>
        <p:grpSp>
          <p:nvGrpSpPr>
            <p:cNvPr id="61" name="Group 60">
              <a:extLst>
                <a:ext uri="{FF2B5EF4-FFF2-40B4-BE49-F238E27FC236}">
                  <a16:creationId xmlns:a16="http://schemas.microsoft.com/office/drawing/2014/main" id="{91F0248C-A25C-6E4B-B6D0-8A1D9B1CA021}"/>
                </a:ext>
              </a:extLst>
            </p:cNvPr>
            <p:cNvGrpSpPr/>
            <p:nvPr/>
          </p:nvGrpSpPr>
          <p:grpSpPr>
            <a:xfrm>
              <a:off x="5347121" y="1247790"/>
              <a:ext cx="629834" cy="802815"/>
              <a:chOff x="11087374" y="1495597"/>
              <a:chExt cx="629834" cy="802815"/>
            </a:xfrm>
          </p:grpSpPr>
          <p:sp>
            <p:nvSpPr>
              <p:cNvPr id="62" name="Freeform 274">
                <a:extLst>
                  <a:ext uri="{FF2B5EF4-FFF2-40B4-BE49-F238E27FC236}">
                    <a16:creationId xmlns:a16="http://schemas.microsoft.com/office/drawing/2014/main" id="{3C4BB132-D323-2547-8FEB-2CB5010C5986}"/>
                  </a:ext>
                </a:extLst>
              </p:cNvPr>
              <p:cNvSpPr>
                <a:spLocks noEditPoints="1"/>
              </p:cNvSpPr>
              <p:nvPr/>
            </p:nvSpPr>
            <p:spPr bwMode="auto">
              <a:xfrm>
                <a:off x="11140354" y="1736437"/>
                <a:ext cx="523875" cy="561975"/>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3" name="TextBox 62">
                <a:extLst>
                  <a:ext uri="{FF2B5EF4-FFF2-40B4-BE49-F238E27FC236}">
                    <a16:creationId xmlns:a16="http://schemas.microsoft.com/office/drawing/2014/main" id="{CABABFF3-BEF2-3F4F-AB8C-735BA68D6CB8}"/>
                  </a:ext>
                </a:extLst>
              </p:cNvPr>
              <p:cNvSpPr txBox="1"/>
              <p:nvPr/>
            </p:nvSpPr>
            <p:spPr>
              <a:xfrm>
                <a:off x="11087374" y="1495597"/>
                <a:ext cx="629834" cy="307777"/>
              </a:xfrm>
              <a:prstGeom prst="rect">
                <a:avLst/>
              </a:prstGeom>
              <a:noFill/>
            </p:spPr>
            <p:txBody>
              <a:bodyPr wrap="square" rtlCol="0">
                <a:spAutoFit/>
              </a:bodyPr>
              <a:lstStyle/>
              <a:p>
                <a:pPr algn="ctr"/>
                <a:r>
                  <a:rPr lang="en-US" sz="1400" b="1" dirty="0">
                    <a:solidFill>
                      <a:srgbClr val="92D050"/>
                    </a:solidFill>
                  </a:rPr>
                  <a:t>DMP</a:t>
                </a:r>
                <a:endParaRPr lang="en-US" sz="1200" b="1" dirty="0">
                  <a:solidFill>
                    <a:srgbClr val="92D050"/>
                  </a:solidFill>
                </a:endParaRPr>
              </a:p>
            </p:txBody>
          </p:sp>
        </p:grpSp>
      </p:grpSp>
      <p:grpSp>
        <p:nvGrpSpPr>
          <p:cNvPr id="33" name="Group 32">
            <a:extLst>
              <a:ext uri="{FF2B5EF4-FFF2-40B4-BE49-F238E27FC236}">
                <a16:creationId xmlns:a16="http://schemas.microsoft.com/office/drawing/2014/main" id="{065D14F9-0EE3-9743-95EF-37F792091B7C}"/>
              </a:ext>
            </a:extLst>
          </p:cNvPr>
          <p:cNvGrpSpPr/>
          <p:nvPr/>
        </p:nvGrpSpPr>
        <p:grpSpPr>
          <a:xfrm>
            <a:off x="76192" y="1815484"/>
            <a:ext cx="2226201" cy="2014152"/>
            <a:chOff x="305470" y="3089189"/>
            <a:chExt cx="2226201" cy="2014152"/>
          </a:xfrm>
        </p:grpSpPr>
        <p:sp>
          <p:nvSpPr>
            <p:cNvPr id="23" name="Rounded Rectangle 22">
              <a:extLst>
                <a:ext uri="{FF2B5EF4-FFF2-40B4-BE49-F238E27FC236}">
                  <a16:creationId xmlns:a16="http://schemas.microsoft.com/office/drawing/2014/main" id="{A4F70186-DB46-DA4A-AF32-0B1FDCCFB7A1}"/>
                </a:ext>
              </a:extLst>
            </p:cNvPr>
            <p:cNvSpPr/>
            <p:nvPr/>
          </p:nvSpPr>
          <p:spPr>
            <a:xfrm>
              <a:off x="584459" y="3089189"/>
              <a:ext cx="1947212"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24" name="TextBox 23">
              <a:extLst>
                <a:ext uri="{FF2B5EF4-FFF2-40B4-BE49-F238E27FC236}">
                  <a16:creationId xmlns:a16="http://schemas.microsoft.com/office/drawing/2014/main" id="{38EB848D-0965-A144-83A6-AFDAEB67AD6F}"/>
                </a:ext>
              </a:extLst>
            </p:cNvPr>
            <p:cNvSpPr txBox="1"/>
            <p:nvPr/>
          </p:nvSpPr>
          <p:spPr>
            <a:xfrm rot="16200000">
              <a:off x="-54881" y="3957766"/>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VECTORS</a:t>
              </a:r>
            </a:p>
          </p:txBody>
        </p:sp>
      </p:grpSp>
      <p:grpSp>
        <p:nvGrpSpPr>
          <p:cNvPr id="32" name="Group 31">
            <a:extLst>
              <a:ext uri="{FF2B5EF4-FFF2-40B4-BE49-F238E27FC236}">
                <a16:creationId xmlns:a16="http://schemas.microsoft.com/office/drawing/2014/main" id="{2824BF1F-D4C9-2344-9179-32204F2DCFBC}"/>
              </a:ext>
            </a:extLst>
          </p:cNvPr>
          <p:cNvGrpSpPr/>
          <p:nvPr/>
        </p:nvGrpSpPr>
        <p:grpSpPr>
          <a:xfrm>
            <a:off x="72392" y="4149142"/>
            <a:ext cx="2230001" cy="2014152"/>
            <a:chOff x="1722769" y="3102833"/>
            <a:chExt cx="2230001" cy="2014152"/>
          </a:xfrm>
        </p:grpSpPr>
        <p:sp>
          <p:nvSpPr>
            <p:cNvPr id="65" name="Rounded Rectangle 64">
              <a:extLst>
                <a:ext uri="{FF2B5EF4-FFF2-40B4-BE49-F238E27FC236}">
                  <a16:creationId xmlns:a16="http://schemas.microsoft.com/office/drawing/2014/main" id="{79D6390A-58D4-4243-AAB9-F59BF06AA7B2}"/>
                </a:ext>
              </a:extLst>
            </p:cNvPr>
            <p:cNvSpPr/>
            <p:nvPr/>
          </p:nvSpPr>
          <p:spPr>
            <a:xfrm>
              <a:off x="1999768" y="3102833"/>
              <a:ext cx="1953002"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69" name="TextBox 68">
              <a:extLst>
                <a:ext uri="{FF2B5EF4-FFF2-40B4-BE49-F238E27FC236}">
                  <a16:creationId xmlns:a16="http://schemas.microsoft.com/office/drawing/2014/main" id="{7EED3466-C926-D646-A4ED-73C264F9B8FC}"/>
                </a:ext>
              </a:extLst>
            </p:cNvPr>
            <p:cNvSpPr txBox="1"/>
            <p:nvPr/>
          </p:nvSpPr>
          <p:spPr>
            <a:xfrm rot="16200000">
              <a:off x="992033" y="3971410"/>
              <a:ext cx="1738472"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DAILY_AVG_DIFFS</a:t>
              </a:r>
            </a:p>
          </p:txBody>
        </p:sp>
      </p:grpSp>
      <p:grpSp>
        <p:nvGrpSpPr>
          <p:cNvPr id="31" name="Group 30">
            <a:extLst>
              <a:ext uri="{FF2B5EF4-FFF2-40B4-BE49-F238E27FC236}">
                <a16:creationId xmlns:a16="http://schemas.microsoft.com/office/drawing/2014/main" id="{057660AD-C508-A74A-B15C-65BB09677D11}"/>
              </a:ext>
            </a:extLst>
          </p:cNvPr>
          <p:cNvGrpSpPr/>
          <p:nvPr/>
        </p:nvGrpSpPr>
        <p:grpSpPr>
          <a:xfrm>
            <a:off x="2588396" y="1855563"/>
            <a:ext cx="2248703" cy="2014152"/>
            <a:chOff x="2959137" y="3102833"/>
            <a:chExt cx="2248703" cy="2014152"/>
          </a:xfrm>
        </p:grpSpPr>
        <p:sp>
          <p:nvSpPr>
            <p:cNvPr id="66" name="Rounded Rectangle 65">
              <a:extLst>
                <a:ext uri="{FF2B5EF4-FFF2-40B4-BE49-F238E27FC236}">
                  <a16:creationId xmlns:a16="http://schemas.microsoft.com/office/drawing/2014/main" id="{0B5197CC-86C5-FB44-B8EB-F5EBE8D30BFD}"/>
                </a:ext>
              </a:extLst>
            </p:cNvPr>
            <p:cNvSpPr/>
            <p:nvPr/>
          </p:nvSpPr>
          <p:spPr>
            <a:xfrm>
              <a:off x="3234362" y="3102833"/>
              <a:ext cx="1973478"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70" name="TextBox 69">
              <a:extLst>
                <a:ext uri="{FF2B5EF4-FFF2-40B4-BE49-F238E27FC236}">
                  <a16:creationId xmlns:a16="http://schemas.microsoft.com/office/drawing/2014/main" id="{B612DF5E-974D-2F4F-AFF9-8DE6933BE884}"/>
                </a:ext>
              </a:extLst>
            </p:cNvPr>
            <p:cNvSpPr txBox="1"/>
            <p:nvPr/>
          </p:nvSpPr>
          <p:spPr>
            <a:xfrm rot="16200000">
              <a:off x="2173003" y="3971410"/>
              <a:ext cx="1849267"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DAILY_AVG_DAY_0</a:t>
              </a:r>
            </a:p>
          </p:txBody>
        </p:sp>
      </p:grpSp>
      <p:grpSp>
        <p:nvGrpSpPr>
          <p:cNvPr id="30" name="Group 29">
            <a:extLst>
              <a:ext uri="{FF2B5EF4-FFF2-40B4-BE49-F238E27FC236}">
                <a16:creationId xmlns:a16="http://schemas.microsoft.com/office/drawing/2014/main" id="{959BE4B2-3E48-164A-9C91-5AC9F3A3ABD2}"/>
              </a:ext>
            </a:extLst>
          </p:cNvPr>
          <p:cNvGrpSpPr/>
          <p:nvPr/>
        </p:nvGrpSpPr>
        <p:grpSpPr>
          <a:xfrm>
            <a:off x="2543120" y="4149142"/>
            <a:ext cx="2293979" cy="2014152"/>
            <a:chOff x="4239379" y="3102834"/>
            <a:chExt cx="2293979" cy="2014152"/>
          </a:xfrm>
        </p:grpSpPr>
        <p:sp>
          <p:nvSpPr>
            <p:cNvPr id="67" name="Rounded Rectangle 66">
              <a:extLst>
                <a:ext uri="{FF2B5EF4-FFF2-40B4-BE49-F238E27FC236}">
                  <a16:creationId xmlns:a16="http://schemas.microsoft.com/office/drawing/2014/main" id="{C8BB2357-8064-EE41-9624-833B59A87956}"/>
                </a:ext>
              </a:extLst>
            </p:cNvPr>
            <p:cNvSpPr/>
            <p:nvPr/>
          </p:nvSpPr>
          <p:spPr>
            <a:xfrm>
              <a:off x="4516378" y="3102834"/>
              <a:ext cx="2016980"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4D4F53"/>
                </a:solidFill>
              </a:endParaRPr>
            </a:p>
          </p:txBody>
        </p:sp>
        <p:sp>
          <p:nvSpPr>
            <p:cNvPr id="71" name="TextBox 70">
              <a:extLst>
                <a:ext uri="{FF2B5EF4-FFF2-40B4-BE49-F238E27FC236}">
                  <a16:creationId xmlns:a16="http://schemas.microsoft.com/office/drawing/2014/main" id="{EC0435D7-98E4-4B4B-AD6E-F701158E194E}"/>
                </a:ext>
              </a:extLst>
            </p:cNvPr>
            <p:cNvSpPr txBox="1"/>
            <p:nvPr/>
          </p:nvSpPr>
          <p:spPr>
            <a:xfrm rot="16200000">
              <a:off x="3879028" y="3971411"/>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VIA_MACS</a:t>
              </a:r>
            </a:p>
          </p:txBody>
        </p:sp>
      </p:grpSp>
      <p:grpSp>
        <p:nvGrpSpPr>
          <p:cNvPr id="29" name="Group 28">
            <a:extLst>
              <a:ext uri="{FF2B5EF4-FFF2-40B4-BE49-F238E27FC236}">
                <a16:creationId xmlns:a16="http://schemas.microsoft.com/office/drawing/2014/main" id="{6332B50A-D82F-BE4B-A381-2EB7F5DE9E33}"/>
              </a:ext>
            </a:extLst>
          </p:cNvPr>
          <p:cNvGrpSpPr/>
          <p:nvPr/>
        </p:nvGrpSpPr>
        <p:grpSpPr>
          <a:xfrm>
            <a:off x="6382910" y="2862639"/>
            <a:ext cx="2247796" cy="2014152"/>
            <a:chOff x="7649128" y="3096009"/>
            <a:chExt cx="2247796" cy="2014152"/>
          </a:xfrm>
        </p:grpSpPr>
        <p:sp>
          <p:nvSpPr>
            <p:cNvPr id="72" name="Rounded Rectangle 71">
              <a:extLst>
                <a:ext uri="{FF2B5EF4-FFF2-40B4-BE49-F238E27FC236}">
                  <a16:creationId xmlns:a16="http://schemas.microsoft.com/office/drawing/2014/main" id="{7A43AA6E-B8C4-634A-A563-27882A774AC5}"/>
                </a:ext>
              </a:extLst>
            </p:cNvPr>
            <p:cNvSpPr/>
            <p:nvPr/>
          </p:nvSpPr>
          <p:spPr>
            <a:xfrm>
              <a:off x="7936695" y="3096009"/>
              <a:ext cx="1960229" cy="2014152"/>
            </a:xfrm>
            <a:prstGeom prst="roundRect">
              <a:avLst/>
            </a:prstGeom>
            <a:solidFill>
              <a:schemeClr val="bg1"/>
            </a:solidFill>
            <a:ln w="22225">
              <a:solidFill>
                <a:srgbClr val="00B0F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4D4F53"/>
                </a:solidFill>
              </a:endParaRPr>
            </a:p>
          </p:txBody>
        </p:sp>
        <p:sp>
          <p:nvSpPr>
            <p:cNvPr id="74" name="TextBox 73">
              <a:extLst>
                <a:ext uri="{FF2B5EF4-FFF2-40B4-BE49-F238E27FC236}">
                  <a16:creationId xmlns:a16="http://schemas.microsoft.com/office/drawing/2014/main" id="{22AEC3BF-06E0-2543-8D69-7C4582593265}"/>
                </a:ext>
              </a:extLst>
            </p:cNvPr>
            <p:cNvSpPr txBox="1"/>
            <p:nvPr/>
          </p:nvSpPr>
          <p:spPr>
            <a:xfrm rot="16200000">
              <a:off x="6787374" y="3964586"/>
              <a:ext cx="2000507"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VECTOR_FIVE_DAYS</a:t>
              </a:r>
            </a:p>
          </p:txBody>
        </p:sp>
      </p:grpSp>
      <p:grpSp>
        <p:nvGrpSpPr>
          <p:cNvPr id="28" name="Group 27">
            <a:extLst>
              <a:ext uri="{FF2B5EF4-FFF2-40B4-BE49-F238E27FC236}">
                <a16:creationId xmlns:a16="http://schemas.microsoft.com/office/drawing/2014/main" id="{0779E408-4736-8648-A5C8-3B0BF9C14B59}"/>
              </a:ext>
            </a:extLst>
          </p:cNvPr>
          <p:cNvGrpSpPr/>
          <p:nvPr/>
        </p:nvGrpSpPr>
        <p:grpSpPr>
          <a:xfrm>
            <a:off x="9086745" y="2890046"/>
            <a:ext cx="2281472" cy="2014152"/>
            <a:chOff x="9328839" y="3089189"/>
            <a:chExt cx="2281472" cy="2014152"/>
          </a:xfrm>
        </p:grpSpPr>
        <p:sp>
          <p:nvSpPr>
            <p:cNvPr id="73" name="Rounded Rectangle 72">
              <a:extLst>
                <a:ext uri="{FF2B5EF4-FFF2-40B4-BE49-F238E27FC236}">
                  <a16:creationId xmlns:a16="http://schemas.microsoft.com/office/drawing/2014/main" id="{B9E7237A-17B6-E94B-A587-7A2ED3611579}"/>
                </a:ext>
              </a:extLst>
            </p:cNvPr>
            <p:cNvSpPr/>
            <p:nvPr/>
          </p:nvSpPr>
          <p:spPr>
            <a:xfrm>
              <a:off x="9637087" y="3089189"/>
              <a:ext cx="1973224" cy="2014152"/>
            </a:xfrm>
            <a:prstGeom prst="roundRect">
              <a:avLst/>
            </a:prstGeom>
            <a:solidFill>
              <a:schemeClr val="bg1"/>
            </a:solidFill>
            <a:ln w="22225">
              <a:solidFill>
                <a:srgbClr val="00B0F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rgbClr val="4D4F53"/>
                </a:solidFill>
              </a:endParaRPr>
            </a:p>
          </p:txBody>
        </p:sp>
        <p:sp>
          <p:nvSpPr>
            <p:cNvPr id="75" name="TextBox 74">
              <a:extLst>
                <a:ext uri="{FF2B5EF4-FFF2-40B4-BE49-F238E27FC236}">
                  <a16:creationId xmlns:a16="http://schemas.microsoft.com/office/drawing/2014/main" id="{5B260D6F-BD89-3F48-9738-4837D54BB7B0}"/>
                </a:ext>
              </a:extLst>
            </p:cNvPr>
            <p:cNvSpPr txBox="1"/>
            <p:nvPr/>
          </p:nvSpPr>
          <p:spPr>
            <a:xfrm rot="16200000">
              <a:off x="8968488" y="3957766"/>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VIA_MACS</a:t>
              </a:r>
            </a:p>
          </p:txBody>
        </p:sp>
      </p:grpSp>
      <p:grpSp>
        <p:nvGrpSpPr>
          <p:cNvPr id="8" name="Group 7">
            <a:extLst>
              <a:ext uri="{FF2B5EF4-FFF2-40B4-BE49-F238E27FC236}">
                <a16:creationId xmlns:a16="http://schemas.microsoft.com/office/drawing/2014/main" id="{E307B6C7-D8D4-AE48-82B8-32066CDCE96E}"/>
              </a:ext>
            </a:extLst>
          </p:cNvPr>
          <p:cNvGrpSpPr/>
          <p:nvPr/>
        </p:nvGrpSpPr>
        <p:grpSpPr>
          <a:xfrm>
            <a:off x="9732738" y="138754"/>
            <a:ext cx="2598116" cy="553998"/>
            <a:chOff x="9732738" y="138754"/>
            <a:chExt cx="2598116" cy="553998"/>
          </a:xfrm>
        </p:grpSpPr>
        <p:grpSp>
          <p:nvGrpSpPr>
            <p:cNvPr id="160" name="Group 159">
              <a:extLst>
                <a:ext uri="{FF2B5EF4-FFF2-40B4-BE49-F238E27FC236}">
                  <a16:creationId xmlns:a16="http://schemas.microsoft.com/office/drawing/2014/main" id="{85E3148C-E81D-1241-8A7C-3885031F73E0}"/>
                </a:ext>
              </a:extLst>
            </p:cNvPr>
            <p:cNvGrpSpPr/>
            <p:nvPr/>
          </p:nvGrpSpPr>
          <p:grpSpPr>
            <a:xfrm>
              <a:off x="9732738" y="223911"/>
              <a:ext cx="500033" cy="357040"/>
              <a:chOff x="2408238" y="3151188"/>
              <a:chExt cx="893762" cy="638175"/>
            </a:xfrm>
          </p:grpSpPr>
          <p:sp>
            <p:nvSpPr>
              <p:cNvPr id="161" name="Freeform 302">
                <a:extLst>
                  <a:ext uri="{FF2B5EF4-FFF2-40B4-BE49-F238E27FC236}">
                    <a16:creationId xmlns:a16="http://schemas.microsoft.com/office/drawing/2014/main" id="{D19899FD-B6C0-074D-831F-742F7458A692}"/>
                  </a:ext>
                </a:extLst>
              </p:cNvPr>
              <p:cNvSpPr>
                <a:spLocks/>
              </p:cNvSpPr>
              <p:nvPr/>
            </p:nvSpPr>
            <p:spPr bwMode="auto">
              <a:xfrm>
                <a:off x="2427288" y="3354388"/>
                <a:ext cx="598487" cy="415925"/>
              </a:xfrm>
              <a:custGeom>
                <a:avLst/>
                <a:gdLst>
                  <a:gd name="T0" fmla="*/ 0 w 300"/>
                  <a:gd name="T1" fmla="*/ 0 h 208"/>
                  <a:gd name="T2" fmla="*/ 0 w 300"/>
                  <a:gd name="T3" fmla="*/ 192 h 208"/>
                  <a:gd name="T4" fmla="*/ 17 w 300"/>
                  <a:gd name="T5" fmla="*/ 208 h 208"/>
                  <a:gd name="T6" fmla="*/ 283 w 300"/>
                  <a:gd name="T7" fmla="*/ 208 h 208"/>
                  <a:gd name="T8" fmla="*/ 300 w 300"/>
                  <a:gd name="T9" fmla="*/ 192 h 208"/>
                  <a:gd name="T10" fmla="*/ 300 w 300"/>
                  <a:gd name="T11" fmla="*/ 0 h 208"/>
                  <a:gd name="T12" fmla="*/ 0 w 30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300" h="208">
                    <a:moveTo>
                      <a:pt x="0" y="0"/>
                    </a:moveTo>
                    <a:cubicBezTo>
                      <a:pt x="0" y="192"/>
                      <a:pt x="0" y="192"/>
                      <a:pt x="0" y="192"/>
                    </a:cubicBezTo>
                    <a:cubicBezTo>
                      <a:pt x="0" y="201"/>
                      <a:pt x="8" y="208"/>
                      <a:pt x="17" y="208"/>
                    </a:cubicBezTo>
                    <a:cubicBezTo>
                      <a:pt x="283" y="208"/>
                      <a:pt x="283" y="208"/>
                      <a:pt x="283" y="208"/>
                    </a:cubicBezTo>
                    <a:cubicBezTo>
                      <a:pt x="292" y="208"/>
                      <a:pt x="300" y="201"/>
                      <a:pt x="300" y="192"/>
                    </a:cubicBezTo>
                    <a:cubicBezTo>
                      <a:pt x="300" y="0"/>
                      <a:pt x="300" y="0"/>
                      <a:pt x="30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03">
                <a:extLst>
                  <a:ext uri="{FF2B5EF4-FFF2-40B4-BE49-F238E27FC236}">
                    <a16:creationId xmlns:a16="http://schemas.microsoft.com/office/drawing/2014/main" id="{4F677F0A-CA4B-F542-A6F0-00D0A6E52D09}"/>
                  </a:ext>
                </a:extLst>
              </p:cNvPr>
              <p:cNvSpPr>
                <a:spLocks/>
              </p:cNvSpPr>
              <p:nvPr/>
            </p:nvSpPr>
            <p:spPr bwMode="auto">
              <a:xfrm>
                <a:off x="2408238" y="3151188"/>
                <a:ext cx="638175" cy="203200"/>
              </a:xfrm>
              <a:custGeom>
                <a:avLst/>
                <a:gdLst>
                  <a:gd name="T0" fmla="*/ 293 w 320"/>
                  <a:gd name="T1" fmla="*/ 0 h 102"/>
                  <a:gd name="T2" fmla="*/ 27 w 320"/>
                  <a:gd name="T3" fmla="*/ 0 h 102"/>
                  <a:gd name="T4" fmla="*/ 0 w 320"/>
                  <a:gd name="T5" fmla="*/ 27 h 102"/>
                  <a:gd name="T6" fmla="*/ 0 w 320"/>
                  <a:gd name="T7" fmla="*/ 102 h 102"/>
                  <a:gd name="T8" fmla="*/ 320 w 320"/>
                  <a:gd name="T9" fmla="*/ 102 h 102"/>
                  <a:gd name="T10" fmla="*/ 320 w 320"/>
                  <a:gd name="T11" fmla="*/ 27 h 102"/>
                  <a:gd name="T12" fmla="*/ 293 w 320"/>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320" h="102">
                    <a:moveTo>
                      <a:pt x="293" y="0"/>
                    </a:moveTo>
                    <a:cubicBezTo>
                      <a:pt x="27" y="0"/>
                      <a:pt x="27" y="0"/>
                      <a:pt x="27" y="0"/>
                    </a:cubicBezTo>
                    <a:cubicBezTo>
                      <a:pt x="12" y="0"/>
                      <a:pt x="0" y="12"/>
                      <a:pt x="0" y="27"/>
                    </a:cubicBezTo>
                    <a:cubicBezTo>
                      <a:pt x="0" y="102"/>
                      <a:pt x="0" y="102"/>
                      <a:pt x="0" y="102"/>
                    </a:cubicBezTo>
                    <a:cubicBezTo>
                      <a:pt x="320" y="102"/>
                      <a:pt x="320" y="102"/>
                      <a:pt x="320" y="102"/>
                    </a:cubicBezTo>
                    <a:cubicBezTo>
                      <a:pt x="320" y="27"/>
                      <a:pt x="320" y="27"/>
                      <a:pt x="320" y="27"/>
                    </a:cubicBezTo>
                    <a:cubicBezTo>
                      <a:pt x="320" y="12"/>
                      <a:pt x="308" y="0"/>
                      <a:pt x="293" y="0"/>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304">
                <a:extLst>
                  <a:ext uri="{FF2B5EF4-FFF2-40B4-BE49-F238E27FC236}">
                    <a16:creationId xmlns:a16="http://schemas.microsoft.com/office/drawing/2014/main" id="{C5B655E7-D89A-FC4C-8C9B-2E0C11EF4263}"/>
                  </a:ext>
                </a:extLst>
              </p:cNvPr>
              <p:cNvSpPr>
                <a:spLocks noChangeArrowheads="1"/>
              </p:cNvSpPr>
              <p:nvPr/>
            </p:nvSpPr>
            <p:spPr bwMode="auto">
              <a:xfrm>
                <a:off x="2590800" y="3430588"/>
                <a:ext cx="65087"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305">
                <a:extLst>
                  <a:ext uri="{FF2B5EF4-FFF2-40B4-BE49-F238E27FC236}">
                    <a16:creationId xmlns:a16="http://schemas.microsoft.com/office/drawing/2014/main" id="{47F48FFD-554B-E740-B3DC-97F668A1E6AB}"/>
                  </a:ext>
                </a:extLst>
              </p:cNvPr>
              <p:cNvSpPr>
                <a:spLocks noChangeArrowheads="1"/>
              </p:cNvSpPr>
              <p:nvPr/>
            </p:nvSpPr>
            <p:spPr bwMode="auto">
              <a:xfrm>
                <a:off x="2695575"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06">
                <a:extLst>
                  <a:ext uri="{FF2B5EF4-FFF2-40B4-BE49-F238E27FC236}">
                    <a16:creationId xmlns:a16="http://schemas.microsoft.com/office/drawing/2014/main" id="{FB24E489-1BB6-D64A-BC28-1C58C876EA1B}"/>
                  </a:ext>
                </a:extLst>
              </p:cNvPr>
              <p:cNvSpPr>
                <a:spLocks noChangeArrowheads="1"/>
              </p:cNvSpPr>
              <p:nvPr/>
            </p:nvSpPr>
            <p:spPr bwMode="auto">
              <a:xfrm>
                <a:off x="2798763"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307">
                <a:extLst>
                  <a:ext uri="{FF2B5EF4-FFF2-40B4-BE49-F238E27FC236}">
                    <a16:creationId xmlns:a16="http://schemas.microsoft.com/office/drawing/2014/main" id="{890CA296-2E44-9E45-A91B-06342B21565E}"/>
                  </a:ext>
                </a:extLst>
              </p:cNvPr>
              <p:cNvSpPr>
                <a:spLocks noChangeArrowheads="1"/>
              </p:cNvSpPr>
              <p:nvPr/>
            </p:nvSpPr>
            <p:spPr bwMode="auto">
              <a:xfrm>
                <a:off x="2487613"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308">
                <a:extLst>
                  <a:ext uri="{FF2B5EF4-FFF2-40B4-BE49-F238E27FC236}">
                    <a16:creationId xmlns:a16="http://schemas.microsoft.com/office/drawing/2014/main" id="{CF801871-2FCC-E04E-BCC5-DEFDD3DA3E67}"/>
                  </a:ext>
                </a:extLst>
              </p:cNvPr>
              <p:cNvSpPr>
                <a:spLocks noChangeArrowheads="1"/>
              </p:cNvSpPr>
              <p:nvPr/>
            </p:nvSpPr>
            <p:spPr bwMode="auto">
              <a:xfrm>
                <a:off x="2590800" y="3533775"/>
                <a:ext cx="65087"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09">
                <a:extLst>
                  <a:ext uri="{FF2B5EF4-FFF2-40B4-BE49-F238E27FC236}">
                    <a16:creationId xmlns:a16="http://schemas.microsoft.com/office/drawing/2014/main" id="{3BD25D31-6F64-8F43-A51B-8DD3F8A50924}"/>
                  </a:ext>
                </a:extLst>
              </p:cNvPr>
              <p:cNvSpPr>
                <a:spLocks noChangeArrowheads="1"/>
              </p:cNvSpPr>
              <p:nvPr/>
            </p:nvSpPr>
            <p:spPr bwMode="auto">
              <a:xfrm>
                <a:off x="2695575"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310">
                <a:extLst>
                  <a:ext uri="{FF2B5EF4-FFF2-40B4-BE49-F238E27FC236}">
                    <a16:creationId xmlns:a16="http://schemas.microsoft.com/office/drawing/2014/main" id="{57534BAF-2362-FA46-A9CB-095651A5246F}"/>
                  </a:ext>
                </a:extLst>
              </p:cNvPr>
              <p:cNvSpPr>
                <a:spLocks noChangeArrowheads="1"/>
              </p:cNvSpPr>
              <p:nvPr/>
            </p:nvSpPr>
            <p:spPr bwMode="auto">
              <a:xfrm>
                <a:off x="2798763"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311">
                <a:extLst>
                  <a:ext uri="{FF2B5EF4-FFF2-40B4-BE49-F238E27FC236}">
                    <a16:creationId xmlns:a16="http://schemas.microsoft.com/office/drawing/2014/main" id="{BB59288A-4190-1C47-9116-767D4F7D558E}"/>
                  </a:ext>
                </a:extLst>
              </p:cNvPr>
              <p:cNvSpPr>
                <a:spLocks noChangeArrowheads="1"/>
              </p:cNvSpPr>
              <p:nvPr/>
            </p:nvSpPr>
            <p:spPr bwMode="auto">
              <a:xfrm>
                <a:off x="2487613"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12">
                <a:extLst>
                  <a:ext uri="{FF2B5EF4-FFF2-40B4-BE49-F238E27FC236}">
                    <a16:creationId xmlns:a16="http://schemas.microsoft.com/office/drawing/2014/main" id="{804D295E-15F9-1A45-B6A1-A6B70BF61C18}"/>
                  </a:ext>
                </a:extLst>
              </p:cNvPr>
              <p:cNvSpPr>
                <a:spLocks noChangeArrowheads="1"/>
              </p:cNvSpPr>
              <p:nvPr/>
            </p:nvSpPr>
            <p:spPr bwMode="auto">
              <a:xfrm>
                <a:off x="2590800" y="3638550"/>
                <a:ext cx="65087"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313">
                <a:extLst>
                  <a:ext uri="{FF2B5EF4-FFF2-40B4-BE49-F238E27FC236}">
                    <a16:creationId xmlns:a16="http://schemas.microsoft.com/office/drawing/2014/main" id="{B716905C-A9E7-4A4F-BBB6-116B57BF0A03}"/>
                  </a:ext>
                </a:extLst>
              </p:cNvPr>
              <p:cNvSpPr>
                <a:spLocks noChangeArrowheads="1"/>
              </p:cNvSpPr>
              <p:nvPr/>
            </p:nvSpPr>
            <p:spPr bwMode="auto">
              <a:xfrm>
                <a:off x="2695575"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14">
                <a:extLst>
                  <a:ext uri="{FF2B5EF4-FFF2-40B4-BE49-F238E27FC236}">
                    <a16:creationId xmlns:a16="http://schemas.microsoft.com/office/drawing/2014/main" id="{685E7BF6-5867-EC48-A1C5-D8DABB2E2CF0}"/>
                  </a:ext>
                </a:extLst>
              </p:cNvPr>
              <p:cNvSpPr>
                <a:spLocks noChangeArrowheads="1"/>
              </p:cNvSpPr>
              <p:nvPr/>
            </p:nvSpPr>
            <p:spPr bwMode="auto">
              <a:xfrm>
                <a:off x="2798763"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15">
                <a:extLst>
                  <a:ext uri="{FF2B5EF4-FFF2-40B4-BE49-F238E27FC236}">
                    <a16:creationId xmlns:a16="http://schemas.microsoft.com/office/drawing/2014/main" id="{F86B7E4C-B499-844D-94F5-93B1F9565B60}"/>
                  </a:ext>
                </a:extLst>
              </p:cNvPr>
              <p:cNvSpPr>
                <a:spLocks noChangeArrowheads="1"/>
              </p:cNvSpPr>
              <p:nvPr/>
            </p:nvSpPr>
            <p:spPr bwMode="auto">
              <a:xfrm>
                <a:off x="2901950"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316">
                <a:extLst>
                  <a:ext uri="{FF2B5EF4-FFF2-40B4-BE49-F238E27FC236}">
                    <a16:creationId xmlns:a16="http://schemas.microsoft.com/office/drawing/2014/main" id="{D1584FA6-815B-3F45-A359-97D113B52DE6}"/>
                  </a:ext>
                </a:extLst>
              </p:cNvPr>
              <p:cNvSpPr>
                <a:spLocks/>
              </p:cNvSpPr>
              <p:nvPr/>
            </p:nvSpPr>
            <p:spPr bwMode="auto">
              <a:xfrm>
                <a:off x="2901950" y="3533775"/>
                <a:ext cx="63500" cy="65087"/>
              </a:xfrm>
              <a:custGeom>
                <a:avLst/>
                <a:gdLst>
                  <a:gd name="T0" fmla="*/ 0 w 40"/>
                  <a:gd name="T1" fmla="*/ 41 h 41"/>
                  <a:gd name="T2" fmla="*/ 0 w 40"/>
                  <a:gd name="T3" fmla="*/ 0 h 41"/>
                  <a:gd name="T4" fmla="*/ 40 w 40"/>
                  <a:gd name="T5" fmla="*/ 0 h 41"/>
                  <a:gd name="T6" fmla="*/ 0 w 40"/>
                  <a:gd name="T7" fmla="*/ 41 h 41"/>
                </a:gdLst>
                <a:ahLst/>
                <a:cxnLst>
                  <a:cxn ang="0">
                    <a:pos x="T0" y="T1"/>
                  </a:cxn>
                  <a:cxn ang="0">
                    <a:pos x="T2" y="T3"/>
                  </a:cxn>
                  <a:cxn ang="0">
                    <a:pos x="T4" y="T5"/>
                  </a:cxn>
                  <a:cxn ang="0">
                    <a:pos x="T6" y="T7"/>
                  </a:cxn>
                </a:cxnLst>
                <a:rect l="0" t="0" r="r" b="b"/>
                <a:pathLst>
                  <a:path w="40" h="41">
                    <a:moveTo>
                      <a:pt x="0" y="41"/>
                    </a:moveTo>
                    <a:lnTo>
                      <a:pt x="0" y="0"/>
                    </a:lnTo>
                    <a:lnTo>
                      <a:pt x="40" y="0"/>
                    </a:lnTo>
                    <a:lnTo>
                      <a:pt x="0" y="41"/>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17">
                <a:extLst>
                  <a:ext uri="{FF2B5EF4-FFF2-40B4-BE49-F238E27FC236}">
                    <a16:creationId xmlns:a16="http://schemas.microsoft.com/office/drawing/2014/main" id="{8B2A89DD-686C-3B48-8A99-DBE7F11F8933}"/>
                  </a:ext>
                </a:extLst>
              </p:cNvPr>
              <p:cNvSpPr>
                <a:spLocks noChangeArrowheads="1"/>
              </p:cNvSpPr>
              <p:nvPr/>
            </p:nvSpPr>
            <p:spPr bwMode="auto">
              <a:xfrm>
                <a:off x="2474913" y="3259138"/>
                <a:ext cx="168275"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318">
                <a:extLst>
                  <a:ext uri="{FF2B5EF4-FFF2-40B4-BE49-F238E27FC236}">
                    <a16:creationId xmlns:a16="http://schemas.microsoft.com/office/drawing/2014/main" id="{0281B449-69D6-C446-9F09-725303ED138D}"/>
                  </a:ext>
                </a:extLst>
              </p:cNvPr>
              <p:cNvSpPr>
                <a:spLocks noChangeArrowheads="1"/>
              </p:cNvSpPr>
              <p:nvPr/>
            </p:nvSpPr>
            <p:spPr bwMode="auto">
              <a:xfrm>
                <a:off x="3070225" y="3311525"/>
                <a:ext cx="231775" cy="228600"/>
              </a:xfrm>
              <a:prstGeom prst="ellipse">
                <a:avLst/>
              </a:pr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319">
                <a:extLst>
                  <a:ext uri="{FF2B5EF4-FFF2-40B4-BE49-F238E27FC236}">
                    <a16:creationId xmlns:a16="http://schemas.microsoft.com/office/drawing/2014/main" id="{0C39585F-32C7-964D-83FF-FD3B1FA91134}"/>
                  </a:ext>
                </a:extLst>
              </p:cNvPr>
              <p:cNvSpPr>
                <a:spLocks/>
              </p:cNvSpPr>
              <p:nvPr/>
            </p:nvSpPr>
            <p:spPr bwMode="auto">
              <a:xfrm>
                <a:off x="2900363" y="3448050"/>
                <a:ext cx="265112" cy="263525"/>
              </a:xfrm>
              <a:custGeom>
                <a:avLst/>
                <a:gdLst>
                  <a:gd name="T0" fmla="*/ 133 w 133"/>
                  <a:gd name="T1" fmla="*/ 56 h 132"/>
                  <a:gd name="T2" fmla="*/ 96 w 133"/>
                  <a:gd name="T3" fmla="*/ 78 h 132"/>
                  <a:gd name="T4" fmla="*/ 77 w 133"/>
                  <a:gd name="T5" fmla="*/ 74 h 132"/>
                  <a:gd name="T6" fmla="*/ 25 w 133"/>
                  <a:gd name="T7" fmla="*/ 126 h 132"/>
                  <a:gd name="T8" fmla="*/ 6 w 133"/>
                  <a:gd name="T9" fmla="*/ 126 h 132"/>
                  <a:gd name="T10" fmla="*/ 5 w 133"/>
                  <a:gd name="T11" fmla="*/ 125 h 132"/>
                  <a:gd name="T12" fmla="*/ 5 w 133"/>
                  <a:gd name="T13" fmla="*/ 107 h 132"/>
                  <a:gd name="T14" fmla="*/ 58 w 133"/>
                  <a:gd name="T15" fmla="*/ 54 h 132"/>
                  <a:gd name="T16" fmla="*/ 54 w 133"/>
                  <a:gd name="T17" fmla="*/ 36 h 132"/>
                  <a:gd name="T18" fmla="*/ 75 w 133"/>
                  <a:gd name="T19" fmla="*/ 0 h 132"/>
                  <a:gd name="T20" fmla="*/ 133 w 133"/>
                  <a:gd name="T21" fmla="*/ 5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2">
                    <a:moveTo>
                      <a:pt x="133" y="56"/>
                    </a:moveTo>
                    <a:cubicBezTo>
                      <a:pt x="126" y="69"/>
                      <a:pt x="112" y="78"/>
                      <a:pt x="96" y="78"/>
                    </a:cubicBezTo>
                    <a:cubicBezTo>
                      <a:pt x="89" y="78"/>
                      <a:pt x="83" y="77"/>
                      <a:pt x="77" y="74"/>
                    </a:cubicBezTo>
                    <a:cubicBezTo>
                      <a:pt x="25" y="126"/>
                      <a:pt x="25" y="126"/>
                      <a:pt x="25" y="126"/>
                    </a:cubicBezTo>
                    <a:cubicBezTo>
                      <a:pt x="20" y="132"/>
                      <a:pt x="11" y="132"/>
                      <a:pt x="6" y="126"/>
                    </a:cubicBezTo>
                    <a:cubicBezTo>
                      <a:pt x="5" y="125"/>
                      <a:pt x="5" y="125"/>
                      <a:pt x="5" y="125"/>
                    </a:cubicBezTo>
                    <a:cubicBezTo>
                      <a:pt x="0" y="120"/>
                      <a:pt x="0" y="112"/>
                      <a:pt x="5" y="107"/>
                    </a:cubicBezTo>
                    <a:cubicBezTo>
                      <a:pt x="58" y="54"/>
                      <a:pt x="58" y="54"/>
                      <a:pt x="58" y="54"/>
                    </a:cubicBezTo>
                    <a:cubicBezTo>
                      <a:pt x="55" y="48"/>
                      <a:pt x="54" y="43"/>
                      <a:pt x="54" y="36"/>
                    </a:cubicBezTo>
                    <a:cubicBezTo>
                      <a:pt x="54" y="21"/>
                      <a:pt x="63" y="7"/>
                      <a:pt x="75" y="0"/>
                    </a:cubicBezTo>
                    <a:cubicBezTo>
                      <a:pt x="77" y="31"/>
                      <a:pt x="102" y="55"/>
                      <a:pt x="133" y="56"/>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320">
                <a:extLst>
                  <a:ext uri="{FF2B5EF4-FFF2-40B4-BE49-F238E27FC236}">
                    <a16:creationId xmlns:a16="http://schemas.microsoft.com/office/drawing/2014/main" id="{6B08A9AA-20B9-D34B-8036-9D854E30480E}"/>
                  </a:ext>
                </a:extLst>
              </p:cNvPr>
              <p:cNvSpPr>
                <a:spLocks/>
              </p:cNvSpPr>
              <p:nvPr/>
            </p:nvSpPr>
            <p:spPr bwMode="auto">
              <a:xfrm>
                <a:off x="2408238" y="3335338"/>
                <a:ext cx="638175" cy="454025"/>
              </a:xfrm>
              <a:custGeom>
                <a:avLst/>
                <a:gdLst>
                  <a:gd name="T0" fmla="*/ 300 w 320"/>
                  <a:gd name="T1" fmla="*/ 178 h 228"/>
                  <a:gd name="T2" fmla="*/ 300 w 320"/>
                  <a:gd name="T3" fmla="*/ 202 h 228"/>
                  <a:gd name="T4" fmla="*/ 293 w 320"/>
                  <a:gd name="T5" fmla="*/ 208 h 228"/>
                  <a:gd name="T6" fmla="*/ 27 w 320"/>
                  <a:gd name="T7" fmla="*/ 208 h 228"/>
                  <a:gd name="T8" fmla="*/ 20 w 320"/>
                  <a:gd name="T9" fmla="*/ 202 h 228"/>
                  <a:gd name="T10" fmla="*/ 20 w 320"/>
                  <a:gd name="T11" fmla="*/ 20 h 228"/>
                  <a:gd name="T12" fmla="*/ 300 w 320"/>
                  <a:gd name="T13" fmla="*/ 20 h 228"/>
                  <a:gd name="T14" fmla="*/ 300 w 320"/>
                  <a:gd name="T15" fmla="*/ 55 h 228"/>
                  <a:gd name="T16" fmla="*/ 314 w 320"/>
                  <a:gd name="T17" fmla="*/ 43 h 228"/>
                  <a:gd name="T18" fmla="*/ 320 w 320"/>
                  <a:gd name="T19" fmla="*/ 40 h 228"/>
                  <a:gd name="T20" fmla="*/ 320 w 320"/>
                  <a:gd name="T21" fmla="*/ 0 h 228"/>
                  <a:gd name="T22" fmla="*/ 0 w 320"/>
                  <a:gd name="T23" fmla="*/ 0 h 228"/>
                  <a:gd name="T24" fmla="*/ 0 w 320"/>
                  <a:gd name="T25" fmla="*/ 202 h 228"/>
                  <a:gd name="T26" fmla="*/ 27 w 320"/>
                  <a:gd name="T27" fmla="*/ 228 h 228"/>
                  <a:gd name="T28" fmla="*/ 293 w 320"/>
                  <a:gd name="T29" fmla="*/ 228 h 228"/>
                  <a:gd name="T30" fmla="*/ 320 w 320"/>
                  <a:gd name="T31" fmla="*/ 202 h 228"/>
                  <a:gd name="T32" fmla="*/ 320 w 320"/>
                  <a:gd name="T33" fmla="*/ 158 h 228"/>
                  <a:gd name="T34" fmla="*/ 300 w 320"/>
                  <a:gd name="T35" fmla="*/ 17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228">
                    <a:moveTo>
                      <a:pt x="300" y="178"/>
                    </a:moveTo>
                    <a:cubicBezTo>
                      <a:pt x="300" y="202"/>
                      <a:pt x="300" y="202"/>
                      <a:pt x="300" y="202"/>
                    </a:cubicBezTo>
                    <a:cubicBezTo>
                      <a:pt x="300" y="205"/>
                      <a:pt x="297" y="208"/>
                      <a:pt x="293" y="208"/>
                    </a:cubicBezTo>
                    <a:cubicBezTo>
                      <a:pt x="27" y="208"/>
                      <a:pt x="27" y="208"/>
                      <a:pt x="27" y="208"/>
                    </a:cubicBezTo>
                    <a:cubicBezTo>
                      <a:pt x="23" y="208"/>
                      <a:pt x="20" y="205"/>
                      <a:pt x="20" y="202"/>
                    </a:cubicBezTo>
                    <a:cubicBezTo>
                      <a:pt x="20" y="20"/>
                      <a:pt x="20" y="20"/>
                      <a:pt x="20" y="20"/>
                    </a:cubicBezTo>
                    <a:cubicBezTo>
                      <a:pt x="300" y="20"/>
                      <a:pt x="300" y="20"/>
                      <a:pt x="300" y="20"/>
                    </a:cubicBezTo>
                    <a:cubicBezTo>
                      <a:pt x="300" y="55"/>
                      <a:pt x="300" y="55"/>
                      <a:pt x="300" y="55"/>
                    </a:cubicBezTo>
                    <a:cubicBezTo>
                      <a:pt x="304" y="50"/>
                      <a:pt x="309" y="46"/>
                      <a:pt x="314" y="43"/>
                    </a:cubicBezTo>
                    <a:cubicBezTo>
                      <a:pt x="320" y="40"/>
                      <a:pt x="320" y="40"/>
                      <a:pt x="320" y="40"/>
                    </a:cubicBezTo>
                    <a:cubicBezTo>
                      <a:pt x="320" y="0"/>
                      <a:pt x="320" y="0"/>
                      <a:pt x="320" y="0"/>
                    </a:cubicBezTo>
                    <a:cubicBezTo>
                      <a:pt x="0" y="0"/>
                      <a:pt x="0" y="0"/>
                      <a:pt x="0" y="0"/>
                    </a:cubicBezTo>
                    <a:cubicBezTo>
                      <a:pt x="0" y="202"/>
                      <a:pt x="0" y="202"/>
                      <a:pt x="0" y="202"/>
                    </a:cubicBezTo>
                    <a:cubicBezTo>
                      <a:pt x="0" y="216"/>
                      <a:pt x="12" y="228"/>
                      <a:pt x="27" y="228"/>
                    </a:cubicBezTo>
                    <a:cubicBezTo>
                      <a:pt x="293" y="228"/>
                      <a:pt x="293" y="228"/>
                      <a:pt x="293" y="228"/>
                    </a:cubicBezTo>
                    <a:cubicBezTo>
                      <a:pt x="308" y="228"/>
                      <a:pt x="320" y="216"/>
                      <a:pt x="320" y="202"/>
                    </a:cubicBezTo>
                    <a:cubicBezTo>
                      <a:pt x="320" y="158"/>
                      <a:pt x="320" y="158"/>
                      <a:pt x="320" y="158"/>
                    </a:cubicBezTo>
                    <a:lnTo>
                      <a:pt x="300" y="178"/>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A33837A0-6607-A84F-922C-C4F6E4E034CE}"/>
                </a:ext>
              </a:extLst>
            </p:cNvPr>
            <p:cNvSpPr txBox="1"/>
            <p:nvPr/>
          </p:nvSpPr>
          <p:spPr>
            <a:xfrm>
              <a:off x="10204937" y="138754"/>
              <a:ext cx="2125917" cy="553998"/>
            </a:xfrm>
            <a:prstGeom prst="rect">
              <a:avLst/>
            </a:prstGeom>
            <a:noFill/>
          </p:spPr>
          <p:txBody>
            <a:bodyPr wrap="square" rtlCol="0">
              <a:spAutoFit/>
            </a:bodyPr>
            <a:lstStyle/>
            <a:p>
              <a:r>
                <a:rPr lang="en-US" sz="1600" dirty="0">
                  <a:solidFill>
                    <a:srgbClr val="4D4F53"/>
                  </a:solidFill>
                </a:rPr>
                <a:t>Current day = 11/01</a:t>
              </a:r>
            </a:p>
            <a:p>
              <a:r>
                <a:rPr lang="en-US" sz="1400" dirty="0">
                  <a:solidFill>
                    <a:srgbClr val="4D4F53"/>
                  </a:solidFill>
                  <a:latin typeface="Consolas" panose="020B0609020204030204" pitchFamily="49" charset="0"/>
                  <a:cs typeface="Consolas" panose="020B0609020204030204" pitchFamily="49" charset="0"/>
                </a:rPr>
                <a:t>var_day_0 = 10/01</a:t>
              </a:r>
            </a:p>
          </p:txBody>
        </p:sp>
      </p:grpSp>
      <p:sp>
        <p:nvSpPr>
          <p:cNvPr id="6" name="TextBox 5">
            <a:extLst>
              <a:ext uri="{FF2B5EF4-FFF2-40B4-BE49-F238E27FC236}">
                <a16:creationId xmlns:a16="http://schemas.microsoft.com/office/drawing/2014/main" id="{AEA3C5FE-0755-264A-9DE9-C52062557C34}"/>
              </a:ext>
            </a:extLst>
          </p:cNvPr>
          <p:cNvSpPr txBox="1"/>
          <p:nvPr/>
        </p:nvSpPr>
        <p:spPr>
          <a:xfrm>
            <a:off x="8630706" y="1349226"/>
            <a:ext cx="3270782" cy="369332"/>
          </a:xfrm>
          <a:prstGeom prst="rect">
            <a:avLst/>
          </a:prstGeom>
          <a:noFill/>
        </p:spPr>
        <p:txBody>
          <a:bodyPr wrap="square" rtlCol="0">
            <a:spAutoFit/>
          </a:bodyPr>
          <a:lstStyle/>
          <a:p>
            <a:pPr algn="ctr"/>
            <a:r>
              <a:rPr lang="en-US" b="1" dirty="0">
                <a:solidFill>
                  <a:srgbClr val="4D4F53"/>
                </a:solidFill>
              </a:rPr>
              <a:t>BEFORE EXECUTION</a:t>
            </a:r>
          </a:p>
        </p:txBody>
      </p:sp>
      <p:sp>
        <p:nvSpPr>
          <p:cNvPr id="7" name="Rounded Rectangle 6">
            <a:extLst>
              <a:ext uri="{FF2B5EF4-FFF2-40B4-BE49-F238E27FC236}">
                <a16:creationId xmlns:a16="http://schemas.microsoft.com/office/drawing/2014/main" id="{AF34B31F-C121-6F4B-9E02-259D3BB3F275}"/>
              </a:ext>
            </a:extLst>
          </p:cNvPr>
          <p:cNvSpPr/>
          <p:nvPr/>
        </p:nvSpPr>
        <p:spPr>
          <a:xfrm>
            <a:off x="469172" y="1938005"/>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 </a:t>
            </a:r>
          </a:p>
        </p:txBody>
      </p:sp>
      <p:sp>
        <p:nvSpPr>
          <p:cNvPr id="180" name="Rounded Rectangle 179">
            <a:extLst>
              <a:ext uri="{FF2B5EF4-FFF2-40B4-BE49-F238E27FC236}">
                <a16:creationId xmlns:a16="http://schemas.microsoft.com/office/drawing/2014/main" id="{C2F3A1D9-BCBD-ED4F-A9F3-798AF265A2AA}"/>
              </a:ext>
            </a:extLst>
          </p:cNvPr>
          <p:cNvSpPr/>
          <p:nvPr/>
        </p:nvSpPr>
        <p:spPr>
          <a:xfrm>
            <a:off x="2984441" y="19650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
        <p:nvSpPr>
          <p:cNvPr id="181" name="Rounded Rectangle 180">
            <a:extLst>
              <a:ext uri="{FF2B5EF4-FFF2-40B4-BE49-F238E27FC236}">
                <a16:creationId xmlns:a16="http://schemas.microsoft.com/office/drawing/2014/main" id="{F28C8766-DA05-E94E-8272-85CED782E9F1}"/>
              </a:ext>
            </a:extLst>
          </p:cNvPr>
          <p:cNvSpPr/>
          <p:nvPr/>
        </p:nvSpPr>
        <p:spPr>
          <a:xfrm>
            <a:off x="2984441" y="23007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08/01</a:t>
            </a:r>
          </a:p>
        </p:txBody>
      </p:sp>
      <p:sp>
        <p:nvSpPr>
          <p:cNvPr id="182" name="Rounded Rectangle 181">
            <a:extLst>
              <a:ext uri="{FF2B5EF4-FFF2-40B4-BE49-F238E27FC236}">
                <a16:creationId xmlns:a16="http://schemas.microsoft.com/office/drawing/2014/main" id="{8C3740AA-BC7C-6C46-AE53-C8C9056A39D0}"/>
              </a:ext>
            </a:extLst>
          </p:cNvPr>
          <p:cNvSpPr/>
          <p:nvPr/>
        </p:nvSpPr>
        <p:spPr>
          <a:xfrm>
            <a:off x="469172" y="4259420"/>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
        <p:nvSpPr>
          <p:cNvPr id="183" name="Rounded Rectangle 182">
            <a:extLst>
              <a:ext uri="{FF2B5EF4-FFF2-40B4-BE49-F238E27FC236}">
                <a16:creationId xmlns:a16="http://schemas.microsoft.com/office/drawing/2014/main" id="{A6B78FEA-6DD0-4F4F-B685-2B7904A297FD}"/>
              </a:ext>
            </a:extLst>
          </p:cNvPr>
          <p:cNvSpPr/>
          <p:nvPr/>
        </p:nvSpPr>
        <p:spPr>
          <a:xfrm>
            <a:off x="469172" y="457606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08/01</a:t>
            </a:r>
          </a:p>
        </p:txBody>
      </p:sp>
      <p:sp>
        <p:nvSpPr>
          <p:cNvPr id="184" name="Rounded Rectangle 183">
            <a:extLst>
              <a:ext uri="{FF2B5EF4-FFF2-40B4-BE49-F238E27FC236}">
                <a16:creationId xmlns:a16="http://schemas.microsoft.com/office/drawing/2014/main" id="{A92EDE3B-2F42-684C-94F6-2B2F97E555B7}"/>
              </a:ext>
            </a:extLst>
          </p:cNvPr>
          <p:cNvSpPr/>
          <p:nvPr/>
        </p:nvSpPr>
        <p:spPr>
          <a:xfrm>
            <a:off x="469172" y="4892704"/>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07/01</a:t>
            </a:r>
          </a:p>
        </p:txBody>
      </p:sp>
      <p:sp>
        <p:nvSpPr>
          <p:cNvPr id="185" name="Rounded Rectangle 184">
            <a:extLst>
              <a:ext uri="{FF2B5EF4-FFF2-40B4-BE49-F238E27FC236}">
                <a16:creationId xmlns:a16="http://schemas.microsoft.com/office/drawing/2014/main" id="{DAA3B9F5-752F-D54B-A175-01437792B268}"/>
              </a:ext>
            </a:extLst>
          </p:cNvPr>
          <p:cNvSpPr/>
          <p:nvPr/>
        </p:nvSpPr>
        <p:spPr>
          <a:xfrm>
            <a:off x="469172" y="5209346"/>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06/01</a:t>
            </a:r>
          </a:p>
        </p:txBody>
      </p:sp>
      <p:sp>
        <p:nvSpPr>
          <p:cNvPr id="186" name="Rounded Rectangle 185">
            <a:extLst>
              <a:ext uri="{FF2B5EF4-FFF2-40B4-BE49-F238E27FC236}">
                <a16:creationId xmlns:a16="http://schemas.microsoft.com/office/drawing/2014/main" id="{E5D0B720-753C-EC4E-B9EB-1E1C3931A2E9}"/>
              </a:ext>
            </a:extLst>
          </p:cNvPr>
          <p:cNvSpPr/>
          <p:nvPr/>
        </p:nvSpPr>
        <p:spPr>
          <a:xfrm>
            <a:off x="469172" y="5525987"/>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05/01</a:t>
            </a:r>
          </a:p>
        </p:txBody>
      </p:sp>
      <p:sp>
        <p:nvSpPr>
          <p:cNvPr id="187" name="Rounded Rectangle 186">
            <a:extLst>
              <a:ext uri="{FF2B5EF4-FFF2-40B4-BE49-F238E27FC236}">
                <a16:creationId xmlns:a16="http://schemas.microsoft.com/office/drawing/2014/main" id="{B2DE8810-C490-2B48-A6EB-83378B65BEAD}"/>
              </a:ext>
            </a:extLst>
          </p:cNvPr>
          <p:cNvSpPr/>
          <p:nvPr/>
        </p:nvSpPr>
        <p:spPr>
          <a:xfrm>
            <a:off x="2984441" y="4239499"/>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01/01 </a:t>
            </a:r>
          </a:p>
        </p:txBody>
      </p:sp>
      <p:sp>
        <p:nvSpPr>
          <p:cNvPr id="188" name="Rounded Rectangle 187">
            <a:extLst>
              <a:ext uri="{FF2B5EF4-FFF2-40B4-BE49-F238E27FC236}">
                <a16:creationId xmlns:a16="http://schemas.microsoft.com/office/drawing/2014/main" id="{80B30F8E-F451-DC47-89E0-6E75C7929A46}"/>
              </a:ext>
            </a:extLst>
          </p:cNvPr>
          <p:cNvSpPr/>
          <p:nvPr/>
        </p:nvSpPr>
        <p:spPr>
          <a:xfrm>
            <a:off x="474764" y="1938005"/>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 </a:t>
            </a:r>
          </a:p>
        </p:txBody>
      </p:sp>
      <p:sp>
        <p:nvSpPr>
          <p:cNvPr id="189" name="TextBox 188">
            <a:extLst>
              <a:ext uri="{FF2B5EF4-FFF2-40B4-BE49-F238E27FC236}">
                <a16:creationId xmlns:a16="http://schemas.microsoft.com/office/drawing/2014/main" id="{037952FA-18F3-5F4C-BC37-D69B2774802B}"/>
              </a:ext>
            </a:extLst>
          </p:cNvPr>
          <p:cNvSpPr txBox="1"/>
          <p:nvPr/>
        </p:nvSpPr>
        <p:spPr>
          <a:xfrm>
            <a:off x="8630706" y="1335950"/>
            <a:ext cx="3270782" cy="646331"/>
          </a:xfrm>
          <a:prstGeom prst="rect">
            <a:avLst/>
          </a:prstGeom>
          <a:noFill/>
        </p:spPr>
        <p:txBody>
          <a:bodyPr wrap="square" rtlCol="0">
            <a:spAutoFit/>
          </a:bodyPr>
          <a:lstStyle/>
          <a:p>
            <a:pPr algn="ctr"/>
            <a:r>
              <a:rPr lang="en-US" b="1" dirty="0">
                <a:solidFill>
                  <a:srgbClr val="4D4F53"/>
                </a:solidFill>
              </a:rPr>
              <a:t>Compute the 6h window averages</a:t>
            </a:r>
          </a:p>
        </p:txBody>
      </p:sp>
      <p:sp>
        <p:nvSpPr>
          <p:cNvPr id="190" name="Rounded Rectangle 189">
            <a:extLst>
              <a:ext uri="{FF2B5EF4-FFF2-40B4-BE49-F238E27FC236}">
                <a16:creationId xmlns:a16="http://schemas.microsoft.com/office/drawing/2014/main" id="{A5A5F80E-A254-0245-942F-79290AC4EBB8}"/>
              </a:ext>
            </a:extLst>
          </p:cNvPr>
          <p:cNvSpPr/>
          <p:nvPr/>
        </p:nvSpPr>
        <p:spPr>
          <a:xfrm>
            <a:off x="476754" y="1938005"/>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 </a:t>
            </a:r>
          </a:p>
        </p:txBody>
      </p:sp>
      <p:sp>
        <p:nvSpPr>
          <p:cNvPr id="11" name="TextBox 10">
            <a:extLst>
              <a:ext uri="{FF2B5EF4-FFF2-40B4-BE49-F238E27FC236}">
                <a16:creationId xmlns:a16="http://schemas.microsoft.com/office/drawing/2014/main" id="{D500C297-4AA5-E945-A73A-76F1FD0BE3D8}"/>
              </a:ext>
            </a:extLst>
          </p:cNvPr>
          <p:cNvSpPr txBox="1"/>
          <p:nvPr/>
        </p:nvSpPr>
        <p:spPr>
          <a:xfrm>
            <a:off x="8843639" y="1321413"/>
            <a:ext cx="3002574" cy="646331"/>
          </a:xfrm>
          <a:prstGeom prst="rect">
            <a:avLst/>
          </a:prstGeom>
          <a:noFill/>
        </p:spPr>
        <p:txBody>
          <a:bodyPr wrap="square" rtlCol="0">
            <a:spAutoFit/>
          </a:bodyPr>
          <a:lstStyle/>
          <a:p>
            <a:pPr algn="ctr"/>
            <a:r>
              <a:rPr lang="en-US" b="1" dirty="0">
                <a:solidFill>
                  <a:srgbClr val="4D4F53"/>
                </a:solidFill>
              </a:rPr>
              <a:t>Aggregate 6 hour window averages into daily averages</a:t>
            </a:r>
          </a:p>
        </p:txBody>
      </p:sp>
    </p:spTree>
    <p:extLst>
      <p:ext uri="{BB962C8B-B14F-4D97-AF65-F5344CB8AC3E}">
        <p14:creationId xmlns:p14="http://schemas.microsoft.com/office/powerpoint/2010/main" val="108229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8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1"/>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1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87"/>
                                        </p:tgtEl>
                                        <p:attrNameLst>
                                          <p:attrName>style.visibility</p:attrName>
                                        </p:attrNameLst>
                                      </p:cBhvr>
                                      <p:to>
                                        <p:strVal val="visible"/>
                                      </p:to>
                                    </p:set>
                                  </p:childTnLst>
                                </p:cTn>
                              </p:par>
                            </p:childTnLst>
                          </p:cTn>
                        </p:par>
                        <p:par>
                          <p:cTn id="26" fill="hold">
                            <p:stCondLst>
                              <p:cond delay="0"/>
                            </p:stCondLst>
                            <p:childTnLst>
                              <p:par>
                                <p:cTn id="27" presetID="9" presetClass="exit" presetSubtype="0" fill="hold" grpId="0" nodeType="afterEffect">
                                  <p:stCondLst>
                                    <p:cond delay="1500"/>
                                  </p:stCondLst>
                                  <p:childTnLst>
                                    <p:animEffect transition="out" filter="dissolv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1" nodeType="clickEffect">
                                  <p:stCondLst>
                                    <p:cond delay="0"/>
                                  </p:stCondLst>
                                  <p:childTnLst>
                                    <p:anim calcmode="lin" valueType="num">
                                      <p:cBhvr additive="base">
                                        <p:cTn id="33" dur="500"/>
                                        <p:tgtEl>
                                          <p:spTgt spid="7"/>
                                        </p:tgtEl>
                                        <p:attrNameLst>
                                          <p:attrName>ppt_x</p:attrName>
                                        </p:attrNameLst>
                                      </p:cBhvr>
                                      <p:tavLst>
                                        <p:tav tm="0">
                                          <p:val>
                                            <p:strVal val="ppt_x"/>
                                          </p:val>
                                        </p:tav>
                                        <p:tav tm="100000">
                                          <p:val>
                                            <p:strVal val="ppt_x"/>
                                          </p:val>
                                        </p:tav>
                                      </p:tavLst>
                                    </p:anim>
                                    <p:anim calcmode="lin" valueType="num">
                                      <p:cBhvr additive="base">
                                        <p:cTn id="34" dur="500"/>
                                        <p:tgtEl>
                                          <p:spTgt spid="7"/>
                                        </p:tgtEl>
                                        <p:attrNameLst>
                                          <p:attrName>ppt_y</p:attrName>
                                        </p:attrNameLst>
                                      </p:cBhvr>
                                      <p:tavLst>
                                        <p:tav tm="0">
                                          <p:val>
                                            <p:strVal val="ppt_y"/>
                                          </p:val>
                                        </p:tav>
                                        <p:tav tm="100000">
                                          <p:val>
                                            <p:strVal val="1+ppt_h/2"/>
                                          </p:val>
                                        </p:tav>
                                      </p:tavLst>
                                    </p:anim>
                                    <p:set>
                                      <p:cBhvr>
                                        <p:cTn id="35" dur="1" fill="hold">
                                          <p:stCondLst>
                                            <p:cond delay="499"/>
                                          </p:stCondLst>
                                        </p:cTn>
                                        <p:tgtEl>
                                          <p:spTgt spid="7"/>
                                        </p:tgtEl>
                                        <p:attrNameLst>
                                          <p:attrName>style.visibility</p:attrName>
                                        </p:attrNameLst>
                                      </p:cBhvr>
                                      <p:to>
                                        <p:strVal val="hidden"/>
                                      </p:to>
                                    </p:set>
                                  </p:childTnLst>
                                </p:cTn>
                              </p:par>
                              <p:par>
                                <p:cTn id="36" presetID="1" presetClass="entr" presetSubtype="0" fill="hold" grpId="1" nodeType="withEffect">
                                  <p:stCondLst>
                                    <p:cond delay="0"/>
                                  </p:stCondLst>
                                  <p:childTnLst>
                                    <p:set>
                                      <p:cBhvr>
                                        <p:cTn id="37" dur="1" fill="hold">
                                          <p:stCondLst>
                                            <p:cond delay="0"/>
                                          </p:stCondLst>
                                        </p:cTn>
                                        <p:tgtEl>
                                          <p:spTgt spid="189"/>
                                        </p:tgtEl>
                                        <p:attrNameLst>
                                          <p:attrName>style.visibility</p:attrName>
                                        </p:attrNameLst>
                                      </p:cBhvr>
                                      <p:to>
                                        <p:strVal val="visible"/>
                                      </p:to>
                                    </p:set>
                                  </p:childTnLst>
                                </p:cTn>
                              </p:par>
                            </p:childTnLst>
                          </p:cTn>
                        </p:par>
                        <p:par>
                          <p:cTn id="38" fill="hold">
                            <p:stCondLst>
                              <p:cond delay="500"/>
                            </p:stCondLst>
                            <p:childTnLst>
                              <p:par>
                                <p:cTn id="39" presetID="9" presetClass="entr" presetSubtype="0" fill="hold" grpId="0" nodeType="afterEffect">
                                  <p:stCondLst>
                                    <p:cond delay="0"/>
                                  </p:stCondLst>
                                  <p:childTnLst>
                                    <p:set>
                                      <p:cBhvr>
                                        <p:cTn id="40" dur="1" fill="hold">
                                          <p:stCondLst>
                                            <p:cond delay="0"/>
                                          </p:stCondLst>
                                        </p:cTn>
                                        <p:tgtEl>
                                          <p:spTgt spid="188"/>
                                        </p:tgtEl>
                                        <p:attrNameLst>
                                          <p:attrName>style.visibility</p:attrName>
                                        </p:attrNameLst>
                                      </p:cBhvr>
                                      <p:to>
                                        <p:strVal val="visible"/>
                                      </p:to>
                                    </p:set>
                                    <p:animEffect transition="in" filter="dissolve">
                                      <p:cBhvr>
                                        <p:cTn id="41" dur="500"/>
                                        <p:tgtEl>
                                          <p:spTgt spid="18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grpId="1" nodeType="clickEffect">
                                  <p:stCondLst>
                                    <p:cond delay="0"/>
                                  </p:stCondLst>
                                  <p:childTnLst>
                                    <p:animEffect transition="out" filter="dissolve">
                                      <p:cBhvr>
                                        <p:cTn id="45" dur="500"/>
                                        <p:tgtEl>
                                          <p:spTgt spid="181"/>
                                        </p:tgtEl>
                                      </p:cBhvr>
                                    </p:animEffect>
                                    <p:set>
                                      <p:cBhvr>
                                        <p:cTn id="46" dur="1" fill="hold">
                                          <p:stCondLst>
                                            <p:cond delay="499"/>
                                          </p:stCondLst>
                                        </p:cTn>
                                        <p:tgtEl>
                                          <p:spTgt spid="181"/>
                                        </p:tgtEl>
                                        <p:attrNameLst>
                                          <p:attrName>style.visibility</p:attrName>
                                        </p:attrNameLst>
                                      </p:cBhvr>
                                      <p:to>
                                        <p:strVal val="hidden"/>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190"/>
                                        </p:tgtEl>
                                        <p:attrNameLst>
                                          <p:attrName>style.visibility</p:attrName>
                                        </p:attrNameLst>
                                      </p:cBhvr>
                                      <p:to>
                                        <p:strVal val="visible"/>
                                      </p:to>
                                    </p:set>
                                  </p:childTnLst>
                                </p:cTn>
                              </p:par>
                              <p:par>
                                <p:cTn id="50" presetID="1" presetClass="exit" presetSubtype="0" fill="hold" grpId="2" nodeType="withEffect">
                                  <p:stCondLst>
                                    <p:cond delay="0"/>
                                  </p:stCondLst>
                                  <p:childTnLst>
                                    <p:set>
                                      <p:cBhvr>
                                        <p:cTn id="51" dur="1" fill="hold">
                                          <p:stCondLst>
                                            <p:cond delay="0"/>
                                          </p:stCondLst>
                                        </p:cTn>
                                        <p:tgtEl>
                                          <p:spTgt spid="189"/>
                                        </p:tgtEl>
                                        <p:attrNameLst>
                                          <p:attrName>style.visibility</p:attrName>
                                        </p:attrNameLst>
                                      </p:cBhvr>
                                      <p:to>
                                        <p:strVal val="hidden"/>
                                      </p:to>
                                    </p:set>
                                  </p:childTnLst>
                                </p:cTn>
                              </p:par>
                              <p:par>
                                <p:cTn id="52" presetID="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par>
                          <p:cTn id="54" fill="hold">
                            <p:stCondLst>
                              <p:cond delay="500"/>
                            </p:stCondLst>
                            <p:childTnLst>
                              <p:par>
                                <p:cTn id="55" presetID="37" presetClass="path" presetSubtype="0" accel="50000" decel="50000" fill="hold" grpId="1" nodeType="afterEffect">
                                  <p:stCondLst>
                                    <p:cond delay="0"/>
                                  </p:stCondLst>
                                  <p:childTnLst>
                                    <p:animMotion origin="layout" path="M 5E-6 0.00416 L 0.05495 -0.06806 C 0.06654 -0.08449 0.08386 -0.09283 0.10196 -0.09283 C 0.12253 -0.09283 0.13907 -0.08449 0.15066 -0.06806 L 0.20612 0.00416 " pathEditMode="relative" rAng="0" ptsTypes="AAAAA">
                                      <p:cBhvr>
                                        <p:cTn id="56" dur="2000" fill="hold"/>
                                        <p:tgtEl>
                                          <p:spTgt spid="190"/>
                                        </p:tgtEl>
                                        <p:attrNameLst>
                                          <p:attrName>ppt_x</p:attrName>
                                          <p:attrName>ppt_y</p:attrName>
                                        </p:attrNameLst>
                                      </p:cBhvr>
                                      <p:rCtr x="10299" y="-4861"/>
                                    </p:animMotion>
                                  </p:childTnLst>
                                </p:cTn>
                              </p:par>
                              <p:par>
                                <p:cTn id="57" presetID="0" presetClass="path" presetSubtype="0" accel="50000" decel="50000" fill="hold" grpId="1" nodeType="withEffect">
                                  <p:stCondLst>
                                    <p:cond delay="0"/>
                                  </p:stCondLst>
                                  <p:childTnLst>
                                    <p:animMotion origin="layout" path="M -3.95833E-6 -1.48148E-6 L -0.00026 0.04838 " pathEditMode="relative" rAng="0" ptsTypes="AA">
                                      <p:cBhvr>
                                        <p:cTn id="58" dur="2000" fill="hold"/>
                                        <p:tgtEl>
                                          <p:spTgt spid="180"/>
                                        </p:tgtEl>
                                        <p:attrNameLst>
                                          <p:attrName>ppt_x</p:attrName>
                                          <p:attrName>ppt_y</p:attrName>
                                        </p:attrNameLst>
                                      </p:cBhvr>
                                      <p:rCtr x="-13"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180" grpId="0" animBg="1"/>
      <p:bldP spid="180" grpId="1" animBg="1"/>
      <p:bldP spid="181" grpId="0" animBg="1"/>
      <p:bldP spid="181" grpId="1" animBg="1"/>
      <p:bldP spid="182" grpId="0" animBg="1"/>
      <p:bldP spid="183" grpId="0" animBg="1"/>
      <p:bldP spid="184" grpId="0" animBg="1"/>
      <p:bldP spid="185" grpId="0" animBg="1"/>
      <p:bldP spid="186" grpId="0" animBg="1"/>
      <p:bldP spid="187" grpId="0" animBg="1"/>
      <p:bldP spid="188" grpId="0" animBg="1"/>
      <p:bldP spid="189" grpId="1"/>
      <p:bldP spid="189" grpId="2"/>
      <p:bldP spid="190" grpId="0" animBg="1"/>
      <p:bldP spid="190" grpId="1"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Implementation: Rolling window</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Dataset Construction</a:t>
            </a:r>
          </a:p>
        </p:txBody>
      </p:sp>
      <p:grpSp>
        <p:nvGrpSpPr>
          <p:cNvPr id="9" name="Group 8">
            <a:extLst>
              <a:ext uri="{FF2B5EF4-FFF2-40B4-BE49-F238E27FC236}">
                <a16:creationId xmlns:a16="http://schemas.microsoft.com/office/drawing/2014/main" id="{6396F166-CA64-504B-9BE9-606C8C82B08D}"/>
              </a:ext>
            </a:extLst>
          </p:cNvPr>
          <p:cNvGrpSpPr/>
          <p:nvPr/>
        </p:nvGrpSpPr>
        <p:grpSpPr>
          <a:xfrm>
            <a:off x="5347121" y="1247790"/>
            <a:ext cx="1444780" cy="4915504"/>
            <a:chOff x="5347121" y="1247790"/>
            <a:chExt cx="1444780" cy="4915504"/>
          </a:xfrm>
        </p:grpSpPr>
        <p:cxnSp>
          <p:nvCxnSpPr>
            <p:cNvPr id="20" name="Straight Connector 19">
              <a:extLst>
                <a:ext uri="{FF2B5EF4-FFF2-40B4-BE49-F238E27FC236}">
                  <a16:creationId xmlns:a16="http://schemas.microsoft.com/office/drawing/2014/main" id="{6F80F94C-42C4-A74F-8767-A929838A10C1}"/>
                </a:ext>
              </a:extLst>
            </p:cNvPr>
            <p:cNvCxnSpPr/>
            <p:nvPr/>
          </p:nvCxnSpPr>
          <p:spPr>
            <a:xfrm>
              <a:off x="6096000" y="1900052"/>
              <a:ext cx="0" cy="4263242"/>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621B2B73-442B-5640-93A0-6E2427A39D14}"/>
                </a:ext>
              </a:extLst>
            </p:cNvPr>
            <p:cNvGrpSpPr/>
            <p:nvPr/>
          </p:nvGrpSpPr>
          <p:grpSpPr>
            <a:xfrm>
              <a:off x="6162067" y="1247790"/>
              <a:ext cx="629834" cy="802815"/>
              <a:chOff x="11087374" y="1495597"/>
              <a:chExt cx="629834" cy="802815"/>
            </a:xfrm>
          </p:grpSpPr>
          <p:sp>
            <p:nvSpPr>
              <p:cNvPr id="58" name="Freeform 274">
                <a:extLst>
                  <a:ext uri="{FF2B5EF4-FFF2-40B4-BE49-F238E27FC236}">
                    <a16:creationId xmlns:a16="http://schemas.microsoft.com/office/drawing/2014/main" id="{88553D83-8ED0-DD49-9D86-806B1212F967}"/>
                  </a:ext>
                </a:extLst>
              </p:cNvPr>
              <p:cNvSpPr>
                <a:spLocks noEditPoints="1"/>
              </p:cNvSpPr>
              <p:nvPr/>
            </p:nvSpPr>
            <p:spPr bwMode="auto">
              <a:xfrm>
                <a:off x="11140354" y="1736437"/>
                <a:ext cx="523875" cy="561975"/>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21" name="TextBox 20">
                <a:extLst>
                  <a:ext uri="{FF2B5EF4-FFF2-40B4-BE49-F238E27FC236}">
                    <a16:creationId xmlns:a16="http://schemas.microsoft.com/office/drawing/2014/main" id="{D7F36079-8940-414A-A8C6-4B86CD82231A}"/>
                  </a:ext>
                </a:extLst>
              </p:cNvPr>
              <p:cNvSpPr txBox="1"/>
              <p:nvPr/>
            </p:nvSpPr>
            <p:spPr>
              <a:xfrm>
                <a:off x="11087374" y="1495597"/>
                <a:ext cx="629834" cy="307777"/>
              </a:xfrm>
              <a:prstGeom prst="rect">
                <a:avLst/>
              </a:prstGeom>
              <a:noFill/>
            </p:spPr>
            <p:txBody>
              <a:bodyPr wrap="square" rtlCol="0">
                <a:spAutoFit/>
              </a:bodyPr>
              <a:lstStyle/>
              <a:p>
                <a:pPr algn="ctr"/>
                <a:r>
                  <a:rPr lang="en-US" sz="1400" b="1" dirty="0">
                    <a:solidFill>
                      <a:srgbClr val="00B0F0"/>
                    </a:solidFill>
                  </a:rPr>
                  <a:t>DMT</a:t>
                </a:r>
                <a:endParaRPr lang="en-US" sz="1200" b="1" dirty="0">
                  <a:solidFill>
                    <a:srgbClr val="00B0F0"/>
                  </a:solidFill>
                </a:endParaRPr>
              </a:p>
            </p:txBody>
          </p:sp>
        </p:grpSp>
        <p:grpSp>
          <p:nvGrpSpPr>
            <p:cNvPr id="61" name="Group 60">
              <a:extLst>
                <a:ext uri="{FF2B5EF4-FFF2-40B4-BE49-F238E27FC236}">
                  <a16:creationId xmlns:a16="http://schemas.microsoft.com/office/drawing/2014/main" id="{91F0248C-A25C-6E4B-B6D0-8A1D9B1CA021}"/>
                </a:ext>
              </a:extLst>
            </p:cNvPr>
            <p:cNvGrpSpPr/>
            <p:nvPr/>
          </p:nvGrpSpPr>
          <p:grpSpPr>
            <a:xfrm>
              <a:off x="5347121" y="1247790"/>
              <a:ext cx="629834" cy="802815"/>
              <a:chOff x="11087374" y="1495597"/>
              <a:chExt cx="629834" cy="802815"/>
            </a:xfrm>
          </p:grpSpPr>
          <p:sp>
            <p:nvSpPr>
              <p:cNvPr id="62" name="Freeform 274">
                <a:extLst>
                  <a:ext uri="{FF2B5EF4-FFF2-40B4-BE49-F238E27FC236}">
                    <a16:creationId xmlns:a16="http://schemas.microsoft.com/office/drawing/2014/main" id="{3C4BB132-D323-2547-8FEB-2CB5010C5986}"/>
                  </a:ext>
                </a:extLst>
              </p:cNvPr>
              <p:cNvSpPr>
                <a:spLocks noEditPoints="1"/>
              </p:cNvSpPr>
              <p:nvPr/>
            </p:nvSpPr>
            <p:spPr bwMode="auto">
              <a:xfrm>
                <a:off x="11140354" y="1736437"/>
                <a:ext cx="523875" cy="561975"/>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3" name="TextBox 62">
                <a:extLst>
                  <a:ext uri="{FF2B5EF4-FFF2-40B4-BE49-F238E27FC236}">
                    <a16:creationId xmlns:a16="http://schemas.microsoft.com/office/drawing/2014/main" id="{CABABFF3-BEF2-3F4F-AB8C-735BA68D6CB8}"/>
                  </a:ext>
                </a:extLst>
              </p:cNvPr>
              <p:cNvSpPr txBox="1"/>
              <p:nvPr/>
            </p:nvSpPr>
            <p:spPr>
              <a:xfrm>
                <a:off x="11087374" y="1495597"/>
                <a:ext cx="629834" cy="307777"/>
              </a:xfrm>
              <a:prstGeom prst="rect">
                <a:avLst/>
              </a:prstGeom>
              <a:noFill/>
            </p:spPr>
            <p:txBody>
              <a:bodyPr wrap="square" rtlCol="0">
                <a:spAutoFit/>
              </a:bodyPr>
              <a:lstStyle/>
              <a:p>
                <a:pPr algn="ctr"/>
                <a:r>
                  <a:rPr lang="en-US" sz="1400" b="1" dirty="0">
                    <a:solidFill>
                      <a:srgbClr val="92D050"/>
                    </a:solidFill>
                  </a:rPr>
                  <a:t>DMP</a:t>
                </a:r>
                <a:endParaRPr lang="en-US" sz="1200" b="1" dirty="0">
                  <a:solidFill>
                    <a:srgbClr val="92D050"/>
                  </a:solidFill>
                </a:endParaRPr>
              </a:p>
            </p:txBody>
          </p:sp>
        </p:grpSp>
      </p:grpSp>
      <p:grpSp>
        <p:nvGrpSpPr>
          <p:cNvPr id="33" name="Group 32">
            <a:extLst>
              <a:ext uri="{FF2B5EF4-FFF2-40B4-BE49-F238E27FC236}">
                <a16:creationId xmlns:a16="http://schemas.microsoft.com/office/drawing/2014/main" id="{065D14F9-0EE3-9743-95EF-37F792091B7C}"/>
              </a:ext>
            </a:extLst>
          </p:cNvPr>
          <p:cNvGrpSpPr/>
          <p:nvPr/>
        </p:nvGrpSpPr>
        <p:grpSpPr>
          <a:xfrm>
            <a:off x="76192" y="1815484"/>
            <a:ext cx="2226201" cy="2014152"/>
            <a:chOff x="305470" y="3089189"/>
            <a:chExt cx="2226201" cy="2014152"/>
          </a:xfrm>
        </p:grpSpPr>
        <p:sp>
          <p:nvSpPr>
            <p:cNvPr id="23" name="Rounded Rectangle 22">
              <a:extLst>
                <a:ext uri="{FF2B5EF4-FFF2-40B4-BE49-F238E27FC236}">
                  <a16:creationId xmlns:a16="http://schemas.microsoft.com/office/drawing/2014/main" id="{A4F70186-DB46-DA4A-AF32-0B1FDCCFB7A1}"/>
                </a:ext>
              </a:extLst>
            </p:cNvPr>
            <p:cNvSpPr/>
            <p:nvPr/>
          </p:nvSpPr>
          <p:spPr>
            <a:xfrm>
              <a:off x="584459" y="3089189"/>
              <a:ext cx="1947212"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24" name="TextBox 23">
              <a:extLst>
                <a:ext uri="{FF2B5EF4-FFF2-40B4-BE49-F238E27FC236}">
                  <a16:creationId xmlns:a16="http://schemas.microsoft.com/office/drawing/2014/main" id="{38EB848D-0965-A144-83A6-AFDAEB67AD6F}"/>
                </a:ext>
              </a:extLst>
            </p:cNvPr>
            <p:cNvSpPr txBox="1"/>
            <p:nvPr/>
          </p:nvSpPr>
          <p:spPr>
            <a:xfrm rot="16200000">
              <a:off x="-54881" y="3957766"/>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VECTORS</a:t>
              </a:r>
            </a:p>
          </p:txBody>
        </p:sp>
      </p:grpSp>
      <p:grpSp>
        <p:nvGrpSpPr>
          <p:cNvPr id="32" name="Group 31">
            <a:extLst>
              <a:ext uri="{FF2B5EF4-FFF2-40B4-BE49-F238E27FC236}">
                <a16:creationId xmlns:a16="http://schemas.microsoft.com/office/drawing/2014/main" id="{2824BF1F-D4C9-2344-9179-32204F2DCFBC}"/>
              </a:ext>
            </a:extLst>
          </p:cNvPr>
          <p:cNvGrpSpPr/>
          <p:nvPr/>
        </p:nvGrpSpPr>
        <p:grpSpPr>
          <a:xfrm>
            <a:off x="72392" y="4149142"/>
            <a:ext cx="2230001" cy="2014152"/>
            <a:chOff x="1722769" y="3102833"/>
            <a:chExt cx="2230001" cy="2014152"/>
          </a:xfrm>
        </p:grpSpPr>
        <p:sp>
          <p:nvSpPr>
            <p:cNvPr id="65" name="Rounded Rectangle 64">
              <a:extLst>
                <a:ext uri="{FF2B5EF4-FFF2-40B4-BE49-F238E27FC236}">
                  <a16:creationId xmlns:a16="http://schemas.microsoft.com/office/drawing/2014/main" id="{79D6390A-58D4-4243-AAB9-F59BF06AA7B2}"/>
                </a:ext>
              </a:extLst>
            </p:cNvPr>
            <p:cNvSpPr/>
            <p:nvPr/>
          </p:nvSpPr>
          <p:spPr>
            <a:xfrm>
              <a:off x="1999768" y="3102833"/>
              <a:ext cx="1953002"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69" name="TextBox 68">
              <a:extLst>
                <a:ext uri="{FF2B5EF4-FFF2-40B4-BE49-F238E27FC236}">
                  <a16:creationId xmlns:a16="http://schemas.microsoft.com/office/drawing/2014/main" id="{7EED3466-C926-D646-A4ED-73C264F9B8FC}"/>
                </a:ext>
              </a:extLst>
            </p:cNvPr>
            <p:cNvSpPr txBox="1"/>
            <p:nvPr/>
          </p:nvSpPr>
          <p:spPr>
            <a:xfrm rot="16200000">
              <a:off x="992033" y="3971410"/>
              <a:ext cx="1738472"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DAILY_AVG_DIFFS</a:t>
              </a:r>
            </a:p>
          </p:txBody>
        </p:sp>
      </p:grpSp>
      <p:grpSp>
        <p:nvGrpSpPr>
          <p:cNvPr id="31" name="Group 30">
            <a:extLst>
              <a:ext uri="{FF2B5EF4-FFF2-40B4-BE49-F238E27FC236}">
                <a16:creationId xmlns:a16="http://schemas.microsoft.com/office/drawing/2014/main" id="{057660AD-C508-A74A-B15C-65BB09677D11}"/>
              </a:ext>
            </a:extLst>
          </p:cNvPr>
          <p:cNvGrpSpPr/>
          <p:nvPr/>
        </p:nvGrpSpPr>
        <p:grpSpPr>
          <a:xfrm>
            <a:off x="2588396" y="1855563"/>
            <a:ext cx="2248703" cy="2014152"/>
            <a:chOff x="2959137" y="3102833"/>
            <a:chExt cx="2248703" cy="2014152"/>
          </a:xfrm>
        </p:grpSpPr>
        <p:sp>
          <p:nvSpPr>
            <p:cNvPr id="66" name="Rounded Rectangle 65">
              <a:extLst>
                <a:ext uri="{FF2B5EF4-FFF2-40B4-BE49-F238E27FC236}">
                  <a16:creationId xmlns:a16="http://schemas.microsoft.com/office/drawing/2014/main" id="{0B5197CC-86C5-FB44-B8EB-F5EBE8D30BFD}"/>
                </a:ext>
              </a:extLst>
            </p:cNvPr>
            <p:cNvSpPr/>
            <p:nvPr/>
          </p:nvSpPr>
          <p:spPr>
            <a:xfrm>
              <a:off x="3234362" y="3102833"/>
              <a:ext cx="1973478"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70" name="TextBox 69">
              <a:extLst>
                <a:ext uri="{FF2B5EF4-FFF2-40B4-BE49-F238E27FC236}">
                  <a16:creationId xmlns:a16="http://schemas.microsoft.com/office/drawing/2014/main" id="{B612DF5E-974D-2F4F-AFF9-8DE6933BE884}"/>
                </a:ext>
              </a:extLst>
            </p:cNvPr>
            <p:cNvSpPr txBox="1"/>
            <p:nvPr/>
          </p:nvSpPr>
          <p:spPr>
            <a:xfrm rot="16200000">
              <a:off x="2173003" y="3971410"/>
              <a:ext cx="1849267"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DAILY_AVG_DAY_0</a:t>
              </a:r>
            </a:p>
          </p:txBody>
        </p:sp>
      </p:grpSp>
      <p:grpSp>
        <p:nvGrpSpPr>
          <p:cNvPr id="30" name="Group 29">
            <a:extLst>
              <a:ext uri="{FF2B5EF4-FFF2-40B4-BE49-F238E27FC236}">
                <a16:creationId xmlns:a16="http://schemas.microsoft.com/office/drawing/2014/main" id="{959BE4B2-3E48-164A-9C91-5AC9F3A3ABD2}"/>
              </a:ext>
            </a:extLst>
          </p:cNvPr>
          <p:cNvGrpSpPr/>
          <p:nvPr/>
        </p:nvGrpSpPr>
        <p:grpSpPr>
          <a:xfrm>
            <a:off x="2543120" y="4149142"/>
            <a:ext cx="2293979" cy="2014152"/>
            <a:chOff x="4239379" y="3102834"/>
            <a:chExt cx="2293979" cy="2014152"/>
          </a:xfrm>
        </p:grpSpPr>
        <p:sp>
          <p:nvSpPr>
            <p:cNvPr id="67" name="Rounded Rectangle 66">
              <a:extLst>
                <a:ext uri="{FF2B5EF4-FFF2-40B4-BE49-F238E27FC236}">
                  <a16:creationId xmlns:a16="http://schemas.microsoft.com/office/drawing/2014/main" id="{C8BB2357-8064-EE41-9624-833B59A87956}"/>
                </a:ext>
              </a:extLst>
            </p:cNvPr>
            <p:cNvSpPr/>
            <p:nvPr/>
          </p:nvSpPr>
          <p:spPr>
            <a:xfrm>
              <a:off x="4516378" y="3102834"/>
              <a:ext cx="2016980"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4D4F53"/>
                </a:solidFill>
              </a:endParaRPr>
            </a:p>
          </p:txBody>
        </p:sp>
        <p:sp>
          <p:nvSpPr>
            <p:cNvPr id="71" name="TextBox 70">
              <a:extLst>
                <a:ext uri="{FF2B5EF4-FFF2-40B4-BE49-F238E27FC236}">
                  <a16:creationId xmlns:a16="http://schemas.microsoft.com/office/drawing/2014/main" id="{EC0435D7-98E4-4B4B-AD6E-F701158E194E}"/>
                </a:ext>
              </a:extLst>
            </p:cNvPr>
            <p:cNvSpPr txBox="1"/>
            <p:nvPr/>
          </p:nvSpPr>
          <p:spPr>
            <a:xfrm rot="16200000">
              <a:off x="3879028" y="3971411"/>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VIA_MACS</a:t>
              </a:r>
            </a:p>
          </p:txBody>
        </p:sp>
      </p:grpSp>
      <p:grpSp>
        <p:nvGrpSpPr>
          <p:cNvPr id="29" name="Group 28">
            <a:extLst>
              <a:ext uri="{FF2B5EF4-FFF2-40B4-BE49-F238E27FC236}">
                <a16:creationId xmlns:a16="http://schemas.microsoft.com/office/drawing/2014/main" id="{6332B50A-D82F-BE4B-A381-2EB7F5DE9E33}"/>
              </a:ext>
            </a:extLst>
          </p:cNvPr>
          <p:cNvGrpSpPr/>
          <p:nvPr/>
        </p:nvGrpSpPr>
        <p:grpSpPr>
          <a:xfrm>
            <a:off x="6382910" y="2862639"/>
            <a:ext cx="2247796" cy="2014152"/>
            <a:chOff x="7649128" y="3096009"/>
            <a:chExt cx="2247796" cy="2014152"/>
          </a:xfrm>
        </p:grpSpPr>
        <p:sp>
          <p:nvSpPr>
            <p:cNvPr id="72" name="Rounded Rectangle 71">
              <a:extLst>
                <a:ext uri="{FF2B5EF4-FFF2-40B4-BE49-F238E27FC236}">
                  <a16:creationId xmlns:a16="http://schemas.microsoft.com/office/drawing/2014/main" id="{7A43AA6E-B8C4-634A-A563-27882A774AC5}"/>
                </a:ext>
              </a:extLst>
            </p:cNvPr>
            <p:cNvSpPr/>
            <p:nvPr/>
          </p:nvSpPr>
          <p:spPr>
            <a:xfrm>
              <a:off x="7936695" y="3096009"/>
              <a:ext cx="1960229" cy="2014152"/>
            </a:xfrm>
            <a:prstGeom prst="roundRect">
              <a:avLst/>
            </a:prstGeom>
            <a:solidFill>
              <a:schemeClr val="bg1"/>
            </a:solidFill>
            <a:ln w="22225">
              <a:solidFill>
                <a:srgbClr val="00B0F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4D4F53"/>
                </a:solidFill>
              </a:endParaRPr>
            </a:p>
          </p:txBody>
        </p:sp>
        <p:sp>
          <p:nvSpPr>
            <p:cNvPr id="74" name="TextBox 73">
              <a:extLst>
                <a:ext uri="{FF2B5EF4-FFF2-40B4-BE49-F238E27FC236}">
                  <a16:creationId xmlns:a16="http://schemas.microsoft.com/office/drawing/2014/main" id="{22AEC3BF-06E0-2543-8D69-7C4582593265}"/>
                </a:ext>
              </a:extLst>
            </p:cNvPr>
            <p:cNvSpPr txBox="1"/>
            <p:nvPr/>
          </p:nvSpPr>
          <p:spPr>
            <a:xfrm rot="16200000">
              <a:off x="6787374" y="3964586"/>
              <a:ext cx="2000507"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VECTOR_FIVE_DAYS</a:t>
              </a:r>
            </a:p>
          </p:txBody>
        </p:sp>
      </p:grpSp>
      <p:grpSp>
        <p:nvGrpSpPr>
          <p:cNvPr id="28" name="Group 27">
            <a:extLst>
              <a:ext uri="{FF2B5EF4-FFF2-40B4-BE49-F238E27FC236}">
                <a16:creationId xmlns:a16="http://schemas.microsoft.com/office/drawing/2014/main" id="{0779E408-4736-8648-A5C8-3B0BF9C14B59}"/>
              </a:ext>
            </a:extLst>
          </p:cNvPr>
          <p:cNvGrpSpPr/>
          <p:nvPr/>
        </p:nvGrpSpPr>
        <p:grpSpPr>
          <a:xfrm>
            <a:off x="9086745" y="2890046"/>
            <a:ext cx="2281472" cy="2014152"/>
            <a:chOff x="9328839" y="3089189"/>
            <a:chExt cx="2281472" cy="2014152"/>
          </a:xfrm>
        </p:grpSpPr>
        <p:sp>
          <p:nvSpPr>
            <p:cNvPr id="73" name="Rounded Rectangle 72">
              <a:extLst>
                <a:ext uri="{FF2B5EF4-FFF2-40B4-BE49-F238E27FC236}">
                  <a16:creationId xmlns:a16="http://schemas.microsoft.com/office/drawing/2014/main" id="{B9E7237A-17B6-E94B-A587-7A2ED3611579}"/>
                </a:ext>
              </a:extLst>
            </p:cNvPr>
            <p:cNvSpPr/>
            <p:nvPr/>
          </p:nvSpPr>
          <p:spPr>
            <a:xfrm>
              <a:off x="9637087" y="3089189"/>
              <a:ext cx="1973224" cy="2014152"/>
            </a:xfrm>
            <a:prstGeom prst="roundRect">
              <a:avLst/>
            </a:prstGeom>
            <a:solidFill>
              <a:schemeClr val="bg1"/>
            </a:solidFill>
            <a:ln w="22225">
              <a:solidFill>
                <a:srgbClr val="00B0F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rgbClr val="4D4F53"/>
                </a:solidFill>
              </a:endParaRPr>
            </a:p>
          </p:txBody>
        </p:sp>
        <p:sp>
          <p:nvSpPr>
            <p:cNvPr id="75" name="TextBox 74">
              <a:extLst>
                <a:ext uri="{FF2B5EF4-FFF2-40B4-BE49-F238E27FC236}">
                  <a16:creationId xmlns:a16="http://schemas.microsoft.com/office/drawing/2014/main" id="{5B260D6F-BD89-3F48-9738-4837D54BB7B0}"/>
                </a:ext>
              </a:extLst>
            </p:cNvPr>
            <p:cNvSpPr txBox="1"/>
            <p:nvPr/>
          </p:nvSpPr>
          <p:spPr>
            <a:xfrm rot="16200000">
              <a:off x="8968488" y="3957766"/>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VIA_MACS</a:t>
              </a:r>
            </a:p>
          </p:txBody>
        </p:sp>
      </p:grpSp>
      <p:grpSp>
        <p:nvGrpSpPr>
          <p:cNvPr id="8" name="Group 7">
            <a:extLst>
              <a:ext uri="{FF2B5EF4-FFF2-40B4-BE49-F238E27FC236}">
                <a16:creationId xmlns:a16="http://schemas.microsoft.com/office/drawing/2014/main" id="{E307B6C7-D8D4-AE48-82B8-32066CDCE96E}"/>
              </a:ext>
            </a:extLst>
          </p:cNvPr>
          <p:cNvGrpSpPr/>
          <p:nvPr/>
        </p:nvGrpSpPr>
        <p:grpSpPr>
          <a:xfrm>
            <a:off x="9732738" y="138754"/>
            <a:ext cx="2598116" cy="553998"/>
            <a:chOff x="9732738" y="138754"/>
            <a:chExt cx="2598116" cy="553998"/>
          </a:xfrm>
        </p:grpSpPr>
        <p:grpSp>
          <p:nvGrpSpPr>
            <p:cNvPr id="160" name="Group 159">
              <a:extLst>
                <a:ext uri="{FF2B5EF4-FFF2-40B4-BE49-F238E27FC236}">
                  <a16:creationId xmlns:a16="http://schemas.microsoft.com/office/drawing/2014/main" id="{85E3148C-E81D-1241-8A7C-3885031F73E0}"/>
                </a:ext>
              </a:extLst>
            </p:cNvPr>
            <p:cNvGrpSpPr/>
            <p:nvPr/>
          </p:nvGrpSpPr>
          <p:grpSpPr>
            <a:xfrm>
              <a:off x="9732738" y="223911"/>
              <a:ext cx="500033" cy="357040"/>
              <a:chOff x="2408238" y="3151188"/>
              <a:chExt cx="893762" cy="638175"/>
            </a:xfrm>
          </p:grpSpPr>
          <p:sp>
            <p:nvSpPr>
              <p:cNvPr id="161" name="Freeform 302">
                <a:extLst>
                  <a:ext uri="{FF2B5EF4-FFF2-40B4-BE49-F238E27FC236}">
                    <a16:creationId xmlns:a16="http://schemas.microsoft.com/office/drawing/2014/main" id="{D19899FD-B6C0-074D-831F-742F7458A692}"/>
                  </a:ext>
                </a:extLst>
              </p:cNvPr>
              <p:cNvSpPr>
                <a:spLocks/>
              </p:cNvSpPr>
              <p:nvPr/>
            </p:nvSpPr>
            <p:spPr bwMode="auto">
              <a:xfrm>
                <a:off x="2427288" y="3354388"/>
                <a:ext cx="598487" cy="415925"/>
              </a:xfrm>
              <a:custGeom>
                <a:avLst/>
                <a:gdLst>
                  <a:gd name="T0" fmla="*/ 0 w 300"/>
                  <a:gd name="T1" fmla="*/ 0 h 208"/>
                  <a:gd name="T2" fmla="*/ 0 w 300"/>
                  <a:gd name="T3" fmla="*/ 192 h 208"/>
                  <a:gd name="T4" fmla="*/ 17 w 300"/>
                  <a:gd name="T5" fmla="*/ 208 h 208"/>
                  <a:gd name="T6" fmla="*/ 283 w 300"/>
                  <a:gd name="T7" fmla="*/ 208 h 208"/>
                  <a:gd name="T8" fmla="*/ 300 w 300"/>
                  <a:gd name="T9" fmla="*/ 192 h 208"/>
                  <a:gd name="T10" fmla="*/ 300 w 300"/>
                  <a:gd name="T11" fmla="*/ 0 h 208"/>
                  <a:gd name="T12" fmla="*/ 0 w 30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300" h="208">
                    <a:moveTo>
                      <a:pt x="0" y="0"/>
                    </a:moveTo>
                    <a:cubicBezTo>
                      <a:pt x="0" y="192"/>
                      <a:pt x="0" y="192"/>
                      <a:pt x="0" y="192"/>
                    </a:cubicBezTo>
                    <a:cubicBezTo>
                      <a:pt x="0" y="201"/>
                      <a:pt x="8" y="208"/>
                      <a:pt x="17" y="208"/>
                    </a:cubicBezTo>
                    <a:cubicBezTo>
                      <a:pt x="283" y="208"/>
                      <a:pt x="283" y="208"/>
                      <a:pt x="283" y="208"/>
                    </a:cubicBezTo>
                    <a:cubicBezTo>
                      <a:pt x="292" y="208"/>
                      <a:pt x="300" y="201"/>
                      <a:pt x="300" y="192"/>
                    </a:cubicBezTo>
                    <a:cubicBezTo>
                      <a:pt x="300" y="0"/>
                      <a:pt x="300" y="0"/>
                      <a:pt x="30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03">
                <a:extLst>
                  <a:ext uri="{FF2B5EF4-FFF2-40B4-BE49-F238E27FC236}">
                    <a16:creationId xmlns:a16="http://schemas.microsoft.com/office/drawing/2014/main" id="{4F677F0A-CA4B-F542-A6F0-00D0A6E52D09}"/>
                  </a:ext>
                </a:extLst>
              </p:cNvPr>
              <p:cNvSpPr>
                <a:spLocks/>
              </p:cNvSpPr>
              <p:nvPr/>
            </p:nvSpPr>
            <p:spPr bwMode="auto">
              <a:xfrm>
                <a:off x="2408238" y="3151188"/>
                <a:ext cx="638175" cy="203200"/>
              </a:xfrm>
              <a:custGeom>
                <a:avLst/>
                <a:gdLst>
                  <a:gd name="T0" fmla="*/ 293 w 320"/>
                  <a:gd name="T1" fmla="*/ 0 h 102"/>
                  <a:gd name="T2" fmla="*/ 27 w 320"/>
                  <a:gd name="T3" fmla="*/ 0 h 102"/>
                  <a:gd name="T4" fmla="*/ 0 w 320"/>
                  <a:gd name="T5" fmla="*/ 27 h 102"/>
                  <a:gd name="T6" fmla="*/ 0 w 320"/>
                  <a:gd name="T7" fmla="*/ 102 h 102"/>
                  <a:gd name="T8" fmla="*/ 320 w 320"/>
                  <a:gd name="T9" fmla="*/ 102 h 102"/>
                  <a:gd name="T10" fmla="*/ 320 w 320"/>
                  <a:gd name="T11" fmla="*/ 27 h 102"/>
                  <a:gd name="T12" fmla="*/ 293 w 320"/>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320" h="102">
                    <a:moveTo>
                      <a:pt x="293" y="0"/>
                    </a:moveTo>
                    <a:cubicBezTo>
                      <a:pt x="27" y="0"/>
                      <a:pt x="27" y="0"/>
                      <a:pt x="27" y="0"/>
                    </a:cubicBezTo>
                    <a:cubicBezTo>
                      <a:pt x="12" y="0"/>
                      <a:pt x="0" y="12"/>
                      <a:pt x="0" y="27"/>
                    </a:cubicBezTo>
                    <a:cubicBezTo>
                      <a:pt x="0" y="102"/>
                      <a:pt x="0" y="102"/>
                      <a:pt x="0" y="102"/>
                    </a:cubicBezTo>
                    <a:cubicBezTo>
                      <a:pt x="320" y="102"/>
                      <a:pt x="320" y="102"/>
                      <a:pt x="320" y="102"/>
                    </a:cubicBezTo>
                    <a:cubicBezTo>
                      <a:pt x="320" y="27"/>
                      <a:pt x="320" y="27"/>
                      <a:pt x="320" y="27"/>
                    </a:cubicBezTo>
                    <a:cubicBezTo>
                      <a:pt x="320" y="12"/>
                      <a:pt x="308" y="0"/>
                      <a:pt x="293" y="0"/>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304">
                <a:extLst>
                  <a:ext uri="{FF2B5EF4-FFF2-40B4-BE49-F238E27FC236}">
                    <a16:creationId xmlns:a16="http://schemas.microsoft.com/office/drawing/2014/main" id="{C5B655E7-D89A-FC4C-8C9B-2E0C11EF4263}"/>
                  </a:ext>
                </a:extLst>
              </p:cNvPr>
              <p:cNvSpPr>
                <a:spLocks noChangeArrowheads="1"/>
              </p:cNvSpPr>
              <p:nvPr/>
            </p:nvSpPr>
            <p:spPr bwMode="auto">
              <a:xfrm>
                <a:off x="2590800" y="3430588"/>
                <a:ext cx="65087"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305">
                <a:extLst>
                  <a:ext uri="{FF2B5EF4-FFF2-40B4-BE49-F238E27FC236}">
                    <a16:creationId xmlns:a16="http://schemas.microsoft.com/office/drawing/2014/main" id="{47F48FFD-554B-E740-B3DC-97F668A1E6AB}"/>
                  </a:ext>
                </a:extLst>
              </p:cNvPr>
              <p:cNvSpPr>
                <a:spLocks noChangeArrowheads="1"/>
              </p:cNvSpPr>
              <p:nvPr/>
            </p:nvSpPr>
            <p:spPr bwMode="auto">
              <a:xfrm>
                <a:off x="2695575"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06">
                <a:extLst>
                  <a:ext uri="{FF2B5EF4-FFF2-40B4-BE49-F238E27FC236}">
                    <a16:creationId xmlns:a16="http://schemas.microsoft.com/office/drawing/2014/main" id="{FB24E489-1BB6-D64A-BC28-1C58C876EA1B}"/>
                  </a:ext>
                </a:extLst>
              </p:cNvPr>
              <p:cNvSpPr>
                <a:spLocks noChangeArrowheads="1"/>
              </p:cNvSpPr>
              <p:nvPr/>
            </p:nvSpPr>
            <p:spPr bwMode="auto">
              <a:xfrm>
                <a:off x="2798763"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307">
                <a:extLst>
                  <a:ext uri="{FF2B5EF4-FFF2-40B4-BE49-F238E27FC236}">
                    <a16:creationId xmlns:a16="http://schemas.microsoft.com/office/drawing/2014/main" id="{890CA296-2E44-9E45-A91B-06342B21565E}"/>
                  </a:ext>
                </a:extLst>
              </p:cNvPr>
              <p:cNvSpPr>
                <a:spLocks noChangeArrowheads="1"/>
              </p:cNvSpPr>
              <p:nvPr/>
            </p:nvSpPr>
            <p:spPr bwMode="auto">
              <a:xfrm>
                <a:off x="2487613"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308">
                <a:extLst>
                  <a:ext uri="{FF2B5EF4-FFF2-40B4-BE49-F238E27FC236}">
                    <a16:creationId xmlns:a16="http://schemas.microsoft.com/office/drawing/2014/main" id="{CF801871-2FCC-E04E-BCC5-DEFDD3DA3E67}"/>
                  </a:ext>
                </a:extLst>
              </p:cNvPr>
              <p:cNvSpPr>
                <a:spLocks noChangeArrowheads="1"/>
              </p:cNvSpPr>
              <p:nvPr/>
            </p:nvSpPr>
            <p:spPr bwMode="auto">
              <a:xfrm>
                <a:off x="2590800" y="3533775"/>
                <a:ext cx="65087"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09">
                <a:extLst>
                  <a:ext uri="{FF2B5EF4-FFF2-40B4-BE49-F238E27FC236}">
                    <a16:creationId xmlns:a16="http://schemas.microsoft.com/office/drawing/2014/main" id="{3BD25D31-6F64-8F43-A51B-8DD3F8A50924}"/>
                  </a:ext>
                </a:extLst>
              </p:cNvPr>
              <p:cNvSpPr>
                <a:spLocks noChangeArrowheads="1"/>
              </p:cNvSpPr>
              <p:nvPr/>
            </p:nvSpPr>
            <p:spPr bwMode="auto">
              <a:xfrm>
                <a:off x="2695575"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310">
                <a:extLst>
                  <a:ext uri="{FF2B5EF4-FFF2-40B4-BE49-F238E27FC236}">
                    <a16:creationId xmlns:a16="http://schemas.microsoft.com/office/drawing/2014/main" id="{57534BAF-2362-FA46-A9CB-095651A5246F}"/>
                  </a:ext>
                </a:extLst>
              </p:cNvPr>
              <p:cNvSpPr>
                <a:spLocks noChangeArrowheads="1"/>
              </p:cNvSpPr>
              <p:nvPr/>
            </p:nvSpPr>
            <p:spPr bwMode="auto">
              <a:xfrm>
                <a:off x="2798763"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311">
                <a:extLst>
                  <a:ext uri="{FF2B5EF4-FFF2-40B4-BE49-F238E27FC236}">
                    <a16:creationId xmlns:a16="http://schemas.microsoft.com/office/drawing/2014/main" id="{BB59288A-4190-1C47-9116-767D4F7D558E}"/>
                  </a:ext>
                </a:extLst>
              </p:cNvPr>
              <p:cNvSpPr>
                <a:spLocks noChangeArrowheads="1"/>
              </p:cNvSpPr>
              <p:nvPr/>
            </p:nvSpPr>
            <p:spPr bwMode="auto">
              <a:xfrm>
                <a:off x="2487613"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12">
                <a:extLst>
                  <a:ext uri="{FF2B5EF4-FFF2-40B4-BE49-F238E27FC236}">
                    <a16:creationId xmlns:a16="http://schemas.microsoft.com/office/drawing/2014/main" id="{804D295E-15F9-1A45-B6A1-A6B70BF61C18}"/>
                  </a:ext>
                </a:extLst>
              </p:cNvPr>
              <p:cNvSpPr>
                <a:spLocks noChangeArrowheads="1"/>
              </p:cNvSpPr>
              <p:nvPr/>
            </p:nvSpPr>
            <p:spPr bwMode="auto">
              <a:xfrm>
                <a:off x="2590800" y="3638550"/>
                <a:ext cx="65087"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313">
                <a:extLst>
                  <a:ext uri="{FF2B5EF4-FFF2-40B4-BE49-F238E27FC236}">
                    <a16:creationId xmlns:a16="http://schemas.microsoft.com/office/drawing/2014/main" id="{B716905C-A9E7-4A4F-BBB6-116B57BF0A03}"/>
                  </a:ext>
                </a:extLst>
              </p:cNvPr>
              <p:cNvSpPr>
                <a:spLocks noChangeArrowheads="1"/>
              </p:cNvSpPr>
              <p:nvPr/>
            </p:nvSpPr>
            <p:spPr bwMode="auto">
              <a:xfrm>
                <a:off x="2695575"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14">
                <a:extLst>
                  <a:ext uri="{FF2B5EF4-FFF2-40B4-BE49-F238E27FC236}">
                    <a16:creationId xmlns:a16="http://schemas.microsoft.com/office/drawing/2014/main" id="{685E7BF6-5867-EC48-A1C5-D8DABB2E2CF0}"/>
                  </a:ext>
                </a:extLst>
              </p:cNvPr>
              <p:cNvSpPr>
                <a:spLocks noChangeArrowheads="1"/>
              </p:cNvSpPr>
              <p:nvPr/>
            </p:nvSpPr>
            <p:spPr bwMode="auto">
              <a:xfrm>
                <a:off x="2798763"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15">
                <a:extLst>
                  <a:ext uri="{FF2B5EF4-FFF2-40B4-BE49-F238E27FC236}">
                    <a16:creationId xmlns:a16="http://schemas.microsoft.com/office/drawing/2014/main" id="{F86B7E4C-B499-844D-94F5-93B1F9565B60}"/>
                  </a:ext>
                </a:extLst>
              </p:cNvPr>
              <p:cNvSpPr>
                <a:spLocks noChangeArrowheads="1"/>
              </p:cNvSpPr>
              <p:nvPr/>
            </p:nvSpPr>
            <p:spPr bwMode="auto">
              <a:xfrm>
                <a:off x="2901950"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316">
                <a:extLst>
                  <a:ext uri="{FF2B5EF4-FFF2-40B4-BE49-F238E27FC236}">
                    <a16:creationId xmlns:a16="http://schemas.microsoft.com/office/drawing/2014/main" id="{D1584FA6-815B-3F45-A359-97D113B52DE6}"/>
                  </a:ext>
                </a:extLst>
              </p:cNvPr>
              <p:cNvSpPr>
                <a:spLocks/>
              </p:cNvSpPr>
              <p:nvPr/>
            </p:nvSpPr>
            <p:spPr bwMode="auto">
              <a:xfrm>
                <a:off x="2901950" y="3533775"/>
                <a:ext cx="63500" cy="65087"/>
              </a:xfrm>
              <a:custGeom>
                <a:avLst/>
                <a:gdLst>
                  <a:gd name="T0" fmla="*/ 0 w 40"/>
                  <a:gd name="T1" fmla="*/ 41 h 41"/>
                  <a:gd name="T2" fmla="*/ 0 w 40"/>
                  <a:gd name="T3" fmla="*/ 0 h 41"/>
                  <a:gd name="T4" fmla="*/ 40 w 40"/>
                  <a:gd name="T5" fmla="*/ 0 h 41"/>
                  <a:gd name="T6" fmla="*/ 0 w 40"/>
                  <a:gd name="T7" fmla="*/ 41 h 41"/>
                </a:gdLst>
                <a:ahLst/>
                <a:cxnLst>
                  <a:cxn ang="0">
                    <a:pos x="T0" y="T1"/>
                  </a:cxn>
                  <a:cxn ang="0">
                    <a:pos x="T2" y="T3"/>
                  </a:cxn>
                  <a:cxn ang="0">
                    <a:pos x="T4" y="T5"/>
                  </a:cxn>
                  <a:cxn ang="0">
                    <a:pos x="T6" y="T7"/>
                  </a:cxn>
                </a:cxnLst>
                <a:rect l="0" t="0" r="r" b="b"/>
                <a:pathLst>
                  <a:path w="40" h="41">
                    <a:moveTo>
                      <a:pt x="0" y="41"/>
                    </a:moveTo>
                    <a:lnTo>
                      <a:pt x="0" y="0"/>
                    </a:lnTo>
                    <a:lnTo>
                      <a:pt x="40" y="0"/>
                    </a:lnTo>
                    <a:lnTo>
                      <a:pt x="0" y="41"/>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17">
                <a:extLst>
                  <a:ext uri="{FF2B5EF4-FFF2-40B4-BE49-F238E27FC236}">
                    <a16:creationId xmlns:a16="http://schemas.microsoft.com/office/drawing/2014/main" id="{8B2A89DD-686C-3B48-8A99-DBE7F11F8933}"/>
                  </a:ext>
                </a:extLst>
              </p:cNvPr>
              <p:cNvSpPr>
                <a:spLocks noChangeArrowheads="1"/>
              </p:cNvSpPr>
              <p:nvPr/>
            </p:nvSpPr>
            <p:spPr bwMode="auto">
              <a:xfrm>
                <a:off x="2474913" y="3259138"/>
                <a:ext cx="168275"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318">
                <a:extLst>
                  <a:ext uri="{FF2B5EF4-FFF2-40B4-BE49-F238E27FC236}">
                    <a16:creationId xmlns:a16="http://schemas.microsoft.com/office/drawing/2014/main" id="{0281B449-69D6-C446-9F09-725303ED138D}"/>
                  </a:ext>
                </a:extLst>
              </p:cNvPr>
              <p:cNvSpPr>
                <a:spLocks noChangeArrowheads="1"/>
              </p:cNvSpPr>
              <p:nvPr/>
            </p:nvSpPr>
            <p:spPr bwMode="auto">
              <a:xfrm>
                <a:off x="3070225" y="3311525"/>
                <a:ext cx="231775" cy="228600"/>
              </a:xfrm>
              <a:prstGeom prst="ellipse">
                <a:avLst/>
              </a:pr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319">
                <a:extLst>
                  <a:ext uri="{FF2B5EF4-FFF2-40B4-BE49-F238E27FC236}">
                    <a16:creationId xmlns:a16="http://schemas.microsoft.com/office/drawing/2014/main" id="{0C39585F-32C7-964D-83FF-FD3B1FA91134}"/>
                  </a:ext>
                </a:extLst>
              </p:cNvPr>
              <p:cNvSpPr>
                <a:spLocks/>
              </p:cNvSpPr>
              <p:nvPr/>
            </p:nvSpPr>
            <p:spPr bwMode="auto">
              <a:xfrm>
                <a:off x="2900363" y="3448050"/>
                <a:ext cx="265112" cy="263525"/>
              </a:xfrm>
              <a:custGeom>
                <a:avLst/>
                <a:gdLst>
                  <a:gd name="T0" fmla="*/ 133 w 133"/>
                  <a:gd name="T1" fmla="*/ 56 h 132"/>
                  <a:gd name="T2" fmla="*/ 96 w 133"/>
                  <a:gd name="T3" fmla="*/ 78 h 132"/>
                  <a:gd name="T4" fmla="*/ 77 w 133"/>
                  <a:gd name="T5" fmla="*/ 74 h 132"/>
                  <a:gd name="T6" fmla="*/ 25 w 133"/>
                  <a:gd name="T7" fmla="*/ 126 h 132"/>
                  <a:gd name="T8" fmla="*/ 6 w 133"/>
                  <a:gd name="T9" fmla="*/ 126 h 132"/>
                  <a:gd name="T10" fmla="*/ 5 w 133"/>
                  <a:gd name="T11" fmla="*/ 125 h 132"/>
                  <a:gd name="T12" fmla="*/ 5 w 133"/>
                  <a:gd name="T13" fmla="*/ 107 h 132"/>
                  <a:gd name="T14" fmla="*/ 58 w 133"/>
                  <a:gd name="T15" fmla="*/ 54 h 132"/>
                  <a:gd name="T16" fmla="*/ 54 w 133"/>
                  <a:gd name="T17" fmla="*/ 36 h 132"/>
                  <a:gd name="T18" fmla="*/ 75 w 133"/>
                  <a:gd name="T19" fmla="*/ 0 h 132"/>
                  <a:gd name="T20" fmla="*/ 133 w 133"/>
                  <a:gd name="T21" fmla="*/ 5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2">
                    <a:moveTo>
                      <a:pt x="133" y="56"/>
                    </a:moveTo>
                    <a:cubicBezTo>
                      <a:pt x="126" y="69"/>
                      <a:pt x="112" y="78"/>
                      <a:pt x="96" y="78"/>
                    </a:cubicBezTo>
                    <a:cubicBezTo>
                      <a:pt x="89" y="78"/>
                      <a:pt x="83" y="77"/>
                      <a:pt x="77" y="74"/>
                    </a:cubicBezTo>
                    <a:cubicBezTo>
                      <a:pt x="25" y="126"/>
                      <a:pt x="25" y="126"/>
                      <a:pt x="25" y="126"/>
                    </a:cubicBezTo>
                    <a:cubicBezTo>
                      <a:pt x="20" y="132"/>
                      <a:pt x="11" y="132"/>
                      <a:pt x="6" y="126"/>
                    </a:cubicBezTo>
                    <a:cubicBezTo>
                      <a:pt x="5" y="125"/>
                      <a:pt x="5" y="125"/>
                      <a:pt x="5" y="125"/>
                    </a:cubicBezTo>
                    <a:cubicBezTo>
                      <a:pt x="0" y="120"/>
                      <a:pt x="0" y="112"/>
                      <a:pt x="5" y="107"/>
                    </a:cubicBezTo>
                    <a:cubicBezTo>
                      <a:pt x="58" y="54"/>
                      <a:pt x="58" y="54"/>
                      <a:pt x="58" y="54"/>
                    </a:cubicBezTo>
                    <a:cubicBezTo>
                      <a:pt x="55" y="48"/>
                      <a:pt x="54" y="43"/>
                      <a:pt x="54" y="36"/>
                    </a:cubicBezTo>
                    <a:cubicBezTo>
                      <a:pt x="54" y="21"/>
                      <a:pt x="63" y="7"/>
                      <a:pt x="75" y="0"/>
                    </a:cubicBezTo>
                    <a:cubicBezTo>
                      <a:pt x="77" y="31"/>
                      <a:pt x="102" y="55"/>
                      <a:pt x="133" y="56"/>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320">
                <a:extLst>
                  <a:ext uri="{FF2B5EF4-FFF2-40B4-BE49-F238E27FC236}">
                    <a16:creationId xmlns:a16="http://schemas.microsoft.com/office/drawing/2014/main" id="{6B08A9AA-20B9-D34B-8036-9D854E30480E}"/>
                  </a:ext>
                </a:extLst>
              </p:cNvPr>
              <p:cNvSpPr>
                <a:spLocks/>
              </p:cNvSpPr>
              <p:nvPr/>
            </p:nvSpPr>
            <p:spPr bwMode="auto">
              <a:xfrm>
                <a:off x="2408238" y="3335338"/>
                <a:ext cx="638175" cy="454025"/>
              </a:xfrm>
              <a:custGeom>
                <a:avLst/>
                <a:gdLst>
                  <a:gd name="T0" fmla="*/ 300 w 320"/>
                  <a:gd name="T1" fmla="*/ 178 h 228"/>
                  <a:gd name="T2" fmla="*/ 300 w 320"/>
                  <a:gd name="T3" fmla="*/ 202 h 228"/>
                  <a:gd name="T4" fmla="*/ 293 w 320"/>
                  <a:gd name="T5" fmla="*/ 208 h 228"/>
                  <a:gd name="T6" fmla="*/ 27 w 320"/>
                  <a:gd name="T7" fmla="*/ 208 h 228"/>
                  <a:gd name="T8" fmla="*/ 20 w 320"/>
                  <a:gd name="T9" fmla="*/ 202 h 228"/>
                  <a:gd name="T10" fmla="*/ 20 w 320"/>
                  <a:gd name="T11" fmla="*/ 20 h 228"/>
                  <a:gd name="T12" fmla="*/ 300 w 320"/>
                  <a:gd name="T13" fmla="*/ 20 h 228"/>
                  <a:gd name="T14" fmla="*/ 300 w 320"/>
                  <a:gd name="T15" fmla="*/ 55 h 228"/>
                  <a:gd name="T16" fmla="*/ 314 w 320"/>
                  <a:gd name="T17" fmla="*/ 43 h 228"/>
                  <a:gd name="T18" fmla="*/ 320 w 320"/>
                  <a:gd name="T19" fmla="*/ 40 h 228"/>
                  <a:gd name="T20" fmla="*/ 320 w 320"/>
                  <a:gd name="T21" fmla="*/ 0 h 228"/>
                  <a:gd name="T22" fmla="*/ 0 w 320"/>
                  <a:gd name="T23" fmla="*/ 0 h 228"/>
                  <a:gd name="T24" fmla="*/ 0 w 320"/>
                  <a:gd name="T25" fmla="*/ 202 h 228"/>
                  <a:gd name="T26" fmla="*/ 27 w 320"/>
                  <a:gd name="T27" fmla="*/ 228 h 228"/>
                  <a:gd name="T28" fmla="*/ 293 w 320"/>
                  <a:gd name="T29" fmla="*/ 228 h 228"/>
                  <a:gd name="T30" fmla="*/ 320 w 320"/>
                  <a:gd name="T31" fmla="*/ 202 h 228"/>
                  <a:gd name="T32" fmla="*/ 320 w 320"/>
                  <a:gd name="T33" fmla="*/ 158 h 228"/>
                  <a:gd name="T34" fmla="*/ 300 w 320"/>
                  <a:gd name="T35" fmla="*/ 17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228">
                    <a:moveTo>
                      <a:pt x="300" y="178"/>
                    </a:moveTo>
                    <a:cubicBezTo>
                      <a:pt x="300" y="202"/>
                      <a:pt x="300" y="202"/>
                      <a:pt x="300" y="202"/>
                    </a:cubicBezTo>
                    <a:cubicBezTo>
                      <a:pt x="300" y="205"/>
                      <a:pt x="297" y="208"/>
                      <a:pt x="293" y="208"/>
                    </a:cubicBezTo>
                    <a:cubicBezTo>
                      <a:pt x="27" y="208"/>
                      <a:pt x="27" y="208"/>
                      <a:pt x="27" y="208"/>
                    </a:cubicBezTo>
                    <a:cubicBezTo>
                      <a:pt x="23" y="208"/>
                      <a:pt x="20" y="205"/>
                      <a:pt x="20" y="202"/>
                    </a:cubicBezTo>
                    <a:cubicBezTo>
                      <a:pt x="20" y="20"/>
                      <a:pt x="20" y="20"/>
                      <a:pt x="20" y="20"/>
                    </a:cubicBezTo>
                    <a:cubicBezTo>
                      <a:pt x="300" y="20"/>
                      <a:pt x="300" y="20"/>
                      <a:pt x="300" y="20"/>
                    </a:cubicBezTo>
                    <a:cubicBezTo>
                      <a:pt x="300" y="55"/>
                      <a:pt x="300" y="55"/>
                      <a:pt x="300" y="55"/>
                    </a:cubicBezTo>
                    <a:cubicBezTo>
                      <a:pt x="304" y="50"/>
                      <a:pt x="309" y="46"/>
                      <a:pt x="314" y="43"/>
                    </a:cubicBezTo>
                    <a:cubicBezTo>
                      <a:pt x="320" y="40"/>
                      <a:pt x="320" y="40"/>
                      <a:pt x="320" y="40"/>
                    </a:cubicBezTo>
                    <a:cubicBezTo>
                      <a:pt x="320" y="0"/>
                      <a:pt x="320" y="0"/>
                      <a:pt x="320" y="0"/>
                    </a:cubicBezTo>
                    <a:cubicBezTo>
                      <a:pt x="0" y="0"/>
                      <a:pt x="0" y="0"/>
                      <a:pt x="0" y="0"/>
                    </a:cubicBezTo>
                    <a:cubicBezTo>
                      <a:pt x="0" y="202"/>
                      <a:pt x="0" y="202"/>
                      <a:pt x="0" y="202"/>
                    </a:cubicBezTo>
                    <a:cubicBezTo>
                      <a:pt x="0" y="216"/>
                      <a:pt x="12" y="228"/>
                      <a:pt x="27" y="228"/>
                    </a:cubicBezTo>
                    <a:cubicBezTo>
                      <a:pt x="293" y="228"/>
                      <a:pt x="293" y="228"/>
                      <a:pt x="293" y="228"/>
                    </a:cubicBezTo>
                    <a:cubicBezTo>
                      <a:pt x="308" y="228"/>
                      <a:pt x="320" y="216"/>
                      <a:pt x="320" y="202"/>
                    </a:cubicBezTo>
                    <a:cubicBezTo>
                      <a:pt x="320" y="158"/>
                      <a:pt x="320" y="158"/>
                      <a:pt x="320" y="158"/>
                    </a:cubicBezTo>
                    <a:lnTo>
                      <a:pt x="300" y="178"/>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A33837A0-6607-A84F-922C-C4F6E4E034CE}"/>
                </a:ext>
              </a:extLst>
            </p:cNvPr>
            <p:cNvSpPr txBox="1"/>
            <p:nvPr/>
          </p:nvSpPr>
          <p:spPr>
            <a:xfrm>
              <a:off x="10204937" y="138754"/>
              <a:ext cx="2125917" cy="553998"/>
            </a:xfrm>
            <a:prstGeom prst="rect">
              <a:avLst/>
            </a:prstGeom>
            <a:noFill/>
          </p:spPr>
          <p:txBody>
            <a:bodyPr wrap="square" rtlCol="0">
              <a:spAutoFit/>
            </a:bodyPr>
            <a:lstStyle/>
            <a:p>
              <a:r>
                <a:rPr lang="en-US" sz="1600" dirty="0">
                  <a:solidFill>
                    <a:srgbClr val="4D4F53"/>
                  </a:solidFill>
                </a:rPr>
                <a:t>Current day = 11/01</a:t>
              </a:r>
            </a:p>
            <a:p>
              <a:r>
                <a:rPr lang="en-US" sz="1400" dirty="0">
                  <a:solidFill>
                    <a:srgbClr val="4D4F53"/>
                  </a:solidFill>
                  <a:latin typeface="Consolas" panose="020B0609020204030204" pitchFamily="49" charset="0"/>
                  <a:cs typeface="Consolas" panose="020B0609020204030204" pitchFamily="49" charset="0"/>
                </a:rPr>
                <a:t>var_day_0 = 10/01</a:t>
              </a:r>
            </a:p>
          </p:txBody>
        </p:sp>
      </p:grpSp>
      <p:sp>
        <p:nvSpPr>
          <p:cNvPr id="6" name="TextBox 5">
            <a:extLst>
              <a:ext uri="{FF2B5EF4-FFF2-40B4-BE49-F238E27FC236}">
                <a16:creationId xmlns:a16="http://schemas.microsoft.com/office/drawing/2014/main" id="{AEA3C5FE-0755-264A-9DE9-C52062557C34}"/>
              </a:ext>
            </a:extLst>
          </p:cNvPr>
          <p:cNvSpPr txBox="1"/>
          <p:nvPr/>
        </p:nvSpPr>
        <p:spPr>
          <a:xfrm>
            <a:off x="8630706" y="1349226"/>
            <a:ext cx="3270782" cy="646331"/>
          </a:xfrm>
          <a:prstGeom prst="rect">
            <a:avLst/>
          </a:prstGeom>
          <a:noFill/>
        </p:spPr>
        <p:txBody>
          <a:bodyPr wrap="square" rtlCol="0">
            <a:spAutoFit/>
          </a:bodyPr>
          <a:lstStyle/>
          <a:p>
            <a:pPr algn="ctr"/>
            <a:r>
              <a:rPr lang="en-US" b="1" dirty="0">
                <a:solidFill>
                  <a:srgbClr val="4D4F53"/>
                </a:solidFill>
              </a:rPr>
              <a:t>Aggregate 6 hours window averages into daily averages</a:t>
            </a:r>
          </a:p>
        </p:txBody>
      </p:sp>
      <p:sp>
        <p:nvSpPr>
          <p:cNvPr id="7" name="Rounded Rectangle 6">
            <a:extLst>
              <a:ext uri="{FF2B5EF4-FFF2-40B4-BE49-F238E27FC236}">
                <a16:creationId xmlns:a16="http://schemas.microsoft.com/office/drawing/2014/main" id="{AF34B31F-C121-6F4B-9E02-259D3BB3F275}"/>
              </a:ext>
            </a:extLst>
          </p:cNvPr>
          <p:cNvSpPr/>
          <p:nvPr/>
        </p:nvSpPr>
        <p:spPr>
          <a:xfrm>
            <a:off x="469172" y="1938005"/>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 </a:t>
            </a:r>
          </a:p>
        </p:txBody>
      </p:sp>
      <p:sp>
        <p:nvSpPr>
          <p:cNvPr id="180" name="Rounded Rectangle 179">
            <a:extLst>
              <a:ext uri="{FF2B5EF4-FFF2-40B4-BE49-F238E27FC236}">
                <a16:creationId xmlns:a16="http://schemas.microsoft.com/office/drawing/2014/main" id="{C2F3A1D9-BCBD-ED4F-A9F3-798AF265A2AA}"/>
              </a:ext>
            </a:extLst>
          </p:cNvPr>
          <p:cNvSpPr/>
          <p:nvPr/>
        </p:nvSpPr>
        <p:spPr>
          <a:xfrm>
            <a:off x="2984441" y="19650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a:t>
            </a:r>
          </a:p>
        </p:txBody>
      </p:sp>
      <p:sp>
        <p:nvSpPr>
          <p:cNvPr id="181" name="Rounded Rectangle 180">
            <a:extLst>
              <a:ext uri="{FF2B5EF4-FFF2-40B4-BE49-F238E27FC236}">
                <a16:creationId xmlns:a16="http://schemas.microsoft.com/office/drawing/2014/main" id="{F28C8766-DA05-E94E-8272-85CED782E9F1}"/>
              </a:ext>
            </a:extLst>
          </p:cNvPr>
          <p:cNvSpPr/>
          <p:nvPr/>
        </p:nvSpPr>
        <p:spPr>
          <a:xfrm>
            <a:off x="2984441" y="23007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
        <p:nvSpPr>
          <p:cNvPr id="182" name="Rounded Rectangle 181">
            <a:extLst>
              <a:ext uri="{FF2B5EF4-FFF2-40B4-BE49-F238E27FC236}">
                <a16:creationId xmlns:a16="http://schemas.microsoft.com/office/drawing/2014/main" id="{8C3740AA-BC7C-6C46-AE53-C8C9056A39D0}"/>
              </a:ext>
            </a:extLst>
          </p:cNvPr>
          <p:cNvSpPr/>
          <p:nvPr/>
        </p:nvSpPr>
        <p:spPr>
          <a:xfrm>
            <a:off x="469172" y="4259420"/>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
        <p:nvSpPr>
          <p:cNvPr id="183" name="Rounded Rectangle 182">
            <a:extLst>
              <a:ext uri="{FF2B5EF4-FFF2-40B4-BE49-F238E27FC236}">
                <a16:creationId xmlns:a16="http://schemas.microsoft.com/office/drawing/2014/main" id="{A6B78FEA-6DD0-4F4F-B685-2B7904A297FD}"/>
              </a:ext>
            </a:extLst>
          </p:cNvPr>
          <p:cNvSpPr/>
          <p:nvPr/>
        </p:nvSpPr>
        <p:spPr>
          <a:xfrm>
            <a:off x="469172" y="457606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08/01</a:t>
            </a:r>
          </a:p>
        </p:txBody>
      </p:sp>
      <p:sp>
        <p:nvSpPr>
          <p:cNvPr id="184" name="Rounded Rectangle 183">
            <a:extLst>
              <a:ext uri="{FF2B5EF4-FFF2-40B4-BE49-F238E27FC236}">
                <a16:creationId xmlns:a16="http://schemas.microsoft.com/office/drawing/2014/main" id="{A92EDE3B-2F42-684C-94F6-2B2F97E555B7}"/>
              </a:ext>
            </a:extLst>
          </p:cNvPr>
          <p:cNvSpPr/>
          <p:nvPr/>
        </p:nvSpPr>
        <p:spPr>
          <a:xfrm>
            <a:off x="469172" y="4892704"/>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07/01</a:t>
            </a:r>
          </a:p>
        </p:txBody>
      </p:sp>
      <p:sp>
        <p:nvSpPr>
          <p:cNvPr id="185" name="Rounded Rectangle 184">
            <a:extLst>
              <a:ext uri="{FF2B5EF4-FFF2-40B4-BE49-F238E27FC236}">
                <a16:creationId xmlns:a16="http://schemas.microsoft.com/office/drawing/2014/main" id="{DAA3B9F5-752F-D54B-A175-01437792B268}"/>
              </a:ext>
            </a:extLst>
          </p:cNvPr>
          <p:cNvSpPr/>
          <p:nvPr/>
        </p:nvSpPr>
        <p:spPr>
          <a:xfrm>
            <a:off x="469172" y="5209346"/>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06/01</a:t>
            </a:r>
          </a:p>
        </p:txBody>
      </p:sp>
      <p:sp>
        <p:nvSpPr>
          <p:cNvPr id="186" name="Rounded Rectangle 185">
            <a:extLst>
              <a:ext uri="{FF2B5EF4-FFF2-40B4-BE49-F238E27FC236}">
                <a16:creationId xmlns:a16="http://schemas.microsoft.com/office/drawing/2014/main" id="{E5D0B720-753C-EC4E-B9EB-1E1C3931A2E9}"/>
              </a:ext>
            </a:extLst>
          </p:cNvPr>
          <p:cNvSpPr/>
          <p:nvPr/>
        </p:nvSpPr>
        <p:spPr>
          <a:xfrm>
            <a:off x="469172" y="5525987"/>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05/01</a:t>
            </a:r>
          </a:p>
        </p:txBody>
      </p:sp>
      <p:sp>
        <p:nvSpPr>
          <p:cNvPr id="187" name="Rounded Rectangle 186">
            <a:extLst>
              <a:ext uri="{FF2B5EF4-FFF2-40B4-BE49-F238E27FC236}">
                <a16:creationId xmlns:a16="http://schemas.microsoft.com/office/drawing/2014/main" id="{B2DE8810-C490-2B48-A6EB-83378B65BEAD}"/>
              </a:ext>
            </a:extLst>
          </p:cNvPr>
          <p:cNvSpPr/>
          <p:nvPr/>
        </p:nvSpPr>
        <p:spPr>
          <a:xfrm>
            <a:off x="2984441" y="4239499"/>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01/01 </a:t>
            </a:r>
          </a:p>
        </p:txBody>
      </p:sp>
      <p:sp>
        <p:nvSpPr>
          <p:cNvPr id="188" name="Rounded Rectangle 187">
            <a:extLst>
              <a:ext uri="{FF2B5EF4-FFF2-40B4-BE49-F238E27FC236}">
                <a16:creationId xmlns:a16="http://schemas.microsoft.com/office/drawing/2014/main" id="{80B30F8E-F451-DC47-89E0-6E75C7929A46}"/>
              </a:ext>
            </a:extLst>
          </p:cNvPr>
          <p:cNvSpPr/>
          <p:nvPr/>
        </p:nvSpPr>
        <p:spPr>
          <a:xfrm>
            <a:off x="474764" y="1938005"/>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 </a:t>
            </a:r>
          </a:p>
        </p:txBody>
      </p:sp>
      <p:sp>
        <p:nvSpPr>
          <p:cNvPr id="190" name="Rounded Rectangle 189">
            <a:extLst>
              <a:ext uri="{FF2B5EF4-FFF2-40B4-BE49-F238E27FC236}">
                <a16:creationId xmlns:a16="http://schemas.microsoft.com/office/drawing/2014/main" id="{A5A5F80E-A254-0245-942F-79290AC4EBB8}"/>
              </a:ext>
            </a:extLst>
          </p:cNvPr>
          <p:cNvSpPr/>
          <p:nvPr/>
        </p:nvSpPr>
        <p:spPr>
          <a:xfrm>
            <a:off x="476754" y="1938005"/>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 </a:t>
            </a:r>
          </a:p>
        </p:txBody>
      </p:sp>
      <p:sp>
        <p:nvSpPr>
          <p:cNvPr id="68" name="TextBox 67">
            <a:extLst>
              <a:ext uri="{FF2B5EF4-FFF2-40B4-BE49-F238E27FC236}">
                <a16:creationId xmlns:a16="http://schemas.microsoft.com/office/drawing/2014/main" id="{A1FBD0C6-7D6E-7649-BB05-41DF3B50DC1D}"/>
              </a:ext>
            </a:extLst>
          </p:cNvPr>
          <p:cNvSpPr txBox="1"/>
          <p:nvPr/>
        </p:nvSpPr>
        <p:spPr>
          <a:xfrm>
            <a:off x="8813459" y="1337335"/>
            <a:ext cx="2838623" cy="646331"/>
          </a:xfrm>
          <a:prstGeom prst="rect">
            <a:avLst/>
          </a:prstGeom>
          <a:noFill/>
        </p:spPr>
        <p:txBody>
          <a:bodyPr wrap="square" rtlCol="0">
            <a:spAutoFit/>
          </a:bodyPr>
          <a:lstStyle/>
          <a:p>
            <a:pPr algn="ctr"/>
            <a:r>
              <a:rPr lang="en-US" b="1" dirty="0">
                <a:solidFill>
                  <a:srgbClr val="4D4F53"/>
                </a:solidFill>
              </a:rPr>
              <a:t>Compute the difference between the daily averages</a:t>
            </a:r>
          </a:p>
        </p:txBody>
      </p:sp>
      <p:sp>
        <p:nvSpPr>
          <p:cNvPr id="76" name="Rounded Rectangle 75">
            <a:extLst>
              <a:ext uri="{FF2B5EF4-FFF2-40B4-BE49-F238E27FC236}">
                <a16:creationId xmlns:a16="http://schemas.microsoft.com/office/drawing/2014/main" id="{9B51C1C8-3E83-F848-9DA5-06E6565ED553}"/>
              </a:ext>
            </a:extLst>
          </p:cNvPr>
          <p:cNvSpPr/>
          <p:nvPr/>
        </p:nvSpPr>
        <p:spPr>
          <a:xfrm>
            <a:off x="2984441" y="19650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a:t>
            </a:r>
          </a:p>
        </p:txBody>
      </p:sp>
      <p:sp>
        <p:nvSpPr>
          <p:cNvPr id="77" name="Rounded Rectangle 76">
            <a:extLst>
              <a:ext uri="{FF2B5EF4-FFF2-40B4-BE49-F238E27FC236}">
                <a16:creationId xmlns:a16="http://schemas.microsoft.com/office/drawing/2014/main" id="{285E828F-99AE-4642-B1C5-C0DB4F2B2258}"/>
              </a:ext>
            </a:extLst>
          </p:cNvPr>
          <p:cNvSpPr/>
          <p:nvPr/>
        </p:nvSpPr>
        <p:spPr>
          <a:xfrm>
            <a:off x="2984441" y="23007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Tree>
    <p:extLst>
      <p:ext uri="{BB962C8B-B14F-4D97-AF65-F5344CB8AC3E}">
        <p14:creationId xmlns:p14="http://schemas.microsoft.com/office/powerpoint/2010/main" val="271993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after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3.95833E-6 -2.22222E-6 L -3.95833E-6 0.0463 " pathEditMode="relative" rAng="0" ptsTypes="AA">
                                      <p:cBhvr>
                                        <p:cTn id="12" dur="2000" fill="hold"/>
                                        <p:tgtEl>
                                          <p:spTgt spid="182"/>
                                        </p:tgtEl>
                                        <p:attrNameLst>
                                          <p:attrName>ppt_x</p:attrName>
                                          <p:attrName>ppt_y</p:attrName>
                                        </p:attrNameLst>
                                      </p:cBhvr>
                                      <p:rCtr x="0" y="2315"/>
                                    </p:animMotion>
                                  </p:childTnLst>
                                </p:cTn>
                              </p:par>
                              <p:par>
                                <p:cTn id="13" presetID="0" presetClass="path" presetSubtype="0" accel="50000" decel="50000" fill="hold" grpId="0" nodeType="withEffect">
                                  <p:stCondLst>
                                    <p:cond delay="0"/>
                                  </p:stCondLst>
                                  <p:childTnLst>
                                    <p:animMotion origin="layout" path="M -3.95833E-6 1.48148E-6 L -3.95833E-6 0.04607 " pathEditMode="relative" rAng="0" ptsTypes="AA">
                                      <p:cBhvr>
                                        <p:cTn id="14" dur="2000" fill="hold"/>
                                        <p:tgtEl>
                                          <p:spTgt spid="183"/>
                                        </p:tgtEl>
                                        <p:attrNameLst>
                                          <p:attrName>ppt_x</p:attrName>
                                          <p:attrName>ppt_y</p:attrName>
                                        </p:attrNameLst>
                                      </p:cBhvr>
                                      <p:rCtr x="0" y="2338"/>
                                    </p:animMotion>
                                  </p:childTnLst>
                                </p:cTn>
                              </p:par>
                              <p:par>
                                <p:cTn id="15" presetID="0" presetClass="path" presetSubtype="0" accel="50000" decel="50000" fill="hold" grpId="0" nodeType="withEffect">
                                  <p:stCondLst>
                                    <p:cond delay="0"/>
                                  </p:stCondLst>
                                  <p:childTnLst>
                                    <p:animMotion origin="layout" path="M -3.95833E-6 -3.33333E-6 L -3.95833E-6 0.04606 " pathEditMode="relative" rAng="0" ptsTypes="AA">
                                      <p:cBhvr>
                                        <p:cTn id="16" dur="2000" fill="hold"/>
                                        <p:tgtEl>
                                          <p:spTgt spid="184"/>
                                        </p:tgtEl>
                                        <p:attrNameLst>
                                          <p:attrName>ppt_x</p:attrName>
                                          <p:attrName>ppt_y</p:attrName>
                                        </p:attrNameLst>
                                      </p:cBhvr>
                                      <p:rCtr x="0" y="2407"/>
                                    </p:animMotion>
                                  </p:childTnLst>
                                </p:cTn>
                              </p:par>
                              <p:par>
                                <p:cTn id="17" presetID="0" presetClass="path" presetSubtype="0" accel="50000" decel="50000" fill="hold" grpId="0" nodeType="withEffect">
                                  <p:stCondLst>
                                    <p:cond delay="0"/>
                                  </p:stCondLst>
                                  <p:childTnLst>
                                    <p:animMotion origin="layout" path="M -3.95833E-6 1.85185E-6 L -3.95833E-6 0.04514 " pathEditMode="relative" rAng="0" ptsTypes="AA">
                                      <p:cBhvr>
                                        <p:cTn id="18" dur="2000" fill="hold"/>
                                        <p:tgtEl>
                                          <p:spTgt spid="185"/>
                                        </p:tgtEl>
                                        <p:attrNameLst>
                                          <p:attrName>ppt_x</p:attrName>
                                          <p:attrName>ppt_y</p:attrName>
                                        </p:attrNameLst>
                                      </p:cBhvr>
                                      <p:rCtr x="0" y="2245"/>
                                    </p:animMotion>
                                  </p:childTnLst>
                                </p:cTn>
                              </p:par>
                              <p:par>
                                <p:cTn id="19" presetID="2" presetClass="exit" presetSubtype="4" fill="hold" grpId="0" nodeType="withEffect">
                                  <p:stCondLst>
                                    <p:cond delay="0"/>
                                  </p:stCondLst>
                                  <p:childTnLst>
                                    <p:anim calcmode="lin" valueType="num">
                                      <p:cBhvr additive="base">
                                        <p:cTn id="20" dur="500"/>
                                        <p:tgtEl>
                                          <p:spTgt spid="186"/>
                                        </p:tgtEl>
                                        <p:attrNameLst>
                                          <p:attrName>ppt_x</p:attrName>
                                        </p:attrNameLst>
                                      </p:cBhvr>
                                      <p:tavLst>
                                        <p:tav tm="0">
                                          <p:val>
                                            <p:strVal val="ppt_x"/>
                                          </p:val>
                                        </p:tav>
                                        <p:tav tm="100000">
                                          <p:val>
                                            <p:strVal val="ppt_x"/>
                                          </p:val>
                                        </p:tav>
                                      </p:tavLst>
                                    </p:anim>
                                    <p:anim calcmode="lin" valueType="num">
                                      <p:cBhvr additive="base">
                                        <p:cTn id="21" dur="500"/>
                                        <p:tgtEl>
                                          <p:spTgt spid="186"/>
                                        </p:tgtEl>
                                        <p:attrNameLst>
                                          <p:attrName>ppt_y</p:attrName>
                                        </p:attrNameLst>
                                      </p:cBhvr>
                                      <p:tavLst>
                                        <p:tav tm="0">
                                          <p:val>
                                            <p:strVal val="ppt_y"/>
                                          </p:val>
                                        </p:tav>
                                        <p:tav tm="100000">
                                          <p:val>
                                            <p:strVal val="1+ppt_h/2"/>
                                          </p:val>
                                        </p:tav>
                                      </p:tavLst>
                                    </p:anim>
                                    <p:set>
                                      <p:cBhvr>
                                        <p:cTn id="22" dur="1" fill="hold">
                                          <p:stCondLst>
                                            <p:cond delay="499"/>
                                          </p:stCondLst>
                                        </p:cTn>
                                        <p:tgtEl>
                                          <p:spTgt spid="186"/>
                                        </p:tgtEl>
                                        <p:attrNameLst>
                                          <p:attrName>style.visibility</p:attrName>
                                        </p:attrNameLst>
                                      </p:cBhvr>
                                      <p:to>
                                        <p:strVal val="hidden"/>
                                      </p:to>
                                    </p:set>
                                  </p:childTnLst>
                                </p:cTn>
                              </p:par>
                            </p:childTnLst>
                          </p:cTn>
                        </p:par>
                        <p:par>
                          <p:cTn id="23" fill="hold">
                            <p:stCondLst>
                              <p:cond delay="2500"/>
                            </p:stCondLst>
                            <p:childTnLst>
                              <p:par>
                                <p:cTn id="24" presetID="0" presetClass="path" presetSubtype="0" accel="50000" decel="50000" fill="hold" grpId="0" nodeType="afterEffect">
                                  <p:stCondLst>
                                    <p:cond delay="0"/>
                                  </p:stCondLst>
                                  <p:childTnLst>
                                    <p:animMotion origin="layout" path="M -3.95833E-6 -1.48148E-6 L -0.20625 0.33449 " pathEditMode="relative" rAng="0" ptsTypes="AA">
                                      <p:cBhvr>
                                        <p:cTn id="25" dur="2000" fill="hold"/>
                                        <p:tgtEl>
                                          <p:spTgt spid="76"/>
                                        </p:tgtEl>
                                        <p:attrNameLst>
                                          <p:attrName>ppt_x</p:attrName>
                                          <p:attrName>ppt_y</p:attrName>
                                        </p:attrNameLst>
                                      </p:cBhvr>
                                      <p:rCtr x="-10339" y="16713"/>
                                    </p:animMotion>
                                  </p:childTnLst>
                                </p:cTn>
                              </p:par>
                              <p:par>
                                <p:cTn id="26" presetID="0" presetClass="path" presetSubtype="0" accel="50000" decel="50000" fill="hold" grpId="0" nodeType="withEffect">
                                  <p:stCondLst>
                                    <p:cond delay="0"/>
                                  </p:stCondLst>
                                  <p:childTnLst>
                                    <p:animMotion origin="layout" path="M 0 0 L -0.20625 0.28403 " pathEditMode="relative" ptsTypes="AA">
                                      <p:cBhvr>
                                        <p:cTn id="27" dur="2000" fill="hold"/>
                                        <p:tgtEl>
                                          <p:spTgt spid="77"/>
                                        </p:tgtEl>
                                        <p:attrNameLst>
                                          <p:attrName>ppt_x</p:attrName>
                                          <p:attrName>ppt_y</p:attrName>
                                        </p:attrNameLst>
                                      </p:cBhvr>
                                    </p:animMotion>
                                  </p:childTnLst>
                                </p:cTn>
                              </p:par>
                            </p:childTnLst>
                          </p:cTn>
                        </p:par>
                        <p:par>
                          <p:cTn id="28" fill="hold">
                            <p:stCondLst>
                              <p:cond delay="4500"/>
                            </p:stCondLst>
                            <p:childTnLst>
                              <p:par>
                                <p:cTn id="29" presetID="9" presetClass="exit" presetSubtype="0" fill="hold" grpId="1" nodeType="afterEffect">
                                  <p:stCondLst>
                                    <p:cond delay="0"/>
                                  </p:stCondLst>
                                  <p:childTnLst>
                                    <p:animEffect transition="out" filter="dissolve">
                                      <p:cBhvr>
                                        <p:cTn id="30" dur="500"/>
                                        <p:tgtEl>
                                          <p:spTgt spid="77"/>
                                        </p:tgtEl>
                                      </p:cBhvr>
                                    </p:animEffect>
                                    <p:set>
                                      <p:cBhvr>
                                        <p:cTn id="31"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2" grpId="0" animBg="1"/>
      <p:bldP spid="183" grpId="0" animBg="1"/>
      <p:bldP spid="184" grpId="0" animBg="1"/>
      <p:bldP spid="185" grpId="0" animBg="1"/>
      <p:bldP spid="186" grpId="0" animBg="1"/>
      <p:bldP spid="68" grpId="0"/>
      <p:bldP spid="76" grpId="0" animBg="1"/>
      <p:bldP spid="77" grpId="0" animBg="1"/>
      <p:bldP spid="7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Implementation: Rolling window</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Dataset Construction</a:t>
            </a:r>
          </a:p>
        </p:txBody>
      </p:sp>
      <p:grpSp>
        <p:nvGrpSpPr>
          <p:cNvPr id="9" name="Group 8">
            <a:extLst>
              <a:ext uri="{FF2B5EF4-FFF2-40B4-BE49-F238E27FC236}">
                <a16:creationId xmlns:a16="http://schemas.microsoft.com/office/drawing/2014/main" id="{6396F166-CA64-504B-9BE9-606C8C82B08D}"/>
              </a:ext>
            </a:extLst>
          </p:cNvPr>
          <p:cNvGrpSpPr/>
          <p:nvPr/>
        </p:nvGrpSpPr>
        <p:grpSpPr>
          <a:xfrm>
            <a:off x="5347121" y="1247790"/>
            <a:ext cx="1444780" cy="4915504"/>
            <a:chOff x="5347121" y="1247790"/>
            <a:chExt cx="1444780" cy="4915504"/>
          </a:xfrm>
        </p:grpSpPr>
        <p:cxnSp>
          <p:nvCxnSpPr>
            <p:cNvPr id="20" name="Straight Connector 19">
              <a:extLst>
                <a:ext uri="{FF2B5EF4-FFF2-40B4-BE49-F238E27FC236}">
                  <a16:creationId xmlns:a16="http://schemas.microsoft.com/office/drawing/2014/main" id="{6F80F94C-42C4-A74F-8767-A929838A10C1}"/>
                </a:ext>
              </a:extLst>
            </p:cNvPr>
            <p:cNvCxnSpPr/>
            <p:nvPr/>
          </p:nvCxnSpPr>
          <p:spPr>
            <a:xfrm>
              <a:off x="6096000" y="1900052"/>
              <a:ext cx="0" cy="4263242"/>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621B2B73-442B-5640-93A0-6E2427A39D14}"/>
                </a:ext>
              </a:extLst>
            </p:cNvPr>
            <p:cNvGrpSpPr/>
            <p:nvPr/>
          </p:nvGrpSpPr>
          <p:grpSpPr>
            <a:xfrm>
              <a:off x="6162067" y="1247790"/>
              <a:ext cx="629834" cy="802815"/>
              <a:chOff x="11087374" y="1495597"/>
              <a:chExt cx="629834" cy="802815"/>
            </a:xfrm>
          </p:grpSpPr>
          <p:sp>
            <p:nvSpPr>
              <p:cNvPr id="58" name="Freeform 274">
                <a:extLst>
                  <a:ext uri="{FF2B5EF4-FFF2-40B4-BE49-F238E27FC236}">
                    <a16:creationId xmlns:a16="http://schemas.microsoft.com/office/drawing/2014/main" id="{88553D83-8ED0-DD49-9D86-806B1212F967}"/>
                  </a:ext>
                </a:extLst>
              </p:cNvPr>
              <p:cNvSpPr>
                <a:spLocks noEditPoints="1"/>
              </p:cNvSpPr>
              <p:nvPr/>
            </p:nvSpPr>
            <p:spPr bwMode="auto">
              <a:xfrm>
                <a:off x="11140354" y="1736437"/>
                <a:ext cx="523875" cy="561975"/>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21" name="TextBox 20">
                <a:extLst>
                  <a:ext uri="{FF2B5EF4-FFF2-40B4-BE49-F238E27FC236}">
                    <a16:creationId xmlns:a16="http://schemas.microsoft.com/office/drawing/2014/main" id="{D7F36079-8940-414A-A8C6-4B86CD82231A}"/>
                  </a:ext>
                </a:extLst>
              </p:cNvPr>
              <p:cNvSpPr txBox="1"/>
              <p:nvPr/>
            </p:nvSpPr>
            <p:spPr>
              <a:xfrm>
                <a:off x="11087374" y="1495597"/>
                <a:ext cx="629834" cy="307777"/>
              </a:xfrm>
              <a:prstGeom prst="rect">
                <a:avLst/>
              </a:prstGeom>
              <a:noFill/>
            </p:spPr>
            <p:txBody>
              <a:bodyPr wrap="square" rtlCol="0">
                <a:spAutoFit/>
              </a:bodyPr>
              <a:lstStyle/>
              <a:p>
                <a:pPr algn="ctr"/>
                <a:r>
                  <a:rPr lang="en-US" sz="1400" b="1" dirty="0">
                    <a:solidFill>
                      <a:srgbClr val="00B0F0"/>
                    </a:solidFill>
                  </a:rPr>
                  <a:t>DMT</a:t>
                </a:r>
                <a:endParaRPr lang="en-US" sz="1200" b="1" dirty="0">
                  <a:solidFill>
                    <a:srgbClr val="00B0F0"/>
                  </a:solidFill>
                </a:endParaRPr>
              </a:p>
            </p:txBody>
          </p:sp>
        </p:grpSp>
        <p:grpSp>
          <p:nvGrpSpPr>
            <p:cNvPr id="61" name="Group 60">
              <a:extLst>
                <a:ext uri="{FF2B5EF4-FFF2-40B4-BE49-F238E27FC236}">
                  <a16:creationId xmlns:a16="http://schemas.microsoft.com/office/drawing/2014/main" id="{91F0248C-A25C-6E4B-B6D0-8A1D9B1CA021}"/>
                </a:ext>
              </a:extLst>
            </p:cNvPr>
            <p:cNvGrpSpPr/>
            <p:nvPr/>
          </p:nvGrpSpPr>
          <p:grpSpPr>
            <a:xfrm>
              <a:off x="5347121" y="1247790"/>
              <a:ext cx="629834" cy="802815"/>
              <a:chOff x="11087374" y="1495597"/>
              <a:chExt cx="629834" cy="802815"/>
            </a:xfrm>
          </p:grpSpPr>
          <p:sp>
            <p:nvSpPr>
              <p:cNvPr id="62" name="Freeform 274">
                <a:extLst>
                  <a:ext uri="{FF2B5EF4-FFF2-40B4-BE49-F238E27FC236}">
                    <a16:creationId xmlns:a16="http://schemas.microsoft.com/office/drawing/2014/main" id="{3C4BB132-D323-2547-8FEB-2CB5010C5986}"/>
                  </a:ext>
                </a:extLst>
              </p:cNvPr>
              <p:cNvSpPr>
                <a:spLocks noEditPoints="1"/>
              </p:cNvSpPr>
              <p:nvPr/>
            </p:nvSpPr>
            <p:spPr bwMode="auto">
              <a:xfrm>
                <a:off x="11140354" y="1736437"/>
                <a:ext cx="523875" cy="561975"/>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3" name="TextBox 62">
                <a:extLst>
                  <a:ext uri="{FF2B5EF4-FFF2-40B4-BE49-F238E27FC236}">
                    <a16:creationId xmlns:a16="http://schemas.microsoft.com/office/drawing/2014/main" id="{CABABFF3-BEF2-3F4F-AB8C-735BA68D6CB8}"/>
                  </a:ext>
                </a:extLst>
              </p:cNvPr>
              <p:cNvSpPr txBox="1"/>
              <p:nvPr/>
            </p:nvSpPr>
            <p:spPr>
              <a:xfrm>
                <a:off x="11087374" y="1495597"/>
                <a:ext cx="629834" cy="307777"/>
              </a:xfrm>
              <a:prstGeom prst="rect">
                <a:avLst/>
              </a:prstGeom>
              <a:noFill/>
            </p:spPr>
            <p:txBody>
              <a:bodyPr wrap="square" rtlCol="0">
                <a:spAutoFit/>
              </a:bodyPr>
              <a:lstStyle/>
              <a:p>
                <a:pPr algn="ctr"/>
                <a:r>
                  <a:rPr lang="en-US" sz="1400" b="1" dirty="0">
                    <a:solidFill>
                      <a:srgbClr val="92D050"/>
                    </a:solidFill>
                  </a:rPr>
                  <a:t>DMP</a:t>
                </a:r>
                <a:endParaRPr lang="en-US" sz="1200" b="1" dirty="0">
                  <a:solidFill>
                    <a:srgbClr val="92D050"/>
                  </a:solidFill>
                </a:endParaRPr>
              </a:p>
            </p:txBody>
          </p:sp>
        </p:grpSp>
      </p:grpSp>
      <p:grpSp>
        <p:nvGrpSpPr>
          <p:cNvPr id="33" name="Group 32">
            <a:extLst>
              <a:ext uri="{FF2B5EF4-FFF2-40B4-BE49-F238E27FC236}">
                <a16:creationId xmlns:a16="http://schemas.microsoft.com/office/drawing/2014/main" id="{065D14F9-0EE3-9743-95EF-37F792091B7C}"/>
              </a:ext>
            </a:extLst>
          </p:cNvPr>
          <p:cNvGrpSpPr/>
          <p:nvPr/>
        </p:nvGrpSpPr>
        <p:grpSpPr>
          <a:xfrm>
            <a:off x="76192" y="1815484"/>
            <a:ext cx="2226201" cy="2014152"/>
            <a:chOff x="305470" y="3089189"/>
            <a:chExt cx="2226201" cy="2014152"/>
          </a:xfrm>
        </p:grpSpPr>
        <p:sp>
          <p:nvSpPr>
            <p:cNvPr id="23" name="Rounded Rectangle 22">
              <a:extLst>
                <a:ext uri="{FF2B5EF4-FFF2-40B4-BE49-F238E27FC236}">
                  <a16:creationId xmlns:a16="http://schemas.microsoft.com/office/drawing/2014/main" id="{A4F70186-DB46-DA4A-AF32-0B1FDCCFB7A1}"/>
                </a:ext>
              </a:extLst>
            </p:cNvPr>
            <p:cNvSpPr/>
            <p:nvPr/>
          </p:nvSpPr>
          <p:spPr>
            <a:xfrm>
              <a:off x="584459" y="3089189"/>
              <a:ext cx="1947212"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24" name="TextBox 23">
              <a:extLst>
                <a:ext uri="{FF2B5EF4-FFF2-40B4-BE49-F238E27FC236}">
                  <a16:creationId xmlns:a16="http://schemas.microsoft.com/office/drawing/2014/main" id="{38EB848D-0965-A144-83A6-AFDAEB67AD6F}"/>
                </a:ext>
              </a:extLst>
            </p:cNvPr>
            <p:cNvSpPr txBox="1"/>
            <p:nvPr/>
          </p:nvSpPr>
          <p:spPr>
            <a:xfrm rot="16200000">
              <a:off x="-54881" y="3957766"/>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VECTORS</a:t>
              </a:r>
            </a:p>
          </p:txBody>
        </p:sp>
      </p:grpSp>
      <p:grpSp>
        <p:nvGrpSpPr>
          <p:cNvPr id="32" name="Group 31">
            <a:extLst>
              <a:ext uri="{FF2B5EF4-FFF2-40B4-BE49-F238E27FC236}">
                <a16:creationId xmlns:a16="http://schemas.microsoft.com/office/drawing/2014/main" id="{2824BF1F-D4C9-2344-9179-32204F2DCFBC}"/>
              </a:ext>
            </a:extLst>
          </p:cNvPr>
          <p:cNvGrpSpPr/>
          <p:nvPr/>
        </p:nvGrpSpPr>
        <p:grpSpPr>
          <a:xfrm>
            <a:off x="72392" y="4149142"/>
            <a:ext cx="2230001" cy="2014152"/>
            <a:chOff x="1722769" y="3102833"/>
            <a:chExt cx="2230001" cy="2014152"/>
          </a:xfrm>
        </p:grpSpPr>
        <p:sp>
          <p:nvSpPr>
            <p:cNvPr id="65" name="Rounded Rectangle 64">
              <a:extLst>
                <a:ext uri="{FF2B5EF4-FFF2-40B4-BE49-F238E27FC236}">
                  <a16:creationId xmlns:a16="http://schemas.microsoft.com/office/drawing/2014/main" id="{79D6390A-58D4-4243-AAB9-F59BF06AA7B2}"/>
                </a:ext>
              </a:extLst>
            </p:cNvPr>
            <p:cNvSpPr/>
            <p:nvPr/>
          </p:nvSpPr>
          <p:spPr>
            <a:xfrm>
              <a:off x="1999768" y="3102833"/>
              <a:ext cx="1953002"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69" name="TextBox 68">
              <a:extLst>
                <a:ext uri="{FF2B5EF4-FFF2-40B4-BE49-F238E27FC236}">
                  <a16:creationId xmlns:a16="http://schemas.microsoft.com/office/drawing/2014/main" id="{7EED3466-C926-D646-A4ED-73C264F9B8FC}"/>
                </a:ext>
              </a:extLst>
            </p:cNvPr>
            <p:cNvSpPr txBox="1"/>
            <p:nvPr/>
          </p:nvSpPr>
          <p:spPr>
            <a:xfrm rot="16200000">
              <a:off x="992033" y="3971410"/>
              <a:ext cx="1738472"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DAILY_AVG_DIFFS</a:t>
              </a:r>
            </a:p>
          </p:txBody>
        </p:sp>
      </p:grpSp>
      <p:grpSp>
        <p:nvGrpSpPr>
          <p:cNvPr id="31" name="Group 30">
            <a:extLst>
              <a:ext uri="{FF2B5EF4-FFF2-40B4-BE49-F238E27FC236}">
                <a16:creationId xmlns:a16="http://schemas.microsoft.com/office/drawing/2014/main" id="{057660AD-C508-A74A-B15C-65BB09677D11}"/>
              </a:ext>
            </a:extLst>
          </p:cNvPr>
          <p:cNvGrpSpPr/>
          <p:nvPr/>
        </p:nvGrpSpPr>
        <p:grpSpPr>
          <a:xfrm>
            <a:off x="2588396" y="1855563"/>
            <a:ext cx="2248703" cy="2014152"/>
            <a:chOff x="2959137" y="3102833"/>
            <a:chExt cx="2248703" cy="2014152"/>
          </a:xfrm>
        </p:grpSpPr>
        <p:sp>
          <p:nvSpPr>
            <p:cNvPr id="66" name="Rounded Rectangle 65">
              <a:extLst>
                <a:ext uri="{FF2B5EF4-FFF2-40B4-BE49-F238E27FC236}">
                  <a16:creationId xmlns:a16="http://schemas.microsoft.com/office/drawing/2014/main" id="{0B5197CC-86C5-FB44-B8EB-F5EBE8D30BFD}"/>
                </a:ext>
              </a:extLst>
            </p:cNvPr>
            <p:cNvSpPr/>
            <p:nvPr/>
          </p:nvSpPr>
          <p:spPr>
            <a:xfrm>
              <a:off x="3234362" y="3102833"/>
              <a:ext cx="1973478"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70" name="TextBox 69">
              <a:extLst>
                <a:ext uri="{FF2B5EF4-FFF2-40B4-BE49-F238E27FC236}">
                  <a16:creationId xmlns:a16="http://schemas.microsoft.com/office/drawing/2014/main" id="{B612DF5E-974D-2F4F-AFF9-8DE6933BE884}"/>
                </a:ext>
              </a:extLst>
            </p:cNvPr>
            <p:cNvSpPr txBox="1"/>
            <p:nvPr/>
          </p:nvSpPr>
          <p:spPr>
            <a:xfrm rot="16200000">
              <a:off x="2173003" y="3971410"/>
              <a:ext cx="1849267"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DAILY_AVG_DAY_0</a:t>
              </a:r>
            </a:p>
          </p:txBody>
        </p:sp>
      </p:grpSp>
      <p:grpSp>
        <p:nvGrpSpPr>
          <p:cNvPr id="30" name="Group 29">
            <a:extLst>
              <a:ext uri="{FF2B5EF4-FFF2-40B4-BE49-F238E27FC236}">
                <a16:creationId xmlns:a16="http://schemas.microsoft.com/office/drawing/2014/main" id="{959BE4B2-3E48-164A-9C91-5AC9F3A3ABD2}"/>
              </a:ext>
            </a:extLst>
          </p:cNvPr>
          <p:cNvGrpSpPr/>
          <p:nvPr/>
        </p:nvGrpSpPr>
        <p:grpSpPr>
          <a:xfrm>
            <a:off x="2543120" y="4149142"/>
            <a:ext cx="2293979" cy="2014152"/>
            <a:chOff x="4239379" y="3102834"/>
            <a:chExt cx="2293979" cy="2014152"/>
          </a:xfrm>
        </p:grpSpPr>
        <p:sp>
          <p:nvSpPr>
            <p:cNvPr id="67" name="Rounded Rectangle 66">
              <a:extLst>
                <a:ext uri="{FF2B5EF4-FFF2-40B4-BE49-F238E27FC236}">
                  <a16:creationId xmlns:a16="http://schemas.microsoft.com/office/drawing/2014/main" id="{C8BB2357-8064-EE41-9624-833B59A87956}"/>
                </a:ext>
              </a:extLst>
            </p:cNvPr>
            <p:cNvSpPr/>
            <p:nvPr/>
          </p:nvSpPr>
          <p:spPr>
            <a:xfrm>
              <a:off x="4516378" y="3102834"/>
              <a:ext cx="2016980"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4D4F53"/>
                </a:solidFill>
              </a:endParaRPr>
            </a:p>
          </p:txBody>
        </p:sp>
        <p:sp>
          <p:nvSpPr>
            <p:cNvPr id="71" name="TextBox 70">
              <a:extLst>
                <a:ext uri="{FF2B5EF4-FFF2-40B4-BE49-F238E27FC236}">
                  <a16:creationId xmlns:a16="http://schemas.microsoft.com/office/drawing/2014/main" id="{EC0435D7-98E4-4B4B-AD6E-F701158E194E}"/>
                </a:ext>
              </a:extLst>
            </p:cNvPr>
            <p:cNvSpPr txBox="1"/>
            <p:nvPr/>
          </p:nvSpPr>
          <p:spPr>
            <a:xfrm rot="16200000">
              <a:off x="3879028" y="3971411"/>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VIA_MACS</a:t>
              </a:r>
            </a:p>
          </p:txBody>
        </p:sp>
      </p:grpSp>
      <p:grpSp>
        <p:nvGrpSpPr>
          <p:cNvPr id="29" name="Group 28">
            <a:extLst>
              <a:ext uri="{FF2B5EF4-FFF2-40B4-BE49-F238E27FC236}">
                <a16:creationId xmlns:a16="http://schemas.microsoft.com/office/drawing/2014/main" id="{6332B50A-D82F-BE4B-A381-2EB7F5DE9E33}"/>
              </a:ext>
            </a:extLst>
          </p:cNvPr>
          <p:cNvGrpSpPr/>
          <p:nvPr/>
        </p:nvGrpSpPr>
        <p:grpSpPr>
          <a:xfrm>
            <a:off x="6382910" y="2862639"/>
            <a:ext cx="2247796" cy="2014152"/>
            <a:chOff x="7649128" y="3096009"/>
            <a:chExt cx="2247796" cy="2014152"/>
          </a:xfrm>
        </p:grpSpPr>
        <p:sp>
          <p:nvSpPr>
            <p:cNvPr id="72" name="Rounded Rectangle 71">
              <a:extLst>
                <a:ext uri="{FF2B5EF4-FFF2-40B4-BE49-F238E27FC236}">
                  <a16:creationId xmlns:a16="http://schemas.microsoft.com/office/drawing/2014/main" id="{7A43AA6E-B8C4-634A-A563-27882A774AC5}"/>
                </a:ext>
              </a:extLst>
            </p:cNvPr>
            <p:cNvSpPr/>
            <p:nvPr/>
          </p:nvSpPr>
          <p:spPr>
            <a:xfrm>
              <a:off x="7936695" y="3096009"/>
              <a:ext cx="1960229" cy="2014152"/>
            </a:xfrm>
            <a:prstGeom prst="roundRect">
              <a:avLst/>
            </a:prstGeom>
            <a:solidFill>
              <a:schemeClr val="bg1"/>
            </a:solidFill>
            <a:ln w="22225">
              <a:solidFill>
                <a:srgbClr val="00B0F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4D4F53"/>
                </a:solidFill>
              </a:endParaRPr>
            </a:p>
          </p:txBody>
        </p:sp>
        <p:sp>
          <p:nvSpPr>
            <p:cNvPr id="74" name="TextBox 73">
              <a:extLst>
                <a:ext uri="{FF2B5EF4-FFF2-40B4-BE49-F238E27FC236}">
                  <a16:creationId xmlns:a16="http://schemas.microsoft.com/office/drawing/2014/main" id="{22AEC3BF-06E0-2543-8D69-7C4582593265}"/>
                </a:ext>
              </a:extLst>
            </p:cNvPr>
            <p:cNvSpPr txBox="1"/>
            <p:nvPr/>
          </p:nvSpPr>
          <p:spPr>
            <a:xfrm rot="16200000">
              <a:off x="6787374" y="3964586"/>
              <a:ext cx="2000507"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VECTOR_FIVE_DAYS</a:t>
              </a:r>
            </a:p>
          </p:txBody>
        </p:sp>
      </p:grpSp>
      <p:grpSp>
        <p:nvGrpSpPr>
          <p:cNvPr id="28" name="Group 27">
            <a:extLst>
              <a:ext uri="{FF2B5EF4-FFF2-40B4-BE49-F238E27FC236}">
                <a16:creationId xmlns:a16="http://schemas.microsoft.com/office/drawing/2014/main" id="{0779E408-4736-8648-A5C8-3B0BF9C14B59}"/>
              </a:ext>
            </a:extLst>
          </p:cNvPr>
          <p:cNvGrpSpPr/>
          <p:nvPr/>
        </p:nvGrpSpPr>
        <p:grpSpPr>
          <a:xfrm>
            <a:off x="9086745" y="2890046"/>
            <a:ext cx="2281472" cy="2014152"/>
            <a:chOff x="9328839" y="3089189"/>
            <a:chExt cx="2281472" cy="2014152"/>
          </a:xfrm>
        </p:grpSpPr>
        <p:sp>
          <p:nvSpPr>
            <p:cNvPr id="73" name="Rounded Rectangle 72">
              <a:extLst>
                <a:ext uri="{FF2B5EF4-FFF2-40B4-BE49-F238E27FC236}">
                  <a16:creationId xmlns:a16="http://schemas.microsoft.com/office/drawing/2014/main" id="{B9E7237A-17B6-E94B-A587-7A2ED3611579}"/>
                </a:ext>
              </a:extLst>
            </p:cNvPr>
            <p:cNvSpPr/>
            <p:nvPr/>
          </p:nvSpPr>
          <p:spPr>
            <a:xfrm>
              <a:off x="9637087" y="3089189"/>
              <a:ext cx="1973224" cy="2014152"/>
            </a:xfrm>
            <a:prstGeom prst="roundRect">
              <a:avLst/>
            </a:prstGeom>
            <a:solidFill>
              <a:schemeClr val="bg1"/>
            </a:solidFill>
            <a:ln w="22225">
              <a:solidFill>
                <a:srgbClr val="00B0F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rgbClr val="4D4F53"/>
                </a:solidFill>
              </a:endParaRPr>
            </a:p>
          </p:txBody>
        </p:sp>
        <p:sp>
          <p:nvSpPr>
            <p:cNvPr id="75" name="TextBox 74">
              <a:extLst>
                <a:ext uri="{FF2B5EF4-FFF2-40B4-BE49-F238E27FC236}">
                  <a16:creationId xmlns:a16="http://schemas.microsoft.com/office/drawing/2014/main" id="{5B260D6F-BD89-3F48-9738-4837D54BB7B0}"/>
                </a:ext>
              </a:extLst>
            </p:cNvPr>
            <p:cNvSpPr txBox="1"/>
            <p:nvPr/>
          </p:nvSpPr>
          <p:spPr>
            <a:xfrm rot="16200000">
              <a:off x="8968488" y="3957766"/>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VIA_MACS</a:t>
              </a:r>
            </a:p>
          </p:txBody>
        </p:sp>
      </p:grpSp>
      <p:grpSp>
        <p:nvGrpSpPr>
          <p:cNvPr id="8" name="Group 7">
            <a:extLst>
              <a:ext uri="{FF2B5EF4-FFF2-40B4-BE49-F238E27FC236}">
                <a16:creationId xmlns:a16="http://schemas.microsoft.com/office/drawing/2014/main" id="{E307B6C7-D8D4-AE48-82B8-32066CDCE96E}"/>
              </a:ext>
            </a:extLst>
          </p:cNvPr>
          <p:cNvGrpSpPr/>
          <p:nvPr/>
        </p:nvGrpSpPr>
        <p:grpSpPr>
          <a:xfrm>
            <a:off x="9732738" y="138754"/>
            <a:ext cx="2598116" cy="553998"/>
            <a:chOff x="9732738" y="138754"/>
            <a:chExt cx="2598116" cy="553998"/>
          </a:xfrm>
        </p:grpSpPr>
        <p:grpSp>
          <p:nvGrpSpPr>
            <p:cNvPr id="160" name="Group 159">
              <a:extLst>
                <a:ext uri="{FF2B5EF4-FFF2-40B4-BE49-F238E27FC236}">
                  <a16:creationId xmlns:a16="http://schemas.microsoft.com/office/drawing/2014/main" id="{85E3148C-E81D-1241-8A7C-3885031F73E0}"/>
                </a:ext>
              </a:extLst>
            </p:cNvPr>
            <p:cNvGrpSpPr/>
            <p:nvPr/>
          </p:nvGrpSpPr>
          <p:grpSpPr>
            <a:xfrm>
              <a:off x="9732738" y="223911"/>
              <a:ext cx="500033" cy="357040"/>
              <a:chOff x="2408238" y="3151188"/>
              <a:chExt cx="893762" cy="638175"/>
            </a:xfrm>
          </p:grpSpPr>
          <p:sp>
            <p:nvSpPr>
              <p:cNvPr id="161" name="Freeform 302">
                <a:extLst>
                  <a:ext uri="{FF2B5EF4-FFF2-40B4-BE49-F238E27FC236}">
                    <a16:creationId xmlns:a16="http://schemas.microsoft.com/office/drawing/2014/main" id="{D19899FD-B6C0-074D-831F-742F7458A692}"/>
                  </a:ext>
                </a:extLst>
              </p:cNvPr>
              <p:cNvSpPr>
                <a:spLocks/>
              </p:cNvSpPr>
              <p:nvPr/>
            </p:nvSpPr>
            <p:spPr bwMode="auto">
              <a:xfrm>
                <a:off x="2427288" y="3354388"/>
                <a:ext cx="598487" cy="415925"/>
              </a:xfrm>
              <a:custGeom>
                <a:avLst/>
                <a:gdLst>
                  <a:gd name="T0" fmla="*/ 0 w 300"/>
                  <a:gd name="T1" fmla="*/ 0 h 208"/>
                  <a:gd name="T2" fmla="*/ 0 w 300"/>
                  <a:gd name="T3" fmla="*/ 192 h 208"/>
                  <a:gd name="T4" fmla="*/ 17 w 300"/>
                  <a:gd name="T5" fmla="*/ 208 h 208"/>
                  <a:gd name="T6" fmla="*/ 283 w 300"/>
                  <a:gd name="T7" fmla="*/ 208 h 208"/>
                  <a:gd name="T8" fmla="*/ 300 w 300"/>
                  <a:gd name="T9" fmla="*/ 192 h 208"/>
                  <a:gd name="T10" fmla="*/ 300 w 300"/>
                  <a:gd name="T11" fmla="*/ 0 h 208"/>
                  <a:gd name="T12" fmla="*/ 0 w 30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300" h="208">
                    <a:moveTo>
                      <a:pt x="0" y="0"/>
                    </a:moveTo>
                    <a:cubicBezTo>
                      <a:pt x="0" y="192"/>
                      <a:pt x="0" y="192"/>
                      <a:pt x="0" y="192"/>
                    </a:cubicBezTo>
                    <a:cubicBezTo>
                      <a:pt x="0" y="201"/>
                      <a:pt x="8" y="208"/>
                      <a:pt x="17" y="208"/>
                    </a:cubicBezTo>
                    <a:cubicBezTo>
                      <a:pt x="283" y="208"/>
                      <a:pt x="283" y="208"/>
                      <a:pt x="283" y="208"/>
                    </a:cubicBezTo>
                    <a:cubicBezTo>
                      <a:pt x="292" y="208"/>
                      <a:pt x="300" y="201"/>
                      <a:pt x="300" y="192"/>
                    </a:cubicBezTo>
                    <a:cubicBezTo>
                      <a:pt x="300" y="0"/>
                      <a:pt x="300" y="0"/>
                      <a:pt x="30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03">
                <a:extLst>
                  <a:ext uri="{FF2B5EF4-FFF2-40B4-BE49-F238E27FC236}">
                    <a16:creationId xmlns:a16="http://schemas.microsoft.com/office/drawing/2014/main" id="{4F677F0A-CA4B-F542-A6F0-00D0A6E52D09}"/>
                  </a:ext>
                </a:extLst>
              </p:cNvPr>
              <p:cNvSpPr>
                <a:spLocks/>
              </p:cNvSpPr>
              <p:nvPr/>
            </p:nvSpPr>
            <p:spPr bwMode="auto">
              <a:xfrm>
                <a:off x="2408238" y="3151188"/>
                <a:ext cx="638175" cy="203200"/>
              </a:xfrm>
              <a:custGeom>
                <a:avLst/>
                <a:gdLst>
                  <a:gd name="T0" fmla="*/ 293 w 320"/>
                  <a:gd name="T1" fmla="*/ 0 h 102"/>
                  <a:gd name="T2" fmla="*/ 27 w 320"/>
                  <a:gd name="T3" fmla="*/ 0 h 102"/>
                  <a:gd name="T4" fmla="*/ 0 w 320"/>
                  <a:gd name="T5" fmla="*/ 27 h 102"/>
                  <a:gd name="T6" fmla="*/ 0 w 320"/>
                  <a:gd name="T7" fmla="*/ 102 h 102"/>
                  <a:gd name="T8" fmla="*/ 320 w 320"/>
                  <a:gd name="T9" fmla="*/ 102 h 102"/>
                  <a:gd name="T10" fmla="*/ 320 w 320"/>
                  <a:gd name="T11" fmla="*/ 27 h 102"/>
                  <a:gd name="T12" fmla="*/ 293 w 320"/>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320" h="102">
                    <a:moveTo>
                      <a:pt x="293" y="0"/>
                    </a:moveTo>
                    <a:cubicBezTo>
                      <a:pt x="27" y="0"/>
                      <a:pt x="27" y="0"/>
                      <a:pt x="27" y="0"/>
                    </a:cubicBezTo>
                    <a:cubicBezTo>
                      <a:pt x="12" y="0"/>
                      <a:pt x="0" y="12"/>
                      <a:pt x="0" y="27"/>
                    </a:cubicBezTo>
                    <a:cubicBezTo>
                      <a:pt x="0" y="102"/>
                      <a:pt x="0" y="102"/>
                      <a:pt x="0" y="102"/>
                    </a:cubicBezTo>
                    <a:cubicBezTo>
                      <a:pt x="320" y="102"/>
                      <a:pt x="320" y="102"/>
                      <a:pt x="320" y="102"/>
                    </a:cubicBezTo>
                    <a:cubicBezTo>
                      <a:pt x="320" y="27"/>
                      <a:pt x="320" y="27"/>
                      <a:pt x="320" y="27"/>
                    </a:cubicBezTo>
                    <a:cubicBezTo>
                      <a:pt x="320" y="12"/>
                      <a:pt x="308" y="0"/>
                      <a:pt x="293" y="0"/>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304">
                <a:extLst>
                  <a:ext uri="{FF2B5EF4-FFF2-40B4-BE49-F238E27FC236}">
                    <a16:creationId xmlns:a16="http://schemas.microsoft.com/office/drawing/2014/main" id="{C5B655E7-D89A-FC4C-8C9B-2E0C11EF4263}"/>
                  </a:ext>
                </a:extLst>
              </p:cNvPr>
              <p:cNvSpPr>
                <a:spLocks noChangeArrowheads="1"/>
              </p:cNvSpPr>
              <p:nvPr/>
            </p:nvSpPr>
            <p:spPr bwMode="auto">
              <a:xfrm>
                <a:off x="2590800" y="3430588"/>
                <a:ext cx="65087"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305">
                <a:extLst>
                  <a:ext uri="{FF2B5EF4-FFF2-40B4-BE49-F238E27FC236}">
                    <a16:creationId xmlns:a16="http://schemas.microsoft.com/office/drawing/2014/main" id="{47F48FFD-554B-E740-B3DC-97F668A1E6AB}"/>
                  </a:ext>
                </a:extLst>
              </p:cNvPr>
              <p:cNvSpPr>
                <a:spLocks noChangeArrowheads="1"/>
              </p:cNvSpPr>
              <p:nvPr/>
            </p:nvSpPr>
            <p:spPr bwMode="auto">
              <a:xfrm>
                <a:off x="2695575"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06">
                <a:extLst>
                  <a:ext uri="{FF2B5EF4-FFF2-40B4-BE49-F238E27FC236}">
                    <a16:creationId xmlns:a16="http://schemas.microsoft.com/office/drawing/2014/main" id="{FB24E489-1BB6-D64A-BC28-1C58C876EA1B}"/>
                  </a:ext>
                </a:extLst>
              </p:cNvPr>
              <p:cNvSpPr>
                <a:spLocks noChangeArrowheads="1"/>
              </p:cNvSpPr>
              <p:nvPr/>
            </p:nvSpPr>
            <p:spPr bwMode="auto">
              <a:xfrm>
                <a:off x="2798763"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307">
                <a:extLst>
                  <a:ext uri="{FF2B5EF4-FFF2-40B4-BE49-F238E27FC236}">
                    <a16:creationId xmlns:a16="http://schemas.microsoft.com/office/drawing/2014/main" id="{890CA296-2E44-9E45-A91B-06342B21565E}"/>
                  </a:ext>
                </a:extLst>
              </p:cNvPr>
              <p:cNvSpPr>
                <a:spLocks noChangeArrowheads="1"/>
              </p:cNvSpPr>
              <p:nvPr/>
            </p:nvSpPr>
            <p:spPr bwMode="auto">
              <a:xfrm>
                <a:off x="2487613"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308">
                <a:extLst>
                  <a:ext uri="{FF2B5EF4-FFF2-40B4-BE49-F238E27FC236}">
                    <a16:creationId xmlns:a16="http://schemas.microsoft.com/office/drawing/2014/main" id="{CF801871-2FCC-E04E-BCC5-DEFDD3DA3E67}"/>
                  </a:ext>
                </a:extLst>
              </p:cNvPr>
              <p:cNvSpPr>
                <a:spLocks noChangeArrowheads="1"/>
              </p:cNvSpPr>
              <p:nvPr/>
            </p:nvSpPr>
            <p:spPr bwMode="auto">
              <a:xfrm>
                <a:off x="2590800" y="3533775"/>
                <a:ext cx="65087"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09">
                <a:extLst>
                  <a:ext uri="{FF2B5EF4-FFF2-40B4-BE49-F238E27FC236}">
                    <a16:creationId xmlns:a16="http://schemas.microsoft.com/office/drawing/2014/main" id="{3BD25D31-6F64-8F43-A51B-8DD3F8A50924}"/>
                  </a:ext>
                </a:extLst>
              </p:cNvPr>
              <p:cNvSpPr>
                <a:spLocks noChangeArrowheads="1"/>
              </p:cNvSpPr>
              <p:nvPr/>
            </p:nvSpPr>
            <p:spPr bwMode="auto">
              <a:xfrm>
                <a:off x="2695575"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310">
                <a:extLst>
                  <a:ext uri="{FF2B5EF4-FFF2-40B4-BE49-F238E27FC236}">
                    <a16:creationId xmlns:a16="http://schemas.microsoft.com/office/drawing/2014/main" id="{57534BAF-2362-FA46-A9CB-095651A5246F}"/>
                  </a:ext>
                </a:extLst>
              </p:cNvPr>
              <p:cNvSpPr>
                <a:spLocks noChangeArrowheads="1"/>
              </p:cNvSpPr>
              <p:nvPr/>
            </p:nvSpPr>
            <p:spPr bwMode="auto">
              <a:xfrm>
                <a:off x="2798763"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311">
                <a:extLst>
                  <a:ext uri="{FF2B5EF4-FFF2-40B4-BE49-F238E27FC236}">
                    <a16:creationId xmlns:a16="http://schemas.microsoft.com/office/drawing/2014/main" id="{BB59288A-4190-1C47-9116-767D4F7D558E}"/>
                  </a:ext>
                </a:extLst>
              </p:cNvPr>
              <p:cNvSpPr>
                <a:spLocks noChangeArrowheads="1"/>
              </p:cNvSpPr>
              <p:nvPr/>
            </p:nvSpPr>
            <p:spPr bwMode="auto">
              <a:xfrm>
                <a:off x="2487613"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12">
                <a:extLst>
                  <a:ext uri="{FF2B5EF4-FFF2-40B4-BE49-F238E27FC236}">
                    <a16:creationId xmlns:a16="http://schemas.microsoft.com/office/drawing/2014/main" id="{804D295E-15F9-1A45-B6A1-A6B70BF61C18}"/>
                  </a:ext>
                </a:extLst>
              </p:cNvPr>
              <p:cNvSpPr>
                <a:spLocks noChangeArrowheads="1"/>
              </p:cNvSpPr>
              <p:nvPr/>
            </p:nvSpPr>
            <p:spPr bwMode="auto">
              <a:xfrm>
                <a:off x="2590800" y="3638550"/>
                <a:ext cx="65087"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313">
                <a:extLst>
                  <a:ext uri="{FF2B5EF4-FFF2-40B4-BE49-F238E27FC236}">
                    <a16:creationId xmlns:a16="http://schemas.microsoft.com/office/drawing/2014/main" id="{B716905C-A9E7-4A4F-BBB6-116B57BF0A03}"/>
                  </a:ext>
                </a:extLst>
              </p:cNvPr>
              <p:cNvSpPr>
                <a:spLocks noChangeArrowheads="1"/>
              </p:cNvSpPr>
              <p:nvPr/>
            </p:nvSpPr>
            <p:spPr bwMode="auto">
              <a:xfrm>
                <a:off x="2695575"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14">
                <a:extLst>
                  <a:ext uri="{FF2B5EF4-FFF2-40B4-BE49-F238E27FC236}">
                    <a16:creationId xmlns:a16="http://schemas.microsoft.com/office/drawing/2014/main" id="{685E7BF6-5867-EC48-A1C5-D8DABB2E2CF0}"/>
                  </a:ext>
                </a:extLst>
              </p:cNvPr>
              <p:cNvSpPr>
                <a:spLocks noChangeArrowheads="1"/>
              </p:cNvSpPr>
              <p:nvPr/>
            </p:nvSpPr>
            <p:spPr bwMode="auto">
              <a:xfrm>
                <a:off x="2798763"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15">
                <a:extLst>
                  <a:ext uri="{FF2B5EF4-FFF2-40B4-BE49-F238E27FC236}">
                    <a16:creationId xmlns:a16="http://schemas.microsoft.com/office/drawing/2014/main" id="{F86B7E4C-B499-844D-94F5-93B1F9565B60}"/>
                  </a:ext>
                </a:extLst>
              </p:cNvPr>
              <p:cNvSpPr>
                <a:spLocks noChangeArrowheads="1"/>
              </p:cNvSpPr>
              <p:nvPr/>
            </p:nvSpPr>
            <p:spPr bwMode="auto">
              <a:xfrm>
                <a:off x="2901950"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316">
                <a:extLst>
                  <a:ext uri="{FF2B5EF4-FFF2-40B4-BE49-F238E27FC236}">
                    <a16:creationId xmlns:a16="http://schemas.microsoft.com/office/drawing/2014/main" id="{D1584FA6-815B-3F45-A359-97D113B52DE6}"/>
                  </a:ext>
                </a:extLst>
              </p:cNvPr>
              <p:cNvSpPr>
                <a:spLocks/>
              </p:cNvSpPr>
              <p:nvPr/>
            </p:nvSpPr>
            <p:spPr bwMode="auto">
              <a:xfrm>
                <a:off x="2901950" y="3533775"/>
                <a:ext cx="63500" cy="65087"/>
              </a:xfrm>
              <a:custGeom>
                <a:avLst/>
                <a:gdLst>
                  <a:gd name="T0" fmla="*/ 0 w 40"/>
                  <a:gd name="T1" fmla="*/ 41 h 41"/>
                  <a:gd name="T2" fmla="*/ 0 w 40"/>
                  <a:gd name="T3" fmla="*/ 0 h 41"/>
                  <a:gd name="T4" fmla="*/ 40 w 40"/>
                  <a:gd name="T5" fmla="*/ 0 h 41"/>
                  <a:gd name="T6" fmla="*/ 0 w 40"/>
                  <a:gd name="T7" fmla="*/ 41 h 41"/>
                </a:gdLst>
                <a:ahLst/>
                <a:cxnLst>
                  <a:cxn ang="0">
                    <a:pos x="T0" y="T1"/>
                  </a:cxn>
                  <a:cxn ang="0">
                    <a:pos x="T2" y="T3"/>
                  </a:cxn>
                  <a:cxn ang="0">
                    <a:pos x="T4" y="T5"/>
                  </a:cxn>
                  <a:cxn ang="0">
                    <a:pos x="T6" y="T7"/>
                  </a:cxn>
                </a:cxnLst>
                <a:rect l="0" t="0" r="r" b="b"/>
                <a:pathLst>
                  <a:path w="40" h="41">
                    <a:moveTo>
                      <a:pt x="0" y="41"/>
                    </a:moveTo>
                    <a:lnTo>
                      <a:pt x="0" y="0"/>
                    </a:lnTo>
                    <a:lnTo>
                      <a:pt x="40" y="0"/>
                    </a:lnTo>
                    <a:lnTo>
                      <a:pt x="0" y="41"/>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17">
                <a:extLst>
                  <a:ext uri="{FF2B5EF4-FFF2-40B4-BE49-F238E27FC236}">
                    <a16:creationId xmlns:a16="http://schemas.microsoft.com/office/drawing/2014/main" id="{8B2A89DD-686C-3B48-8A99-DBE7F11F8933}"/>
                  </a:ext>
                </a:extLst>
              </p:cNvPr>
              <p:cNvSpPr>
                <a:spLocks noChangeArrowheads="1"/>
              </p:cNvSpPr>
              <p:nvPr/>
            </p:nvSpPr>
            <p:spPr bwMode="auto">
              <a:xfrm>
                <a:off x="2474913" y="3259138"/>
                <a:ext cx="168275"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318">
                <a:extLst>
                  <a:ext uri="{FF2B5EF4-FFF2-40B4-BE49-F238E27FC236}">
                    <a16:creationId xmlns:a16="http://schemas.microsoft.com/office/drawing/2014/main" id="{0281B449-69D6-C446-9F09-725303ED138D}"/>
                  </a:ext>
                </a:extLst>
              </p:cNvPr>
              <p:cNvSpPr>
                <a:spLocks noChangeArrowheads="1"/>
              </p:cNvSpPr>
              <p:nvPr/>
            </p:nvSpPr>
            <p:spPr bwMode="auto">
              <a:xfrm>
                <a:off x="3070225" y="3311525"/>
                <a:ext cx="231775" cy="228600"/>
              </a:xfrm>
              <a:prstGeom prst="ellipse">
                <a:avLst/>
              </a:pr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319">
                <a:extLst>
                  <a:ext uri="{FF2B5EF4-FFF2-40B4-BE49-F238E27FC236}">
                    <a16:creationId xmlns:a16="http://schemas.microsoft.com/office/drawing/2014/main" id="{0C39585F-32C7-964D-83FF-FD3B1FA91134}"/>
                  </a:ext>
                </a:extLst>
              </p:cNvPr>
              <p:cNvSpPr>
                <a:spLocks/>
              </p:cNvSpPr>
              <p:nvPr/>
            </p:nvSpPr>
            <p:spPr bwMode="auto">
              <a:xfrm>
                <a:off x="2900363" y="3448050"/>
                <a:ext cx="265112" cy="263525"/>
              </a:xfrm>
              <a:custGeom>
                <a:avLst/>
                <a:gdLst>
                  <a:gd name="T0" fmla="*/ 133 w 133"/>
                  <a:gd name="T1" fmla="*/ 56 h 132"/>
                  <a:gd name="T2" fmla="*/ 96 w 133"/>
                  <a:gd name="T3" fmla="*/ 78 h 132"/>
                  <a:gd name="T4" fmla="*/ 77 w 133"/>
                  <a:gd name="T5" fmla="*/ 74 h 132"/>
                  <a:gd name="T6" fmla="*/ 25 w 133"/>
                  <a:gd name="T7" fmla="*/ 126 h 132"/>
                  <a:gd name="T8" fmla="*/ 6 w 133"/>
                  <a:gd name="T9" fmla="*/ 126 h 132"/>
                  <a:gd name="T10" fmla="*/ 5 w 133"/>
                  <a:gd name="T11" fmla="*/ 125 h 132"/>
                  <a:gd name="T12" fmla="*/ 5 w 133"/>
                  <a:gd name="T13" fmla="*/ 107 h 132"/>
                  <a:gd name="T14" fmla="*/ 58 w 133"/>
                  <a:gd name="T15" fmla="*/ 54 h 132"/>
                  <a:gd name="T16" fmla="*/ 54 w 133"/>
                  <a:gd name="T17" fmla="*/ 36 h 132"/>
                  <a:gd name="T18" fmla="*/ 75 w 133"/>
                  <a:gd name="T19" fmla="*/ 0 h 132"/>
                  <a:gd name="T20" fmla="*/ 133 w 133"/>
                  <a:gd name="T21" fmla="*/ 5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2">
                    <a:moveTo>
                      <a:pt x="133" y="56"/>
                    </a:moveTo>
                    <a:cubicBezTo>
                      <a:pt x="126" y="69"/>
                      <a:pt x="112" y="78"/>
                      <a:pt x="96" y="78"/>
                    </a:cubicBezTo>
                    <a:cubicBezTo>
                      <a:pt x="89" y="78"/>
                      <a:pt x="83" y="77"/>
                      <a:pt x="77" y="74"/>
                    </a:cubicBezTo>
                    <a:cubicBezTo>
                      <a:pt x="25" y="126"/>
                      <a:pt x="25" y="126"/>
                      <a:pt x="25" y="126"/>
                    </a:cubicBezTo>
                    <a:cubicBezTo>
                      <a:pt x="20" y="132"/>
                      <a:pt x="11" y="132"/>
                      <a:pt x="6" y="126"/>
                    </a:cubicBezTo>
                    <a:cubicBezTo>
                      <a:pt x="5" y="125"/>
                      <a:pt x="5" y="125"/>
                      <a:pt x="5" y="125"/>
                    </a:cubicBezTo>
                    <a:cubicBezTo>
                      <a:pt x="0" y="120"/>
                      <a:pt x="0" y="112"/>
                      <a:pt x="5" y="107"/>
                    </a:cubicBezTo>
                    <a:cubicBezTo>
                      <a:pt x="58" y="54"/>
                      <a:pt x="58" y="54"/>
                      <a:pt x="58" y="54"/>
                    </a:cubicBezTo>
                    <a:cubicBezTo>
                      <a:pt x="55" y="48"/>
                      <a:pt x="54" y="43"/>
                      <a:pt x="54" y="36"/>
                    </a:cubicBezTo>
                    <a:cubicBezTo>
                      <a:pt x="54" y="21"/>
                      <a:pt x="63" y="7"/>
                      <a:pt x="75" y="0"/>
                    </a:cubicBezTo>
                    <a:cubicBezTo>
                      <a:pt x="77" y="31"/>
                      <a:pt x="102" y="55"/>
                      <a:pt x="133" y="56"/>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320">
                <a:extLst>
                  <a:ext uri="{FF2B5EF4-FFF2-40B4-BE49-F238E27FC236}">
                    <a16:creationId xmlns:a16="http://schemas.microsoft.com/office/drawing/2014/main" id="{6B08A9AA-20B9-D34B-8036-9D854E30480E}"/>
                  </a:ext>
                </a:extLst>
              </p:cNvPr>
              <p:cNvSpPr>
                <a:spLocks/>
              </p:cNvSpPr>
              <p:nvPr/>
            </p:nvSpPr>
            <p:spPr bwMode="auto">
              <a:xfrm>
                <a:off x="2408238" y="3335338"/>
                <a:ext cx="638175" cy="454025"/>
              </a:xfrm>
              <a:custGeom>
                <a:avLst/>
                <a:gdLst>
                  <a:gd name="T0" fmla="*/ 300 w 320"/>
                  <a:gd name="T1" fmla="*/ 178 h 228"/>
                  <a:gd name="T2" fmla="*/ 300 w 320"/>
                  <a:gd name="T3" fmla="*/ 202 h 228"/>
                  <a:gd name="T4" fmla="*/ 293 w 320"/>
                  <a:gd name="T5" fmla="*/ 208 h 228"/>
                  <a:gd name="T6" fmla="*/ 27 w 320"/>
                  <a:gd name="T7" fmla="*/ 208 h 228"/>
                  <a:gd name="T8" fmla="*/ 20 w 320"/>
                  <a:gd name="T9" fmla="*/ 202 h 228"/>
                  <a:gd name="T10" fmla="*/ 20 w 320"/>
                  <a:gd name="T11" fmla="*/ 20 h 228"/>
                  <a:gd name="T12" fmla="*/ 300 w 320"/>
                  <a:gd name="T13" fmla="*/ 20 h 228"/>
                  <a:gd name="T14" fmla="*/ 300 w 320"/>
                  <a:gd name="T15" fmla="*/ 55 h 228"/>
                  <a:gd name="T16" fmla="*/ 314 w 320"/>
                  <a:gd name="T17" fmla="*/ 43 h 228"/>
                  <a:gd name="T18" fmla="*/ 320 w 320"/>
                  <a:gd name="T19" fmla="*/ 40 h 228"/>
                  <a:gd name="T20" fmla="*/ 320 w 320"/>
                  <a:gd name="T21" fmla="*/ 0 h 228"/>
                  <a:gd name="T22" fmla="*/ 0 w 320"/>
                  <a:gd name="T23" fmla="*/ 0 h 228"/>
                  <a:gd name="T24" fmla="*/ 0 w 320"/>
                  <a:gd name="T25" fmla="*/ 202 h 228"/>
                  <a:gd name="T26" fmla="*/ 27 w 320"/>
                  <a:gd name="T27" fmla="*/ 228 h 228"/>
                  <a:gd name="T28" fmla="*/ 293 w 320"/>
                  <a:gd name="T29" fmla="*/ 228 h 228"/>
                  <a:gd name="T30" fmla="*/ 320 w 320"/>
                  <a:gd name="T31" fmla="*/ 202 h 228"/>
                  <a:gd name="T32" fmla="*/ 320 w 320"/>
                  <a:gd name="T33" fmla="*/ 158 h 228"/>
                  <a:gd name="T34" fmla="*/ 300 w 320"/>
                  <a:gd name="T35" fmla="*/ 17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228">
                    <a:moveTo>
                      <a:pt x="300" y="178"/>
                    </a:moveTo>
                    <a:cubicBezTo>
                      <a:pt x="300" y="202"/>
                      <a:pt x="300" y="202"/>
                      <a:pt x="300" y="202"/>
                    </a:cubicBezTo>
                    <a:cubicBezTo>
                      <a:pt x="300" y="205"/>
                      <a:pt x="297" y="208"/>
                      <a:pt x="293" y="208"/>
                    </a:cubicBezTo>
                    <a:cubicBezTo>
                      <a:pt x="27" y="208"/>
                      <a:pt x="27" y="208"/>
                      <a:pt x="27" y="208"/>
                    </a:cubicBezTo>
                    <a:cubicBezTo>
                      <a:pt x="23" y="208"/>
                      <a:pt x="20" y="205"/>
                      <a:pt x="20" y="202"/>
                    </a:cubicBezTo>
                    <a:cubicBezTo>
                      <a:pt x="20" y="20"/>
                      <a:pt x="20" y="20"/>
                      <a:pt x="20" y="20"/>
                    </a:cubicBezTo>
                    <a:cubicBezTo>
                      <a:pt x="300" y="20"/>
                      <a:pt x="300" y="20"/>
                      <a:pt x="300" y="20"/>
                    </a:cubicBezTo>
                    <a:cubicBezTo>
                      <a:pt x="300" y="55"/>
                      <a:pt x="300" y="55"/>
                      <a:pt x="300" y="55"/>
                    </a:cubicBezTo>
                    <a:cubicBezTo>
                      <a:pt x="304" y="50"/>
                      <a:pt x="309" y="46"/>
                      <a:pt x="314" y="43"/>
                    </a:cubicBezTo>
                    <a:cubicBezTo>
                      <a:pt x="320" y="40"/>
                      <a:pt x="320" y="40"/>
                      <a:pt x="320" y="40"/>
                    </a:cubicBezTo>
                    <a:cubicBezTo>
                      <a:pt x="320" y="0"/>
                      <a:pt x="320" y="0"/>
                      <a:pt x="320" y="0"/>
                    </a:cubicBezTo>
                    <a:cubicBezTo>
                      <a:pt x="0" y="0"/>
                      <a:pt x="0" y="0"/>
                      <a:pt x="0" y="0"/>
                    </a:cubicBezTo>
                    <a:cubicBezTo>
                      <a:pt x="0" y="202"/>
                      <a:pt x="0" y="202"/>
                      <a:pt x="0" y="202"/>
                    </a:cubicBezTo>
                    <a:cubicBezTo>
                      <a:pt x="0" y="216"/>
                      <a:pt x="12" y="228"/>
                      <a:pt x="27" y="228"/>
                    </a:cubicBezTo>
                    <a:cubicBezTo>
                      <a:pt x="293" y="228"/>
                      <a:pt x="293" y="228"/>
                      <a:pt x="293" y="228"/>
                    </a:cubicBezTo>
                    <a:cubicBezTo>
                      <a:pt x="308" y="228"/>
                      <a:pt x="320" y="216"/>
                      <a:pt x="320" y="202"/>
                    </a:cubicBezTo>
                    <a:cubicBezTo>
                      <a:pt x="320" y="158"/>
                      <a:pt x="320" y="158"/>
                      <a:pt x="320" y="158"/>
                    </a:cubicBezTo>
                    <a:lnTo>
                      <a:pt x="300" y="178"/>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A33837A0-6607-A84F-922C-C4F6E4E034CE}"/>
                </a:ext>
              </a:extLst>
            </p:cNvPr>
            <p:cNvSpPr txBox="1"/>
            <p:nvPr/>
          </p:nvSpPr>
          <p:spPr>
            <a:xfrm>
              <a:off x="10204937" y="138754"/>
              <a:ext cx="2125917" cy="553998"/>
            </a:xfrm>
            <a:prstGeom prst="rect">
              <a:avLst/>
            </a:prstGeom>
            <a:noFill/>
          </p:spPr>
          <p:txBody>
            <a:bodyPr wrap="square" rtlCol="0">
              <a:spAutoFit/>
            </a:bodyPr>
            <a:lstStyle/>
            <a:p>
              <a:r>
                <a:rPr lang="en-US" sz="1600" dirty="0">
                  <a:solidFill>
                    <a:srgbClr val="4D4F53"/>
                  </a:solidFill>
                </a:rPr>
                <a:t>Current day = 11/01</a:t>
              </a:r>
            </a:p>
            <a:p>
              <a:r>
                <a:rPr lang="en-US" sz="1400" dirty="0">
                  <a:solidFill>
                    <a:srgbClr val="4D4F53"/>
                  </a:solidFill>
                  <a:latin typeface="Consolas" panose="020B0609020204030204" pitchFamily="49" charset="0"/>
                  <a:cs typeface="Consolas" panose="020B0609020204030204" pitchFamily="49" charset="0"/>
                </a:rPr>
                <a:t>var_day_0 = 10/01</a:t>
              </a:r>
            </a:p>
          </p:txBody>
        </p:sp>
      </p:grpSp>
      <p:sp>
        <p:nvSpPr>
          <p:cNvPr id="7" name="Rounded Rectangle 6">
            <a:extLst>
              <a:ext uri="{FF2B5EF4-FFF2-40B4-BE49-F238E27FC236}">
                <a16:creationId xmlns:a16="http://schemas.microsoft.com/office/drawing/2014/main" id="{AF34B31F-C121-6F4B-9E02-259D3BB3F275}"/>
              </a:ext>
            </a:extLst>
          </p:cNvPr>
          <p:cNvSpPr/>
          <p:nvPr/>
        </p:nvSpPr>
        <p:spPr>
          <a:xfrm>
            <a:off x="469172" y="1938005"/>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 </a:t>
            </a:r>
          </a:p>
        </p:txBody>
      </p:sp>
      <p:sp>
        <p:nvSpPr>
          <p:cNvPr id="180" name="Rounded Rectangle 179">
            <a:extLst>
              <a:ext uri="{FF2B5EF4-FFF2-40B4-BE49-F238E27FC236}">
                <a16:creationId xmlns:a16="http://schemas.microsoft.com/office/drawing/2014/main" id="{C2F3A1D9-BCBD-ED4F-A9F3-798AF265A2AA}"/>
              </a:ext>
            </a:extLst>
          </p:cNvPr>
          <p:cNvSpPr/>
          <p:nvPr/>
        </p:nvSpPr>
        <p:spPr>
          <a:xfrm>
            <a:off x="2984441" y="19650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a:t>
            </a:r>
          </a:p>
        </p:txBody>
      </p:sp>
      <p:sp>
        <p:nvSpPr>
          <p:cNvPr id="181" name="Rounded Rectangle 180">
            <a:extLst>
              <a:ext uri="{FF2B5EF4-FFF2-40B4-BE49-F238E27FC236}">
                <a16:creationId xmlns:a16="http://schemas.microsoft.com/office/drawing/2014/main" id="{F28C8766-DA05-E94E-8272-85CED782E9F1}"/>
              </a:ext>
            </a:extLst>
          </p:cNvPr>
          <p:cNvSpPr/>
          <p:nvPr/>
        </p:nvSpPr>
        <p:spPr>
          <a:xfrm>
            <a:off x="2984441" y="23007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
        <p:nvSpPr>
          <p:cNvPr id="182" name="Rounded Rectangle 181">
            <a:extLst>
              <a:ext uri="{FF2B5EF4-FFF2-40B4-BE49-F238E27FC236}">
                <a16:creationId xmlns:a16="http://schemas.microsoft.com/office/drawing/2014/main" id="{8C3740AA-BC7C-6C46-AE53-C8C9056A39D0}"/>
              </a:ext>
            </a:extLst>
          </p:cNvPr>
          <p:cNvSpPr/>
          <p:nvPr/>
        </p:nvSpPr>
        <p:spPr>
          <a:xfrm>
            <a:off x="469172" y="4259420"/>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a:t>
            </a:r>
          </a:p>
        </p:txBody>
      </p:sp>
      <p:sp>
        <p:nvSpPr>
          <p:cNvPr id="183" name="Rounded Rectangle 182">
            <a:extLst>
              <a:ext uri="{FF2B5EF4-FFF2-40B4-BE49-F238E27FC236}">
                <a16:creationId xmlns:a16="http://schemas.microsoft.com/office/drawing/2014/main" id="{A6B78FEA-6DD0-4F4F-B685-2B7904A297FD}"/>
              </a:ext>
            </a:extLst>
          </p:cNvPr>
          <p:cNvSpPr/>
          <p:nvPr/>
        </p:nvSpPr>
        <p:spPr>
          <a:xfrm>
            <a:off x="469172" y="457606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
        <p:nvSpPr>
          <p:cNvPr id="184" name="Rounded Rectangle 183">
            <a:extLst>
              <a:ext uri="{FF2B5EF4-FFF2-40B4-BE49-F238E27FC236}">
                <a16:creationId xmlns:a16="http://schemas.microsoft.com/office/drawing/2014/main" id="{A92EDE3B-2F42-684C-94F6-2B2F97E555B7}"/>
              </a:ext>
            </a:extLst>
          </p:cNvPr>
          <p:cNvSpPr/>
          <p:nvPr/>
        </p:nvSpPr>
        <p:spPr>
          <a:xfrm>
            <a:off x="469172" y="4892704"/>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08/01</a:t>
            </a:r>
          </a:p>
        </p:txBody>
      </p:sp>
      <p:sp>
        <p:nvSpPr>
          <p:cNvPr id="185" name="Rounded Rectangle 184">
            <a:extLst>
              <a:ext uri="{FF2B5EF4-FFF2-40B4-BE49-F238E27FC236}">
                <a16:creationId xmlns:a16="http://schemas.microsoft.com/office/drawing/2014/main" id="{DAA3B9F5-752F-D54B-A175-01437792B268}"/>
              </a:ext>
            </a:extLst>
          </p:cNvPr>
          <p:cNvSpPr/>
          <p:nvPr/>
        </p:nvSpPr>
        <p:spPr>
          <a:xfrm>
            <a:off x="469172" y="5209346"/>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07/01</a:t>
            </a:r>
          </a:p>
        </p:txBody>
      </p:sp>
      <p:sp>
        <p:nvSpPr>
          <p:cNvPr id="186" name="Rounded Rectangle 185">
            <a:extLst>
              <a:ext uri="{FF2B5EF4-FFF2-40B4-BE49-F238E27FC236}">
                <a16:creationId xmlns:a16="http://schemas.microsoft.com/office/drawing/2014/main" id="{E5D0B720-753C-EC4E-B9EB-1E1C3931A2E9}"/>
              </a:ext>
            </a:extLst>
          </p:cNvPr>
          <p:cNvSpPr/>
          <p:nvPr/>
        </p:nvSpPr>
        <p:spPr>
          <a:xfrm>
            <a:off x="469172" y="5525987"/>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06/01</a:t>
            </a:r>
          </a:p>
        </p:txBody>
      </p:sp>
      <p:sp>
        <p:nvSpPr>
          <p:cNvPr id="187" name="Rounded Rectangle 186">
            <a:extLst>
              <a:ext uri="{FF2B5EF4-FFF2-40B4-BE49-F238E27FC236}">
                <a16:creationId xmlns:a16="http://schemas.microsoft.com/office/drawing/2014/main" id="{B2DE8810-C490-2B48-A6EB-83378B65BEAD}"/>
              </a:ext>
            </a:extLst>
          </p:cNvPr>
          <p:cNvSpPr/>
          <p:nvPr/>
        </p:nvSpPr>
        <p:spPr>
          <a:xfrm>
            <a:off x="2984441" y="4239499"/>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01/01 </a:t>
            </a:r>
          </a:p>
        </p:txBody>
      </p:sp>
      <p:sp>
        <p:nvSpPr>
          <p:cNvPr id="188" name="Rounded Rectangle 187">
            <a:extLst>
              <a:ext uri="{FF2B5EF4-FFF2-40B4-BE49-F238E27FC236}">
                <a16:creationId xmlns:a16="http://schemas.microsoft.com/office/drawing/2014/main" id="{80B30F8E-F451-DC47-89E0-6E75C7929A46}"/>
              </a:ext>
            </a:extLst>
          </p:cNvPr>
          <p:cNvSpPr/>
          <p:nvPr/>
        </p:nvSpPr>
        <p:spPr>
          <a:xfrm>
            <a:off x="474764" y="1938005"/>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 </a:t>
            </a:r>
          </a:p>
        </p:txBody>
      </p:sp>
      <p:sp>
        <p:nvSpPr>
          <p:cNvPr id="190" name="Rounded Rectangle 189">
            <a:extLst>
              <a:ext uri="{FF2B5EF4-FFF2-40B4-BE49-F238E27FC236}">
                <a16:creationId xmlns:a16="http://schemas.microsoft.com/office/drawing/2014/main" id="{A5A5F80E-A254-0245-942F-79290AC4EBB8}"/>
              </a:ext>
            </a:extLst>
          </p:cNvPr>
          <p:cNvSpPr/>
          <p:nvPr/>
        </p:nvSpPr>
        <p:spPr>
          <a:xfrm>
            <a:off x="476754" y="1938005"/>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 </a:t>
            </a:r>
          </a:p>
        </p:txBody>
      </p:sp>
      <p:sp>
        <p:nvSpPr>
          <p:cNvPr id="68" name="TextBox 67">
            <a:extLst>
              <a:ext uri="{FF2B5EF4-FFF2-40B4-BE49-F238E27FC236}">
                <a16:creationId xmlns:a16="http://schemas.microsoft.com/office/drawing/2014/main" id="{A1FBD0C6-7D6E-7649-BB05-41DF3B50DC1D}"/>
              </a:ext>
            </a:extLst>
          </p:cNvPr>
          <p:cNvSpPr txBox="1"/>
          <p:nvPr/>
        </p:nvSpPr>
        <p:spPr>
          <a:xfrm>
            <a:off x="8813459" y="1359369"/>
            <a:ext cx="2838623" cy="646331"/>
          </a:xfrm>
          <a:prstGeom prst="rect">
            <a:avLst/>
          </a:prstGeom>
          <a:noFill/>
        </p:spPr>
        <p:txBody>
          <a:bodyPr wrap="square" rtlCol="0">
            <a:spAutoFit/>
          </a:bodyPr>
          <a:lstStyle/>
          <a:p>
            <a:pPr algn="ctr"/>
            <a:r>
              <a:rPr lang="en-US" b="1" dirty="0">
                <a:solidFill>
                  <a:srgbClr val="4D4F53"/>
                </a:solidFill>
              </a:rPr>
              <a:t>Compute the difference between the daily averages</a:t>
            </a:r>
          </a:p>
        </p:txBody>
      </p:sp>
      <p:sp>
        <p:nvSpPr>
          <p:cNvPr id="76" name="Rounded Rectangle 75">
            <a:extLst>
              <a:ext uri="{FF2B5EF4-FFF2-40B4-BE49-F238E27FC236}">
                <a16:creationId xmlns:a16="http://schemas.microsoft.com/office/drawing/2014/main" id="{9B51C1C8-3E83-F848-9DA5-06E6565ED553}"/>
              </a:ext>
            </a:extLst>
          </p:cNvPr>
          <p:cNvSpPr/>
          <p:nvPr/>
        </p:nvSpPr>
        <p:spPr>
          <a:xfrm>
            <a:off x="2984441" y="19650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a:t>
            </a:r>
          </a:p>
        </p:txBody>
      </p:sp>
      <p:sp>
        <p:nvSpPr>
          <p:cNvPr id="77" name="Rounded Rectangle 76">
            <a:extLst>
              <a:ext uri="{FF2B5EF4-FFF2-40B4-BE49-F238E27FC236}">
                <a16:creationId xmlns:a16="http://schemas.microsoft.com/office/drawing/2014/main" id="{285E828F-99AE-4642-B1C5-C0DB4F2B2258}"/>
              </a:ext>
            </a:extLst>
          </p:cNvPr>
          <p:cNvSpPr/>
          <p:nvPr/>
        </p:nvSpPr>
        <p:spPr>
          <a:xfrm>
            <a:off x="2984441" y="23007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
        <p:nvSpPr>
          <p:cNvPr id="3" name="TextBox 2">
            <a:extLst>
              <a:ext uri="{FF2B5EF4-FFF2-40B4-BE49-F238E27FC236}">
                <a16:creationId xmlns:a16="http://schemas.microsoft.com/office/drawing/2014/main" id="{B3BD0D5B-BB51-8A47-8AA6-336585AA32DB}"/>
              </a:ext>
            </a:extLst>
          </p:cNvPr>
          <p:cNvSpPr txBox="1"/>
          <p:nvPr/>
        </p:nvSpPr>
        <p:spPr>
          <a:xfrm>
            <a:off x="8630706" y="1401678"/>
            <a:ext cx="3129495" cy="369332"/>
          </a:xfrm>
          <a:prstGeom prst="rect">
            <a:avLst/>
          </a:prstGeom>
          <a:noFill/>
        </p:spPr>
        <p:txBody>
          <a:bodyPr wrap="square" rtlCol="0">
            <a:spAutoFit/>
          </a:bodyPr>
          <a:lstStyle/>
          <a:p>
            <a:pPr algn="ctr"/>
            <a:r>
              <a:rPr lang="en-US" b="1" dirty="0">
                <a:solidFill>
                  <a:srgbClr val="4D4F53"/>
                </a:solidFill>
              </a:rPr>
              <a:t>Flag failing MACs using VIA</a:t>
            </a:r>
          </a:p>
        </p:txBody>
      </p:sp>
      <p:sp>
        <p:nvSpPr>
          <p:cNvPr id="78" name="Rounded Rectangle 77">
            <a:extLst>
              <a:ext uri="{FF2B5EF4-FFF2-40B4-BE49-F238E27FC236}">
                <a16:creationId xmlns:a16="http://schemas.microsoft.com/office/drawing/2014/main" id="{0FAEAF2D-15FD-DC4A-9AE2-AF53E5D7BF61}"/>
              </a:ext>
            </a:extLst>
          </p:cNvPr>
          <p:cNvSpPr/>
          <p:nvPr/>
        </p:nvSpPr>
        <p:spPr>
          <a:xfrm>
            <a:off x="2984496" y="4241131"/>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02/01</a:t>
            </a:r>
          </a:p>
        </p:txBody>
      </p:sp>
    </p:spTree>
    <p:extLst>
      <p:ext uri="{BB962C8B-B14F-4D97-AF65-F5344CB8AC3E}">
        <p14:creationId xmlns:p14="http://schemas.microsoft.com/office/powerpoint/2010/main" val="12636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68"/>
                                        </p:tgtEl>
                                      </p:cBhvr>
                                    </p:animEffect>
                                    <p:set>
                                      <p:cBhvr>
                                        <p:cTn id="7" dur="1" fill="hold">
                                          <p:stCondLst>
                                            <p:cond delay="499"/>
                                          </p:stCondLst>
                                        </p:cTn>
                                        <p:tgtEl>
                                          <p:spTgt spid="68"/>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2" presetClass="exit" presetSubtype="4" fill="hold" grpId="0" nodeType="withEffect">
                                  <p:stCondLst>
                                    <p:cond delay="0"/>
                                  </p:stCondLst>
                                  <p:childTnLst>
                                    <p:anim calcmode="lin" valueType="num">
                                      <p:cBhvr additive="base">
                                        <p:cTn id="12" dur="500"/>
                                        <p:tgtEl>
                                          <p:spTgt spid="187"/>
                                        </p:tgtEl>
                                        <p:attrNameLst>
                                          <p:attrName>ppt_x</p:attrName>
                                        </p:attrNameLst>
                                      </p:cBhvr>
                                      <p:tavLst>
                                        <p:tav tm="0">
                                          <p:val>
                                            <p:strVal val="ppt_x"/>
                                          </p:val>
                                        </p:tav>
                                        <p:tav tm="100000">
                                          <p:val>
                                            <p:strVal val="ppt_x"/>
                                          </p:val>
                                        </p:tav>
                                      </p:tavLst>
                                    </p:anim>
                                    <p:anim calcmode="lin" valueType="num">
                                      <p:cBhvr additive="base">
                                        <p:cTn id="13" dur="500"/>
                                        <p:tgtEl>
                                          <p:spTgt spid="187"/>
                                        </p:tgtEl>
                                        <p:attrNameLst>
                                          <p:attrName>ppt_y</p:attrName>
                                        </p:attrNameLst>
                                      </p:cBhvr>
                                      <p:tavLst>
                                        <p:tav tm="0">
                                          <p:val>
                                            <p:strVal val="ppt_y"/>
                                          </p:val>
                                        </p:tav>
                                        <p:tav tm="100000">
                                          <p:val>
                                            <p:strVal val="1+ppt_h/2"/>
                                          </p:val>
                                        </p:tav>
                                      </p:tavLst>
                                    </p:anim>
                                    <p:set>
                                      <p:cBhvr>
                                        <p:cTn id="14" dur="1" fill="hold">
                                          <p:stCondLst>
                                            <p:cond delay="499"/>
                                          </p:stCondLst>
                                        </p:cTn>
                                        <p:tgtEl>
                                          <p:spTgt spid="187"/>
                                        </p:tgtEl>
                                        <p:attrNameLst>
                                          <p:attrName>style.visibility</p:attrName>
                                        </p:attrNameLst>
                                      </p:cBhvr>
                                      <p:to>
                                        <p:strVal val="hidden"/>
                                      </p:to>
                                    </p:se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dissolve">
                                      <p:cBhvr>
                                        <p:cTn id="1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68" grpId="0"/>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necteur droit 13"/>
          <p:cNvCxnSpPr>
            <a:cxnSpLocks/>
          </p:cNvCxnSpPr>
          <p:nvPr/>
        </p:nvCxnSpPr>
        <p:spPr>
          <a:xfrm flipH="1">
            <a:off x="6102791" y="862046"/>
            <a:ext cx="2" cy="5462839"/>
          </a:xfrm>
          <a:prstGeom prst="line">
            <a:avLst/>
          </a:prstGeom>
          <a:ln w="19050">
            <a:solidFill>
              <a:schemeClr val="tx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1FC2FFA4-D311-6346-A8CE-114891FF2756}"/>
              </a:ext>
            </a:extLst>
          </p:cNvPr>
          <p:cNvGrpSpPr/>
          <p:nvPr/>
        </p:nvGrpSpPr>
        <p:grpSpPr>
          <a:xfrm>
            <a:off x="2022797" y="2214320"/>
            <a:ext cx="4415968" cy="1323010"/>
            <a:chOff x="2124396" y="1858720"/>
            <a:chExt cx="4415968" cy="1323010"/>
          </a:xfrm>
        </p:grpSpPr>
        <p:sp>
          <p:nvSpPr>
            <p:cNvPr id="33" name="Ellipse 14"/>
            <p:cNvSpPr/>
            <p:nvPr/>
          </p:nvSpPr>
          <p:spPr>
            <a:xfrm>
              <a:off x="5868419" y="1887608"/>
              <a:ext cx="671945" cy="671945"/>
            </a:xfrm>
            <a:prstGeom prst="ellipse">
              <a:avLst/>
            </a:prstGeom>
            <a:solidFill>
              <a:srgbClr val="A82B2F"/>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8" name="Grouper 36"/>
            <p:cNvGrpSpPr/>
            <p:nvPr/>
          </p:nvGrpSpPr>
          <p:grpSpPr>
            <a:xfrm>
              <a:off x="2214284" y="2154307"/>
              <a:ext cx="3297381" cy="138546"/>
              <a:chOff x="1219201" y="2105060"/>
              <a:chExt cx="3297381" cy="138546"/>
            </a:xfrm>
          </p:grpSpPr>
          <p:cxnSp>
            <p:nvCxnSpPr>
              <p:cNvPr id="49" name="Connecteur droit 23"/>
              <p:cNvCxnSpPr/>
              <p:nvPr/>
            </p:nvCxnSpPr>
            <p:spPr>
              <a:xfrm flipV="1">
                <a:off x="1219201" y="2174334"/>
                <a:ext cx="3158835" cy="0"/>
              </a:xfrm>
              <a:prstGeom prst="line">
                <a:avLst/>
              </a:prstGeom>
              <a:ln w="12700">
                <a:solidFill>
                  <a:srgbClr val="A82B2F"/>
                </a:solidFill>
              </a:ln>
              <a:effectLst/>
            </p:spPr>
            <p:style>
              <a:lnRef idx="2">
                <a:schemeClr val="accent1"/>
              </a:lnRef>
              <a:fillRef idx="0">
                <a:schemeClr val="accent1"/>
              </a:fillRef>
              <a:effectRef idx="1">
                <a:schemeClr val="accent1"/>
              </a:effectRef>
              <a:fontRef idx="minor">
                <a:schemeClr val="tx1"/>
              </a:fontRef>
            </p:style>
          </p:cxnSp>
          <p:sp>
            <p:nvSpPr>
              <p:cNvPr id="50" name="Ellipse 28"/>
              <p:cNvSpPr/>
              <p:nvPr/>
            </p:nvSpPr>
            <p:spPr>
              <a:xfrm>
                <a:off x="4378036" y="2105060"/>
                <a:ext cx="138546" cy="138546"/>
              </a:xfrm>
              <a:prstGeom prst="ellipse">
                <a:avLst/>
              </a:prstGeom>
              <a:solidFill>
                <a:srgbClr val="A82B2F"/>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5" name="ZoneTexte 40"/>
            <p:cNvSpPr txBox="1"/>
            <p:nvPr/>
          </p:nvSpPr>
          <p:spPr>
            <a:xfrm>
              <a:off x="2124396" y="1858720"/>
              <a:ext cx="3380509" cy="369332"/>
            </a:xfrm>
            <a:prstGeom prst="rect">
              <a:avLst/>
            </a:prstGeom>
            <a:noFill/>
          </p:spPr>
          <p:txBody>
            <a:bodyPr wrap="square" rtlCol="0">
              <a:spAutoFit/>
            </a:bodyPr>
            <a:lstStyle/>
            <a:p>
              <a:r>
                <a:rPr lang="en-US">
                  <a:solidFill>
                    <a:srgbClr val="4D4F53"/>
                  </a:solidFill>
                </a:rPr>
                <a:t>Dataset Construction</a:t>
              </a:r>
            </a:p>
          </p:txBody>
        </p:sp>
        <p:sp>
          <p:nvSpPr>
            <p:cNvPr id="30" name="TextBox 29">
              <a:extLst>
                <a:ext uri="{FF2B5EF4-FFF2-40B4-BE49-F238E27FC236}">
                  <a16:creationId xmlns:a16="http://schemas.microsoft.com/office/drawing/2014/main" id="{05C23126-FF57-4749-B6BE-9B8DE421094F}"/>
                </a:ext>
              </a:extLst>
            </p:cNvPr>
            <p:cNvSpPr txBox="1"/>
            <p:nvPr/>
          </p:nvSpPr>
          <p:spPr>
            <a:xfrm>
              <a:off x="2136547" y="2227623"/>
              <a:ext cx="2553297" cy="954107"/>
            </a:xfrm>
            <a:prstGeom prst="rect">
              <a:avLst/>
            </a:prstGeom>
            <a:noFill/>
          </p:spPr>
          <p:txBody>
            <a:bodyPr wrap="square" rtlCol="0">
              <a:spAutoFit/>
            </a:bodyPr>
            <a:lstStyle/>
            <a:p>
              <a:pPr marL="228600" indent="-228600">
                <a:buClr>
                  <a:srgbClr val="AF2B32"/>
                </a:buClr>
                <a:buFont typeface="+mj-lt"/>
                <a:buAutoNum type="arabicPeriod"/>
              </a:pPr>
              <a:r>
                <a:rPr lang="en-US" sz="1400">
                  <a:solidFill>
                    <a:srgbClr val="4D4F53"/>
                  </a:solidFill>
                </a:rPr>
                <a:t>Failing CPE Identification</a:t>
              </a:r>
            </a:p>
            <a:p>
              <a:pPr marL="228600" indent="-228600">
                <a:buClr>
                  <a:srgbClr val="AF2B32"/>
                </a:buClr>
                <a:buFont typeface="+mj-lt"/>
                <a:buAutoNum type="arabicPeriod"/>
              </a:pPr>
              <a:r>
                <a:rPr lang="en-US" sz="1400">
                  <a:solidFill>
                    <a:srgbClr val="4D4F53"/>
                  </a:solidFill>
                </a:rPr>
                <a:t>Health Measurements</a:t>
              </a:r>
            </a:p>
            <a:p>
              <a:pPr marL="228600" indent="-228600">
                <a:buClr>
                  <a:srgbClr val="AF2B32"/>
                </a:buClr>
                <a:buFont typeface="+mj-lt"/>
                <a:buAutoNum type="arabicPeriod"/>
              </a:pPr>
              <a:r>
                <a:rPr lang="en-US" sz="1400">
                  <a:solidFill>
                    <a:srgbClr val="4D4F53"/>
                  </a:solidFill>
                </a:rPr>
                <a:t>Offline CPE Handling</a:t>
              </a:r>
            </a:p>
            <a:p>
              <a:pPr marL="228600" indent="-228600">
                <a:buClr>
                  <a:srgbClr val="AF2B32"/>
                </a:buClr>
                <a:buFont typeface="+mj-lt"/>
                <a:buAutoNum type="arabicPeriod"/>
              </a:pPr>
              <a:r>
                <a:rPr lang="en-US" sz="1400">
                  <a:solidFill>
                    <a:srgbClr val="4D4F53"/>
                  </a:solidFill>
                </a:rPr>
                <a:t>Implementation</a:t>
              </a:r>
            </a:p>
          </p:txBody>
        </p:sp>
      </p:grpSp>
      <p:grpSp>
        <p:nvGrpSpPr>
          <p:cNvPr id="14" name="Group 13">
            <a:extLst>
              <a:ext uri="{FF2B5EF4-FFF2-40B4-BE49-F238E27FC236}">
                <a16:creationId xmlns:a16="http://schemas.microsoft.com/office/drawing/2014/main" id="{5CBAE0EC-E986-2B4B-B7CE-D59946ECC035}"/>
              </a:ext>
            </a:extLst>
          </p:cNvPr>
          <p:cNvGrpSpPr/>
          <p:nvPr/>
        </p:nvGrpSpPr>
        <p:grpSpPr>
          <a:xfrm>
            <a:off x="5766819" y="3207737"/>
            <a:ext cx="4442878" cy="1107996"/>
            <a:chOff x="5868418" y="2852137"/>
            <a:chExt cx="4442878" cy="1107996"/>
          </a:xfrm>
        </p:grpSpPr>
        <p:sp>
          <p:nvSpPr>
            <p:cNvPr id="34" name="Ellipse 15"/>
            <p:cNvSpPr/>
            <p:nvPr/>
          </p:nvSpPr>
          <p:spPr>
            <a:xfrm>
              <a:off x="5868418" y="2873329"/>
              <a:ext cx="671945" cy="671945"/>
            </a:xfrm>
            <a:prstGeom prst="ellipse">
              <a:avLst/>
            </a:prstGeom>
            <a:solidFill>
              <a:srgbClr val="D6382D"/>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8" name="Grouper 34"/>
            <p:cNvGrpSpPr/>
            <p:nvPr/>
          </p:nvGrpSpPr>
          <p:grpSpPr>
            <a:xfrm>
              <a:off x="6807063" y="3140028"/>
              <a:ext cx="3387437" cy="138546"/>
              <a:chOff x="5811981" y="3090781"/>
              <a:chExt cx="3387437" cy="138546"/>
            </a:xfrm>
          </p:grpSpPr>
          <p:cxnSp>
            <p:nvCxnSpPr>
              <p:cNvPr id="59" name="Connecteur droit 26"/>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60" name="Ellipse 31"/>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8" name="ZoneTexte 43"/>
            <p:cNvSpPr txBox="1"/>
            <p:nvPr/>
          </p:nvSpPr>
          <p:spPr>
            <a:xfrm>
              <a:off x="6736823" y="2852137"/>
              <a:ext cx="3574473" cy="369332"/>
            </a:xfrm>
            <a:prstGeom prst="rect">
              <a:avLst/>
            </a:prstGeom>
            <a:noFill/>
          </p:spPr>
          <p:txBody>
            <a:bodyPr wrap="square" rtlCol="0">
              <a:spAutoFit/>
            </a:bodyPr>
            <a:lstStyle/>
            <a:p>
              <a:pPr algn="r"/>
              <a:r>
                <a:rPr lang="en-US">
                  <a:solidFill>
                    <a:srgbClr val="4D4F53"/>
                  </a:solidFill>
                </a:rPr>
                <a:t>Data Analysis</a:t>
              </a:r>
            </a:p>
          </p:txBody>
        </p:sp>
        <p:sp>
          <p:nvSpPr>
            <p:cNvPr id="8" name="TextBox 7">
              <a:extLst>
                <a:ext uri="{FF2B5EF4-FFF2-40B4-BE49-F238E27FC236}">
                  <a16:creationId xmlns:a16="http://schemas.microsoft.com/office/drawing/2014/main" id="{0AEFEAAB-4463-724C-AF8B-0B2C081473DA}"/>
                </a:ext>
              </a:extLst>
            </p:cNvPr>
            <p:cNvSpPr txBox="1"/>
            <p:nvPr/>
          </p:nvSpPr>
          <p:spPr>
            <a:xfrm>
              <a:off x="7540936" y="3221469"/>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a:solidFill>
                    <a:srgbClr val="4D4F53"/>
                  </a:solidFill>
                </a:rPr>
                <a:t>Exploratory Analysis</a:t>
              </a:r>
            </a:p>
            <a:p>
              <a:pPr marL="228600" indent="-228600" algn="r">
                <a:buClr>
                  <a:schemeClr val="tx2"/>
                </a:buClr>
                <a:buFont typeface="+mj-lt"/>
                <a:buAutoNum type="arabicPeriod"/>
              </a:pPr>
              <a:r>
                <a:rPr lang="en-US" sz="1400">
                  <a:solidFill>
                    <a:srgbClr val="4D4F53"/>
                  </a:solidFill>
                </a:rPr>
                <a:t>Data Preprocessing</a:t>
              </a:r>
            </a:p>
            <a:p>
              <a:pPr marL="228600" indent="-228600" algn="r">
                <a:buClr>
                  <a:schemeClr val="tx2"/>
                </a:buClr>
                <a:buFont typeface="+mj-lt"/>
                <a:buAutoNum type="arabicPeriod"/>
              </a:pPr>
              <a:r>
                <a:rPr lang="en-US" sz="1400">
                  <a:solidFill>
                    <a:srgbClr val="4D4F53"/>
                  </a:solidFill>
                </a:rPr>
                <a:t>Label Propagation</a:t>
              </a:r>
            </a:p>
          </p:txBody>
        </p:sp>
      </p:grpSp>
      <p:grpSp>
        <p:nvGrpSpPr>
          <p:cNvPr id="15" name="Group 14">
            <a:extLst>
              <a:ext uri="{FF2B5EF4-FFF2-40B4-BE49-F238E27FC236}">
                <a16:creationId xmlns:a16="http://schemas.microsoft.com/office/drawing/2014/main" id="{2A7B858D-144E-BD43-B850-88444A6C109C}"/>
              </a:ext>
            </a:extLst>
          </p:cNvPr>
          <p:cNvGrpSpPr/>
          <p:nvPr/>
        </p:nvGrpSpPr>
        <p:grpSpPr>
          <a:xfrm>
            <a:off x="5766819" y="1248648"/>
            <a:ext cx="4442878" cy="1101912"/>
            <a:chOff x="5868418" y="893048"/>
            <a:chExt cx="4442878" cy="1101912"/>
          </a:xfrm>
        </p:grpSpPr>
        <p:sp>
          <p:nvSpPr>
            <p:cNvPr id="4" name="TextBox 3">
              <a:extLst>
                <a:ext uri="{FF2B5EF4-FFF2-40B4-BE49-F238E27FC236}">
                  <a16:creationId xmlns:a16="http://schemas.microsoft.com/office/drawing/2014/main" id="{3EC19059-518C-D54E-9F22-F47873B06109}"/>
                </a:ext>
              </a:extLst>
            </p:cNvPr>
            <p:cNvSpPr txBox="1"/>
            <p:nvPr/>
          </p:nvSpPr>
          <p:spPr>
            <a:xfrm>
              <a:off x="7668155" y="1256296"/>
              <a:ext cx="2553297" cy="738664"/>
            </a:xfrm>
            <a:prstGeom prst="rect">
              <a:avLst/>
            </a:prstGeom>
            <a:noFill/>
          </p:spPr>
          <p:txBody>
            <a:bodyPr wrap="square" rtlCol="0">
              <a:spAutoFit/>
            </a:bodyPr>
            <a:lstStyle/>
            <a:p>
              <a:pPr marL="228600" indent="-228600" algn="r">
                <a:buClr>
                  <a:schemeClr val="accent3"/>
                </a:buClr>
                <a:buFont typeface="+mj-lt"/>
                <a:buAutoNum type="arabicPeriod"/>
              </a:pPr>
              <a:r>
                <a:rPr lang="en-US" sz="1400">
                  <a:solidFill>
                    <a:srgbClr val="4D4F53"/>
                  </a:solidFill>
                </a:rPr>
                <a:t>HFC Architecture</a:t>
              </a:r>
            </a:p>
            <a:p>
              <a:pPr marL="228600" indent="-228600" algn="r">
                <a:buClr>
                  <a:schemeClr val="accent3"/>
                </a:buClr>
                <a:buFont typeface="+mj-lt"/>
                <a:buAutoNum type="arabicPeriod"/>
              </a:pPr>
              <a:r>
                <a:rPr lang="en-US" sz="1400">
                  <a:solidFill>
                    <a:srgbClr val="4D4F53"/>
                  </a:solidFill>
                </a:rPr>
                <a:t>Identified Problem</a:t>
              </a:r>
            </a:p>
            <a:p>
              <a:pPr marL="228600" indent="-228600" algn="r">
                <a:buClr>
                  <a:schemeClr val="accent3"/>
                </a:buClr>
                <a:buFont typeface="+mj-lt"/>
                <a:buAutoNum type="arabicPeriod"/>
              </a:pPr>
              <a:r>
                <a:rPr lang="en-US" sz="1400">
                  <a:solidFill>
                    <a:srgbClr val="4D4F53"/>
                  </a:solidFill>
                </a:rPr>
                <a:t>Data Sources</a:t>
              </a:r>
            </a:p>
          </p:txBody>
        </p:sp>
        <p:sp>
          <p:nvSpPr>
            <p:cNvPr id="43" name="Ellipse 15">
              <a:extLst>
                <a:ext uri="{FF2B5EF4-FFF2-40B4-BE49-F238E27FC236}">
                  <a16:creationId xmlns:a16="http://schemas.microsoft.com/office/drawing/2014/main" id="{53480EE0-29CB-F847-9C79-FF3B50318965}"/>
                </a:ext>
              </a:extLst>
            </p:cNvPr>
            <p:cNvSpPr/>
            <p:nvPr/>
          </p:nvSpPr>
          <p:spPr>
            <a:xfrm>
              <a:off x="5868418" y="908156"/>
              <a:ext cx="671945" cy="671945"/>
            </a:xfrm>
            <a:prstGeom prst="ellipse">
              <a:avLst/>
            </a:prstGeom>
            <a:solidFill>
              <a:schemeClr val="accent3"/>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7" name="Grouper 34">
              <a:extLst>
                <a:ext uri="{FF2B5EF4-FFF2-40B4-BE49-F238E27FC236}">
                  <a16:creationId xmlns:a16="http://schemas.microsoft.com/office/drawing/2014/main" id="{B93238C8-E0A0-D142-B8E3-CBE383C0C8CC}"/>
                </a:ext>
              </a:extLst>
            </p:cNvPr>
            <p:cNvGrpSpPr/>
            <p:nvPr/>
          </p:nvGrpSpPr>
          <p:grpSpPr>
            <a:xfrm>
              <a:off x="6807063" y="1174855"/>
              <a:ext cx="3387437" cy="138546"/>
              <a:chOff x="5811981" y="3090781"/>
              <a:chExt cx="3387437" cy="138546"/>
            </a:xfrm>
          </p:grpSpPr>
          <p:cxnSp>
            <p:nvCxnSpPr>
              <p:cNvPr id="55" name="Connecteur droit 26">
                <a:extLst>
                  <a:ext uri="{FF2B5EF4-FFF2-40B4-BE49-F238E27FC236}">
                    <a16:creationId xmlns:a16="http://schemas.microsoft.com/office/drawing/2014/main" id="{2522623A-C6AF-1340-9DF0-0CE476276228}"/>
                  </a:ext>
                </a:extLst>
              </p:cNvPr>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56" name="Ellipse 31">
                <a:extLst>
                  <a:ext uri="{FF2B5EF4-FFF2-40B4-BE49-F238E27FC236}">
                    <a16:creationId xmlns:a16="http://schemas.microsoft.com/office/drawing/2014/main" id="{E999F09E-B854-EB4E-9AB8-ED2F5E73B470}"/>
                  </a:ext>
                </a:extLst>
              </p:cNvPr>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54" name="ZoneTexte 43">
              <a:extLst>
                <a:ext uri="{FF2B5EF4-FFF2-40B4-BE49-F238E27FC236}">
                  <a16:creationId xmlns:a16="http://schemas.microsoft.com/office/drawing/2014/main" id="{395BBE34-704F-684E-94F5-F2120DCC3448}"/>
                </a:ext>
              </a:extLst>
            </p:cNvPr>
            <p:cNvSpPr txBox="1"/>
            <p:nvPr/>
          </p:nvSpPr>
          <p:spPr>
            <a:xfrm>
              <a:off x="6736823" y="893048"/>
              <a:ext cx="3574473" cy="369332"/>
            </a:xfrm>
            <a:prstGeom prst="rect">
              <a:avLst/>
            </a:prstGeom>
            <a:noFill/>
          </p:spPr>
          <p:txBody>
            <a:bodyPr wrap="square" rtlCol="0">
              <a:spAutoFit/>
            </a:bodyPr>
            <a:lstStyle/>
            <a:p>
              <a:pPr algn="r"/>
              <a:r>
                <a:rPr lang="en-US">
                  <a:solidFill>
                    <a:srgbClr val="4D4F53"/>
                  </a:solidFill>
                </a:rPr>
                <a:t>Current State</a:t>
              </a:r>
            </a:p>
          </p:txBody>
        </p:sp>
      </p:grpSp>
      <p:grpSp>
        <p:nvGrpSpPr>
          <p:cNvPr id="13" name="Group 12">
            <a:extLst>
              <a:ext uri="{FF2B5EF4-FFF2-40B4-BE49-F238E27FC236}">
                <a16:creationId xmlns:a16="http://schemas.microsoft.com/office/drawing/2014/main" id="{1600F568-01C0-7544-B93B-8CC228CF8B65}"/>
              </a:ext>
            </a:extLst>
          </p:cNvPr>
          <p:cNvGrpSpPr/>
          <p:nvPr/>
        </p:nvGrpSpPr>
        <p:grpSpPr>
          <a:xfrm>
            <a:off x="5766819" y="5176034"/>
            <a:ext cx="4442878" cy="1132331"/>
            <a:chOff x="5868418" y="4820434"/>
            <a:chExt cx="4442878" cy="1132331"/>
          </a:xfrm>
        </p:grpSpPr>
        <p:sp>
          <p:nvSpPr>
            <p:cNvPr id="62" name="Ellipse 15">
              <a:extLst>
                <a:ext uri="{FF2B5EF4-FFF2-40B4-BE49-F238E27FC236}">
                  <a16:creationId xmlns:a16="http://schemas.microsoft.com/office/drawing/2014/main" id="{4F53679C-AE53-0743-8156-5966E15EB565}"/>
                </a:ext>
              </a:extLst>
            </p:cNvPr>
            <p:cNvSpPr/>
            <p:nvPr/>
          </p:nvSpPr>
          <p:spPr>
            <a:xfrm>
              <a:off x="5868418" y="4865961"/>
              <a:ext cx="671945" cy="671945"/>
            </a:xfrm>
            <a:prstGeom prst="ellipse">
              <a:avLst/>
            </a:prstGeom>
            <a:solidFill>
              <a:schemeClr val="accent5"/>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63" name="Grouper 34">
              <a:extLst>
                <a:ext uri="{FF2B5EF4-FFF2-40B4-BE49-F238E27FC236}">
                  <a16:creationId xmlns:a16="http://schemas.microsoft.com/office/drawing/2014/main" id="{472405DC-7E1D-2848-A96D-9AFB1BBA30CB}"/>
                </a:ext>
              </a:extLst>
            </p:cNvPr>
            <p:cNvGrpSpPr/>
            <p:nvPr/>
          </p:nvGrpSpPr>
          <p:grpSpPr>
            <a:xfrm>
              <a:off x="6807063" y="5132660"/>
              <a:ext cx="3387437" cy="138546"/>
              <a:chOff x="5811981" y="3090781"/>
              <a:chExt cx="3387437" cy="138546"/>
            </a:xfrm>
          </p:grpSpPr>
          <p:cxnSp>
            <p:nvCxnSpPr>
              <p:cNvPr id="69" name="Connecteur droit 26">
                <a:extLst>
                  <a:ext uri="{FF2B5EF4-FFF2-40B4-BE49-F238E27FC236}">
                    <a16:creationId xmlns:a16="http://schemas.microsoft.com/office/drawing/2014/main" id="{1F0E016F-C7D8-7B47-8936-919A995BD44D}"/>
                  </a:ext>
                </a:extLst>
              </p:cNvPr>
              <p:cNvCxnSpPr/>
              <p:nvPr/>
            </p:nvCxnSpPr>
            <p:spPr>
              <a:xfrm flipV="1">
                <a:off x="5888182" y="3160054"/>
                <a:ext cx="3311236" cy="1"/>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70" name="Ellipse 31">
                <a:extLst>
                  <a:ext uri="{FF2B5EF4-FFF2-40B4-BE49-F238E27FC236}">
                    <a16:creationId xmlns:a16="http://schemas.microsoft.com/office/drawing/2014/main" id="{79617255-CA5C-C04F-8666-FEB7347CD034}"/>
                  </a:ext>
                </a:extLst>
              </p:cNvPr>
              <p:cNvSpPr/>
              <p:nvPr/>
            </p:nvSpPr>
            <p:spPr>
              <a:xfrm>
                <a:off x="5811981" y="3090781"/>
                <a:ext cx="138546" cy="138546"/>
              </a:xfrm>
              <a:prstGeom prst="ellipse">
                <a:avLst/>
              </a:prstGeom>
              <a:solidFill>
                <a:schemeClr val="accent5"/>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7" name="ZoneTexte 43">
              <a:extLst>
                <a:ext uri="{FF2B5EF4-FFF2-40B4-BE49-F238E27FC236}">
                  <a16:creationId xmlns:a16="http://schemas.microsoft.com/office/drawing/2014/main" id="{6B895719-D1DE-A74A-8B62-0028246BECFE}"/>
                </a:ext>
              </a:extLst>
            </p:cNvPr>
            <p:cNvSpPr txBox="1"/>
            <p:nvPr/>
          </p:nvSpPr>
          <p:spPr>
            <a:xfrm>
              <a:off x="6736823" y="4820434"/>
              <a:ext cx="3574473" cy="369332"/>
            </a:xfrm>
            <a:prstGeom prst="rect">
              <a:avLst/>
            </a:prstGeom>
            <a:noFill/>
          </p:spPr>
          <p:txBody>
            <a:bodyPr wrap="square" rtlCol="0">
              <a:spAutoFit/>
            </a:bodyPr>
            <a:lstStyle/>
            <a:p>
              <a:pPr algn="r"/>
              <a:r>
                <a:rPr lang="en-US">
                  <a:solidFill>
                    <a:srgbClr val="4D4F53"/>
                  </a:solidFill>
                </a:rPr>
                <a:t>Discussion</a:t>
              </a:r>
            </a:p>
          </p:txBody>
        </p:sp>
        <p:sp>
          <p:nvSpPr>
            <p:cNvPr id="71" name="TextBox 70">
              <a:extLst>
                <a:ext uri="{FF2B5EF4-FFF2-40B4-BE49-F238E27FC236}">
                  <a16:creationId xmlns:a16="http://schemas.microsoft.com/office/drawing/2014/main" id="{BBC65FD8-8A0E-3F4E-9F3D-A3C15E2D7562}"/>
                </a:ext>
              </a:extLst>
            </p:cNvPr>
            <p:cNvSpPr txBox="1"/>
            <p:nvPr/>
          </p:nvSpPr>
          <p:spPr>
            <a:xfrm>
              <a:off x="7540936" y="5214101"/>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a:solidFill>
                    <a:srgbClr val="4D4F53"/>
                  </a:solidFill>
                </a:rPr>
                <a:t>Model Output and Behaviour</a:t>
              </a:r>
            </a:p>
            <a:p>
              <a:pPr marL="228600" indent="-228600" algn="r">
                <a:buClr>
                  <a:schemeClr val="tx2"/>
                </a:buClr>
                <a:buFont typeface="+mj-lt"/>
                <a:buAutoNum type="arabicPeriod"/>
              </a:pPr>
              <a:r>
                <a:rPr lang="en-US" sz="1400">
                  <a:solidFill>
                    <a:srgbClr val="4D4F53"/>
                  </a:solidFill>
                </a:rPr>
                <a:t>Improvements</a:t>
              </a:r>
            </a:p>
            <a:p>
              <a:pPr marL="228600" indent="-228600" algn="r">
                <a:buClr>
                  <a:schemeClr val="tx2"/>
                </a:buClr>
                <a:buFont typeface="+mj-lt"/>
                <a:buAutoNum type="arabicPeriod"/>
              </a:pPr>
              <a:endParaRPr lang="en-US" sz="1400">
                <a:solidFill>
                  <a:srgbClr val="4D4F53"/>
                </a:solidFill>
              </a:endParaRPr>
            </a:p>
          </p:txBody>
        </p:sp>
      </p:grpSp>
      <p:grpSp>
        <p:nvGrpSpPr>
          <p:cNvPr id="17" name="Group 16">
            <a:extLst>
              <a:ext uri="{FF2B5EF4-FFF2-40B4-BE49-F238E27FC236}">
                <a16:creationId xmlns:a16="http://schemas.microsoft.com/office/drawing/2014/main" id="{35F3ADA2-33AF-CA4D-A6A5-BF63416E2388}"/>
              </a:ext>
            </a:extLst>
          </p:cNvPr>
          <p:cNvGrpSpPr/>
          <p:nvPr/>
        </p:nvGrpSpPr>
        <p:grpSpPr>
          <a:xfrm>
            <a:off x="2022797" y="4190230"/>
            <a:ext cx="4415968" cy="1099055"/>
            <a:chOff x="2124396" y="3834630"/>
            <a:chExt cx="4415968" cy="1099055"/>
          </a:xfrm>
        </p:grpSpPr>
        <p:sp>
          <p:nvSpPr>
            <p:cNvPr id="36" name="Ellipse 16"/>
            <p:cNvSpPr/>
            <p:nvPr/>
          </p:nvSpPr>
          <p:spPr>
            <a:xfrm>
              <a:off x="5868419" y="3859049"/>
              <a:ext cx="671945" cy="671945"/>
            </a:xfrm>
            <a:prstGeom prst="ellipse">
              <a:avLst/>
            </a:prstGeom>
            <a:solidFill>
              <a:srgbClr val="8D817A"/>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1" name="Grouper 37"/>
            <p:cNvGrpSpPr/>
            <p:nvPr/>
          </p:nvGrpSpPr>
          <p:grpSpPr>
            <a:xfrm>
              <a:off x="2274403" y="4125748"/>
              <a:ext cx="3281561" cy="138546"/>
              <a:chOff x="1279320" y="4076502"/>
              <a:chExt cx="3281561" cy="138546"/>
            </a:xfrm>
          </p:grpSpPr>
          <p:cxnSp>
            <p:nvCxnSpPr>
              <p:cNvPr id="52" name="Connecteur droit 24"/>
              <p:cNvCxnSpPr/>
              <p:nvPr/>
            </p:nvCxnSpPr>
            <p:spPr>
              <a:xfrm>
                <a:off x="1279320" y="4145775"/>
                <a:ext cx="3182849" cy="1"/>
              </a:xfrm>
              <a:prstGeom prst="line">
                <a:avLst/>
              </a:prstGeom>
              <a:ln w="12700">
                <a:solidFill>
                  <a:srgbClr val="8D817A"/>
                </a:solidFill>
              </a:ln>
              <a:effectLst/>
            </p:spPr>
            <p:style>
              <a:lnRef idx="2">
                <a:schemeClr val="accent1"/>
              </a:lnRef>
              <a:fillRef idx="0">
                <a:schemeClr val="accent1"/>
              </a:fillRef>
              <a:effectRef idx="1">
                <a:schemeClr val="accent1"/>
              </a:effectRef>
              <a:fontRef idx="minor">
                <a:schemeClr val="tx1"/>
              </a:fontRef>
            </p:style>
          </p:cxnSp>
          <p:sp>
            <p:nvSpPr>
              <p:cNvPr id="53" name="Ellipse 29"/>
              <p:cNvSpPr/>
              <p:nvPr/>
            </p:nvSpPr>
            <p:spPr>
              <a:xfrm>
                <a:off x="4422335" y="4076502"/>
                <a:ext cx="138546" cy="138546"/>
              </a:xfrm>
              <a:prstGeom prst="ellipse">
                <a:avLst/>
              </a:prstGeom>
              <a:solidFill>
                <a:srgbClr val="8D817A"/>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6" name="ZoneTexte 41"/>
            <p:cNvSpPr txBox="1"/>
            <p:nvPr/>
          </p:nvSpPr>
          <p:spPr>
            <a:xfrm>
              <a:off x="2124396" y="3834630"/>
              <a:ext cx="3380509" cy="369332"/>
            </a:xfrm>
            <a:prstGeom prst="rect">
              <a:avLst/>
            </a:prstGeom>
            <a:noFill/>
          </p:spPr>
          <p:txBody>
            <a:bodyPr wrap="square" rtlCol="0">
              <a:spAutoFit/>
            </a:bodyPr>
            <a:lstStyle>
              <a:defPPr>
                <a:defRPr lang="en-US"/>
              </a:defPPr>
              <a:lvl1pPr>
                <a:defRPr sz="1600">
                  <a:solidFill>
                    <a:srgbClr val="4D4F53"/>
                  </a:solidFill>
                </a:defRPr>
              </a:lvl1pPr>
            </a:lstStyle>
            <a:p>
              <a:r>
                <a:rPr lang="en-US" sz="1800"/>
                <a:t>Prediction</a:t>
              </a:r>
            </a:p>
          </p:txBody>
        </p:sp>
        <p:sp>
          <p:nvSpPr>
            <p:cNvPr id="72" name="TextBox 71">
              <a:extLst>
                <a:ext uri="{FF2B5EF4-FFF2-40B4-BE49-F238E27FC236}">
                  <a16:creationId xmlns:a16="http://schemas.microsoft.com/office/drawing/2014/main" id="{96269527-81A4-E542-B043-56A79659B0C7}"/>
                </a:ext>
              </a:extLst>
            </p:cNvPr>
            <p:cNvSpPr txBox="1"/>
            <p:nvPr/>
          </p:nvSpPr>
          <p:spPr>
            <a:xfrm>
              <a:off x="2136547" y="4195021"/>
              <a:ext cx="2553297" cy="738664"/>
            </a:xfrm>
            <a:prstGeom prst="rect">
              <a:avLst/>
            </a:prstGeom>
            <a:noFill/>
          </p:spPr>
          <p:txBody>
            <a:bodyPr wrap="square" rtlCol="0">
              <a:spAutoFit/>
            </a:bodyPr>
            <a:lstStyle/>
            <a:p>
              <a:pPr marL="228600" indent="-228600">
                <a:buClr>
                  <a:srgbClr val="AF2B32"/>
                </a:buClr>
                <a:buFont typeface="+mj-lt"/>
                <a:buAutoNum type="arabicPeriod"/>
              </a:pPr>
              <a:r>
                <a:rPr lang="en-US" sz="1400">
                  <a:solidFill>
                    <a:srgbClr val="4D4F53"/>
                  </a:solidFill>
                </a:rPr>
                <a:t>Cross-Validation</a:t>
              </a:r>
            </a:p>
            <a:p>
              <a:pPr marL="228600" indent="-228600">
                <a:buClr>
                  <a:srgbClr val="AF2B32"/>
                </a:buClr>
                <a:buFont typeface="+mj-lt"/>
                <a:buAutoNum type="arabicPeriod"/>
              </a:pPr>
              <a:r>
                <a:rPr lang="en-US" sz="1400">
                  <a:solidFill>
                    <a:srgbClr val="4D4F53"/>
                  </a:solidFill>
                </a:rPr>
                <a:t>Performance Metrics</a:t>
              </a:r>
            </a:p>
            <a:p>
              <a:pPr marL="228600" indent="-228600">
                <a:buClr>
                  <a:srgbClr val="AF2B32"/>
                </a:buClr>
                <a:buFont typeface="+mj-lt"/>
                <a:buAutoNum type="arabicPeriod"/>
              </a:pPr>
              <a:r>
                <a:rPr lang="en-US" sz="1400">
                  <a:solidFill>
                    <a:srgbClr val="4D4F53"/>
                  </a:solidFill>
                </a:rPr>
                <a:t>Model Exploration</a:t>
              </a:r>
            </a:p>
          </p:txBody>
        </p:sp>
      </p:grpSp>
    </p:spTree>
    <p:extLst>
      <p:ext uri="{BB962C8B-B14F-4D97-AF65-F5344CB8AC3E}">
        <p14:creationId xmlns:p14="http://schemas.microsoft.com/office/powerpoint/2010/main" val="199759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Implementation: Rolling window</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Dataset Construction</a:t>
            </a:r>
          </a:p>
        </p:txBody>
      </p:sp>
      <p:grpSp>
        <p:nvGrpSpPr>
          <p:cNvPr id="9" name="Group 8">
            <a:extLst>
              <a:ext uri="{FF2B5EF4-FFF2-40B4-BE49-F238E27FC236}">
                <a16:creationId xmlns:a16="http://schemas.microsoft.com/office/drawing/2014/main" id="{6396F166-CA64-504B-9BE9-606C8C82B08D}"/>
              </a:ext>
            </a:extLst>
          </p:cNvPr>
          <p:cNvGrpSpPr/>
          <p:nvPr/>
        </p:nvGrpSpPr>
        <p:grpSpPr>
          <a:xfrm>
            <a:off x="5347121" y="1247790"/>
            <a:ext cx="1444780" cy="4915504"/>
            <a:chOff x="5347121" y="1247790"/>
            <a:chExt cx="1444780" cy="4915504"/>
          </a:xfrm>
        </p:grpSpPr>
        <p:cxnSp>
          <p:nvCxnSpPr>
            <p:cNvPr id="20" name="Straight Connector 19">
              <a:extLst>
                <a:ext uri="{FF2B5EF4-FFF2-40B4-BE49-F238E27FC236}">
                  <a16:creationId xmlns:a16="http://schemas.microsoft.com/office/drawing/2014/main" id="{6F80F94C-42C4-A74F-8767-A929838A10C1}"/>
                </a:ext>
              </a:extLst>
            </p:cNvPr>
            <p:cNvCxnSpPr/>
            <p:nvPr/>
          </p:nvCxnSpPr>
          <p:spPr>
            <a:xfrm>
              <a:off x="6096000" y="1900052"/>
              <a:ext cx="0" cy="4263242"/>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621B2B73-442B-5640-93A0-6E2427A39D14}"/>
                </a:ext>
              </a:extLst>
            </p:cNvPr>
            <p:cNvGrpSpPr/>
            <p:nvPr/>
          </p:nvGrpSpPr>
          <p:grpSpPr>
            <a:xfrm>
              <a:off x="6162067" y="1247790"/>
              <a:ext cx="629834" cy="802815"/>
              <a:chOff x="11087374" y="1495597"/>
              <a:chExt cx="629834" cy="802815"/>
            </a:xfrm>
          </p:grpSpPr>
          <p:sp>
            <p:nvSpPr>
              <p:cNvPr id="58" name="Freeform 274">
                <a:extLst>
                  <a:ext uri="{FF2B5EF4-FFF2-40B4-BE49-F238E27FC236}">
                    <a16:creationId xmlns:a16="http://schemas.microsoft.com/office/drawing/2014/main" id="{88553D83-8ED0-DD49-9D86-806B1212F967}"/>
                  </a:ext>
                </a:extLst>
              </p:cNvPr>
              <p:cNvSpPr>
                <a:spLocks noEditPoints="1"/>
              </p:cNvSpPr>
              <p:nvPr/>
            </p:nvSpPr>
            <p:spPr bwMode="auto">
              <a:xfrm>
                <a:off x="11140354" y="1736437"/>
                <a:ext cx="523875" cy="561975"/>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21" name="TextBox 20">
                <a:extLst>
                  <a:ext uri="{FF2B5EF4-FFF2-40B4-BE49-F238E27FC236}">
                    <a16:creationId xmlns:a16="http://schemas.microsoft.com/office/drawing/2014/main" id="{D7F36079-8940-414A-A8C6-4B86CD82231A}"/>
                  </a:ext>
                </a:extLst>
              </p:cNvPr>
              <p:cNvSpPr txBox="1"/>
              <p:nvPr/>
            </p:nvSpPr>
            <p:spPr>
              <a:xfrm>
                <a:off x="11087374" y="1495597"/>
                <a:ext cx="629834" cy="307777"/>
              </a:xfrm>
              <a:prstGeom prst="rect">
                <a:avLst/>
              </a:prstGeom>
              <a:noFill/>
            </p:spPr>
            <p:txBody>
              <a:bodyPr wrap="square" rtlCol="0">
                <a:spAutoFit/>
              </a:bodyPr>
              <a:lstStyle/>
              <a:p>
                <a:pPr algn="ctr"/>
                <a:r>
                  <a:rPr lang="en-US" sz="1400" b="1" dirty="0">
                    <a:solidFill>
                      <a:srgbClr val="00B0F0"/>
                    </a:solidFill>
                  </a:rPr>
                  <a:t>DMT</a:t>
                </a:r>
                <a:endParaRPr lang="en-US" sz="1200" b="1" dirty="0">
                  <a:solidFill>
                    <a:srgbClr val="00B0F0"/>
                  </a:solidFill>
                </a:endParaRPr>
              </a:p>
            </p:txBody>
          </p:sp>
        </p:grpSp>
        <p:grpSp>
          <p:nvGrpSpPr>
            <p:cNvPr id="61" name="Group 60">
              <a:extLst>
                <a:ext uri="{FF2B5EF4-FFF2-40B4-BE49-F238E27FC236}">
                  <a16:creationId xmlns:a16="http://schemas.microsoft.com/office/drawing/2014/main" id="{91F0248C-A25C-6E4B-B6D0-8A1D9B1CA021}"/>
                </a:ext>
              </a:extLst>
            </p:cNvPr>
            <p:cNvGrpSpPr/>
            <p:nvPr/>
          </p:nvGrpSpPr>
          <p:grpSpPr>
            <a:xfrm>
              <a:off x="5347121" y="1247790"/>
              <a:ext cx="629834" cy="802815"/>
              <a:chOff x="11087374" y="1495597"/>
              <a:chExt cx="629834" cy="802815"/>
            </a:xfrm>
          </p:grpSpPr>
          <p:sp>
            <p:nvSpPr>
              <p:cNvPr id="62" name="Freeform 274">
                <a:extLst>
                  <a:ext uri="{FF2B5EF4-FFF2-40B4-BE49-F238E27FC236}">
                    <a16:creationId xmlns:a16="http://schemas.microsoft.com/office/drawing/2014/main" id="{3C4BB132-D323-2547-8FEB-2CB5010C5986}"/>
                  </a:ext>
                </a:extLst>
              </p:cNvPr>
              <p:cNvSpPr>
                <a:spLocks noEditPoints="1"/>
              </p:cNvSpPr>
              <p:nvPr/>
            </p:nvSpPr>
            <p:spPr bwMode="auto">
              <a:xfrm>
                <a:off x="11140354" y="1736437"/>
                <a:ext cx="523875" cy="561975"/>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3" name="TextBox 62">
                <a:extLst>
                  <a:ext uri="{FF2B5EF4-FFF2-40B4-BE49-F238E27FC236}">
                    <a16:creationId xmlns:a16="http://schemas.microsoft.com/office/drawing/2014/main" id="{CABABFF3-BEF2-3F4F-AB8C-735BA68D6CB8}"/>
                  </a:ext>
                </a:extLst>
              </p:cNvPr>
              <p:cNvSpPr txBox="1"/>
              <p:nvPr/>
            </p:nvSpPr>
            <p:spPr>
              <a:xfrm>
                <a:off x="11087374" y="1495597"/>
                <a:ext cx="629834" cy="307777"/>
              </a:xfrm>
              <a:prstGeom prst="rect">
                <a:avLst/>
              </a:prstGeom>
              <a:noFill/>
            </p:spPr>
            <p:txBody>
              <a:bodyPr wrap="square" rtlCol="0">
                <a:spAutoFit/>
              </a:bodyPr>
              <a:lstStyle/>
              <a:p>
                <a:pPr algn="ctr"/>
                <a:r>
                  <a:rPr lang="en-US" sz="1400" b="1" dirty="0">
                    <a:solidFill>
                      <a:srgbClr val="92D050"/>
                    </a:solidFill>
                  </a:rPr>
                  <a:t>DMP</a:t>
                </a:r>
                <a:endParaRPr lang="en-US" sz="1200" b="1" dirty="0">
                  <a:solidFill>
                    <a:srgbClr val="92D050"/>
                  </a:solidFill>
                </a:endParaRPr>
              </a:p>
            </p:txBody>
          </p:sp>
        </p:grpSp>
      </p:grpSp>
      <p:grpSp>
        <p:nvGrpSpPr>
          <p:cNvPr id="33" name="Group 32">
            <a:extLst>
              <a:ext uri="{FF2B5EF4-FFF2-40B4-BE49-F238E27FC236}">
                <a16:creationId xmlns:a16="http://schemas.microsoft.com/office/drawing/2014/main" id="{065D14F9-0EE3-9743-95EF-37F792091B7C}"/>
              </a:ext>
            </a:extLst>
          </p:cNvPr>
          <p:cNvGrpSpPr/>
          <p:nvPr/>
        </p:nvGrpSpPr>
        <p:grpSpPr>
          <a:xfrm>
            <a:off x="76192" y="1815484"/>
            <a:ext cx="2226201" cy="2014152"/>
            <a:chOff x="305470" y="3089189"/>
            <a:chExt cx="2226201" cy="2014152"/>
          </a:xfrm>
        </p:grpSpPr>
        <p:sp>
          <p:nvSpPr>
            <p:cNvPr id="23" name="Rounded Rectangle 22">
              <a:extLst>
                <a:ext uri="{FF2B5EF4-FFF2-40B4-BE49-F238E27FC236}">
                  <a16:creationId xmlns:a16="http://schemas.microsoft.com/office/drawing/2014/main" id="{A4F70186-DB46-DA4A-AF32-0B1FDCCFB7A1}"/>
                </a:ext>
              </a:extLst>
            </p:cNvPr>
            <p:cNvSpPr/>
            <p:nvPr/>
          </p:nvSpPr>
          <p:spPr>
            <a:xfrm>
              <a:off x="584459" y="3089189"/>
              <a:ext cx="1947212"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24" name="TextBox 23">
              <a:extLst>
                <a:ext uri="{FF2B5EF4-FFF2-40B4-BE49-F238E27FC236}">
                  <a16:creationId xmlns:a16="http://schemas.microsoft.com/office/drawing/2014/main" id="{38EB848D-0965-A144-83A6-AFDAEB67AD6F}"/>
                </a:ext>
              </a:extLst>
            </p:cNvPr>
            <p:cNvSpPr txBox="1"/>
            <p:nvPr/>
          </p:nvSpPr>
          <p:spPr>
            <a:xfrm rot="16200000">
              <a:off x="-54881" y="3957766"/>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VECTORS</a:t>
              </a:r>
            </a:p>
          </p:txBody>
        </p:sp>
      </p:grpSp>
      <p:grpSp>
        <p:nvGrpSpPr>
          <p:cNvPr id="32" name="Group 31">
            <a:extLst>
              <a:ext uri="{FF2B5EF4-FFF2-40B4-BE49-F238E27FC236}">
                <a16:creationId xmlns:a16="http://schemas.microsoft.com/office/drawing/2014/main" id="{2824BF1F-D4C9-2344-9179-32204F2DCFBC}"/>
              </a:ext>
            </a:extLst>
          </p:cNvPr>
          <p:cNvGrpSpPr/>
          <p:nvPr/>
        </p:nvGrpSpPr>
        <p:grpSpPr>
          <a:xfrm>
            <a:off x="72392" y="4149142"/>
            <a:ext cx="2230001" cy="2014152"/>
            <a:chOff x="1722769" y="3102833"/>
            <a:chExt cx="2230001" cy="2014152"/>
          </a:xfrm>
        </p:grpSpPr>
        <p:sp>
          <p:nvSpPr>
            <p:cNvPr id="65" name="Rounded Rectangle 64">
              <a:extLst>
                <a:ext uri="{FF2B5EF4-FFF2-40B4-BE49-F238E27FC236}">
                  <a16:creationId xmlns:a16="http://schemas.microsoft.com/office/drawing/2014/main" id="{79D6390A-58D4-4243-AAB9-F59BF06AA7B2}"/>
                </a:ext>
              </a:extLst>
            </p:cNvPr>
            <p:cNvSpPr/>
            <p:nvPr/>
          </p:nvSpPr>
          <p:spPr>
            <a:xfrm>
              <a:off x="1999768" y="3102833"/>
              <a:ext cx="1953002"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69" name="TextBox 68">
              <a:extLst>
                <a:ext uri="{FF2B5EF4-FFF2-40B4-BE49-F238E27FC236}">
                  <a16:creationId xmlns:a16="http://schemas.microsoft.com/office/drawing/2014/main" id="{7EED3466-C926-D646-A4ED-73C264F9B8FC}"/>
                </a:ext>
              </a:extLst>
            </p:cNvPr>
            <p:cNvSpPr txBox="1"/>
            <p:nvPr/>
          </p:nvSpPr>
          <p:spPr>
            <a:xfrm rot="16200000">
              <a:off x="992033" y="3971410"/>
              <a:ext cx="1738472"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DAILY_AVG_DIFFS</a:t>
              </a:r>
            </a:p>
          </p:txBody>
        </p:sp>
      </p:grpSp>
      <p:grpSp>
        <p:nvGrpSpPr>
          <p:cNvPr id="31" name="Group 30">
            <a:extLst>
              <a:ext uri="{FF2B5EF4-FFF2-40B4-BE49-F238E27FC236}">
                <a16:creationId xmlns:a16="http://schemas.microsoft.com/office/drawing/2014/main" id="{057660AD-C508-A74A-B15C-65BB09677D11}"/>
              </a:ext>
            </a:extLst>
          </p:cNvPr>
          <p:cNvGrpSpPr/>
          <p:nvPr/>
        </p:nvGrpSpPr>
        <p:grpSpPr>
          <a:xfrm>
            <a:off x="2588396" y="1855563"/>
            <a:ext cx="2248703" cy="2014152"/>
            <a:chOff x="2959137" y="3102833"/>
            <a:chExt cx="2248703" cy="2014152"/>
          </a:xfrm>
        </p:grpSpPr>
        <p:sp>
          <p:nvSpPr>
            <p:cNvPr id="66" name="Rounded Rectangle 65">
              <a:extLst>
                <a:ext uri="{FF2B5EF4-FFF2-40B4-BE49-F238E27FC236}">
                  <a16:creationId xmlns:a16="http://schemas.microsoft.com/office/drawing/2014/main" id="{0B5197CC-86C5-FB44-B8EB-F5EBE8D30BFD}"/>
                </a:ext>
              </a:extLst>
            </p:cNvPr>
            <p:cNvSpPr/>
            <p:nvPr/>
          </p:nvSpPr>
          <p:spPr>
            <a:xfrm>
              <a:off x="3234362" y="3102833"/>
              <a:ext cx="1973478"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rgbClr val="4D4F53"/>
                </a:solidFill>
              </a:endParaRPr>
            </a:p>
          </p:txBody>
        </p:sp>
        <p:sp>
          <p:nvSpPr>
            <p:cNvPr id="70" name="TextBox 69">
              <a:extLst>
                <a:ext uri="{FF2B5EF4-FFF2-40B4-BE49-F238E27FC236}">
                  <a16:creationId xmlns:a16="http://schemas.microsoft.com/office/drawing/2014/main" id="{B612DF5E-974D-2F4F-AFF9-8DE6933BE884}"/>
                </a:ext>
              </a:extLst>
            </p:cNvPr>
            <p:cNvSpPr txBox="1"/>
            <p:nvPr/>
          </p:nvSpPr>
          <p:spPr>
            <a:xfrm rot="16200000">
              <a:off x="2173003" y="3971410"/>
              <a:ext cx="1849267"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DAILY_AVG_DAY_0</a:t>
              </a:r>
            </a:p>
          </p:txBody>
        </p:sp>
      </p:grpSp>
      <p:grpSp>
        <p:nvGrpSpPr>
          <p:cNvPr id="30" name="Group 29">
            <a:extLst>
              <a:ext uri="{FF2B5EF4-FFF2-40B4-BE49-F238E27FC236}">
                <a16:creationId xmlns:a16="http://schemas.microsoft.com/office/drawing/2014/main" id="{959BE4B2-3E48-164A-9C91-5AC9F3A3ABD2}"/>
              </a:ext>
            </a:extLst>
          </p:cNvPr>
          <p:cNvGrpSpPr/>
          <p:nvPr/>
        </p:nvGrpSpPr>
        <p:grpSpPr>
          <a:xfrm>
            <a:off x="2543120" y="4149142"/>
            <a:ext cx="2293979" cy="2014152"/>
            <a:chOff x="4239379" y="3102834"/>
            <a:chExt cx="2293979" cy="2014152"/>
          </a:xfrm>
        </p:grpSpPr>
        <p:sp>
          <p:nvSpPr>
            <p:cNvPr id="67" name="Rounded Rectangle 66">
              <a:extLst>
                <a:ext uri="{FF2B5EF4-FFF2-40B4-BE49-F238E27FC236}">
                  <a16:creationId xmlns:a16="http://schemas.microsoft.com/office/drawing/2014/main" id="{C8BB2357-8064-EE41-9624-833B59A87956}"/>
                </a:ext>
              </a:extLst>
            </p:cNvPr>
            <p:cNvSpPr/>
            <p:nvPr/>
          </p:nvSpPr>
          <p:spPr>
            <a:xfrm>
              <a:off x="4516378" y="3102834"/>
              <a:ext cx="2016980" cy="2014152"/>
            </a:xfrm>
            <a:prstGeom prst="roundRect">
              <a:avLst/>
            </a:prstGeom>
            <a:solidFill>
              <a:schemeClr val="bg1"/>
            </a:solidFill>
            <a:ln w="22225">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4D4F53"/>
                </a:solidFill>
              </a:endParaRPr>
            </a:p>
          </p:txBody>
        </p:sp>
        <p:sp>
          <p:nvSpPr>
            <p:cNvPr id="71" name="TextBox 70">
              <a:extLst>
                <a:ext uri="{FF2B5EF4-FFF2-40B4-BE49-F238E27FC236}">
                  <a16:creationId xmlns:a16="http://schemas.microsoft.com/office/drawing/2014/main" id="{EC0435D7-98E4-4B4B-AD6E-F701158E194E}"/>
                </a:ext>
              </a:extLst>
            </p:cNvPr>
            <p:cNvSpPr txBox="1"/>
            <p:nvPr/>
          </p:nvSpPr>
          <p:spPr>
            <a:xfrm rot="16200000">
              <a:off x="3879028" y="3971411"/>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VIA_MACS</a:t>
              </a:r>
            </a:p>
          </p:txBody>
        </p:sp>
      </p:grpSp>
      <p:grpSp>
        <p:nvGrpSpPr>
          <p:cNvPr id="29" name="Group 28">
            <a:extLst>
              <a:ext uri="{FF2B5EF4-FFF2-40B4-BE49-F238E27FC236}">
                <a16:creationId xmlns:a16="http://schemas.microsoft.com/office/drawing/2014/main" id="{6332B50A-D82F-BE4B-A381-2EB7F5DE9E33}"/>
              </a:ext>
            </a:extLst>
          </p:cNvPr>
          <p:cNvGrpSpPr/>
          <p:nvPr/>
        </p:nvGrpSpPr>
        <p:grpSpPr>
          <a:xfrm>
            <a:off x="6382910" y="2862639"/>
            <a:ext cx="2247796" cy="2014152"/>
            <a:chOff x="7649128" y="3096009"/>
            <a:chExt cx="2247796" cy="2014152"/>
          </a:xfrm>
        </p:grpSpPr>
        <p:sp>
          <p:nvSpPr>
            <p:cNvPr id="72" name="Rounded Rectangle 71">
              <a:extLst>
                <a:ext uri="{FF2B5EF4-FFF2-40B4-BE49-F238E27FC236}">
                  <a16:creationId xmlns:a16="http://schemas.microsoft.com/office/drawing/2014/main" id="{7A43AA6E-B8C4-634A-A563-27882A774AC5}"/>
                </a:ext>
              </a:extLst>
            </p:cNvPr>
            <p:cNvSpPr/>
            <p:nvPr/>
          </p:nvSpPr>
          <p:spPr>
            <a:xfrm>
              <a:off x="7936695" y="3096009"/>
              <a:ext cx="1960229" cy="2014152"/>
            </a:xfrm>
            <a:prstGeom prst="roundRect">
              <a:avLst/>
            </a:prstGeom>
            <a:solidFill>
              <a:schemeClr val="bg1"/>
            </a:solidFill>
            <a:ln w="22225">
              <a:solidFill>
                <a:srgbClr val="00B0F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4D4F53"/>
                </a:solidFill>
              </a:endParaRPr>
            </a:p>
          </p:txBody>
        </p:sp>
        <p:sp>
          <p:nvSpPr>
            <p:cNvPr id="74" name="TextBox 73">
              <a:extLst>
                <a:ext uri="{FF2B5EF4-FFF2-40B4-BE49-F238E27FC236}">
                  <a16:creationId xmlns:a16="http://schemas.microsoft.com/office/drawing/2014/main" id="{22AEC3BF-06E0-2543-8D69-7C4582593265}"/>
                </a:ext>
              </a:extLst>
            </p:cNvPr>
            <p:cNvSpPr txBox="1"/>
            <p:nvPr/>
          </p:nvSpPr>
          <p:spPr>
            <a:xfrm rot="16200000">
              <a:off x="6787374" y="3964586"/>
              <a:ext cx="2000507"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VECTOR_FIVE_DAYS</a:t>
              </a:r>
            </a:p>
          </p:txBody>
        </p:sp>
      </p:grpSp>
      <p:grpSp>
        <p:nvGrpSpPr>
          <p:cNvPr id="28" name="Group 27">
            <a:extLst>
              <a:ext uri="{FF2B5EF4-FFF2-40B4-BE49-F238E27FC236}">
                <a16:creationId xmlns:a16="http://schemas.microsoft.com/office/drawing/2014/main" id="{0779E408-4736-8648-A5C8-3B0BF9C14B59}"/>
              </a:ext>
            </a:extLst>
          </p:cNvPr>
          <p:cNvGrpSpPr/>
          <p:nvPr/>
        </p:nvGrpSpPr>
        <p:grpSpPr>
          <a:xfrm>
            <a:off x="9086745" y="2890046"/>
            <a:ext cx="2281472" cy="2014152"/>
            <a:chOff x="9328839" y="3089189"/>
            <a:chExt cx="2281472" cy="2014152"/>
          </a:xfrm>
        </p:grpSpPr>
        <p:sp>
          <p:nvSpPr>
            <p:cNvPr id="73" name="Rounded Rectangle 72">
              <a:extLst>
                <a:ext uri="{FF2B5EF4-FFF2-40B4-BE49-F238E27FC236}">
                  <a16:creationId xmlns:a16="http://schemas.microsoft.com/office/drawing/2014/main" id="{B9E7237A-17B6-E94B-A587-7A2ED3611579}"/>
                </a:ext>
              </a:extLst>
            </p:cNvPr>
            <p:cNvSpPr/>
            <p:nvPr/>
          </p:nvSpPr>
          <p:spPr>
            <a:xfrm>
              <a:off x="9637087" y="3089189"/>
              <a:ext cx="1973224" cy="2014152"/>
            </a:xfrm>
            <a:prstGeom prst="roundRect">
              <a:avLst/>
            </a:prstGeom>
            <a:solidFill>
              <a:schemeClr val="bg1"/>
            </a:solidFill>
            <a:ln w="22225">
              <a:solidFill>
                <a:srgbClr val="00B0F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rgbClr val="4D4F53"/>
                </a:solidFill>
              </a:endParaRPr>
            </a:p>
          </p:txBody>
        </p:sp>
        <p:sp>
          <p:nvSpPr>
            <p:cNvPr id="75" name="TextBox 74">
              <a:extLst>
                <a:ext uri="{FF2B5EF4-FFF2-40B4-BE49-F238E27FC236}">
                  <a16:creationId xmlns:a16="http://schemas.microsoft.com/office/drawing/2014/main" id="{5B260D6F-BD89-3F48-9738-4837D54BB7B0}"/>
                </a:ext>
              </a:extLst>
            </p:cNvPr>
            <p:cNvSpPr txBox="1"/>
            <p:nvPr/>
          </p:nvSpPr>
          <p:spPr>
            <a:xfrm rot="16200000">
              <a:off x="8968488" y="3957766"/>
              <a:ext cx="997701" cy="276999"/>
            </a:xfrm>
            <a:prstGeom prst="rect">
              <a:avLst/>
            </a:prstGeom>
            <a:noFill/>
          </p:spPr>
          <p:txBody>
            <a:bodyPr wrap="square" rtlCol="0">
              <a:spAutoFit/>
            </a:bodyPr>
            <a:lstStyle/>
            <a:p>
              <a:pPr algn="ctr"/>
              <a:r>
                <a:rPr lang="en-US" sz="1200" dirty="0">
                  <a:solidFill>
                    <a:srgbClr val="4D4F53"/>
                  </a:solidFill>
                  <a:latin typeface="Consolas" panose="020B0609020204030204" pitchFamily="49" charset="0"/>
                  <a:cs typeface="Consolas" panose="020B0609020204030204" pitchFamily="49" charset="0"/>
                </a:rPr>
                <a:t>VIA_MACS</a:t>
              </a:r>
            </a:p>
          </p:txBody>
        </p:sp>
      </p:grpSp>
      <p:grpSp>
        <p:nvGrpSpPr>
          <p:cNvPr id="8" name="Group 7">
            <a:extLst>
              <a:ext uri="{FF2B5EF4-FFF2-40B4-BE49-F238E27FC236}">
                <a16:creationId xmlns:a16="http://schemas.microsoft.com/office/drawing/2014/main" id="{E307B6C7-D8D4-AE48-82B8-32066CDCE96E}"/>
              </a:ext>
            </a:extLst>
          </p:cNvPr>
          <p:cNvGrpSpPr/>
          <p:nvPr/>
        </p:nvGrpSpPr>
        <p:grpSpPr>
          <a:xfrm>
            <a:off x="9732738" y="138754"/>
            <a:ext cx="2598116" cy="553998"/>
            <a:chOff x="9732738" y="138754"/>
            <a:chExt cx="2598116" cy="553998"/>
          </a:xfrm>
        </p:grpSpPr>
        <p:grpSp>
          <p:nvGrpSpPr>
            <p:cNvPr id="160" name="Group 159">
              <a:extLst>
                <a:ext uri="{FF2B5EF4-FFF2-40B4-BE49-F238E27FC236}">
                  <a16:creationId xmlns:a16="http://schemas.microsoft.com/office/drawing/2014/main" id="{85E3148C-E81D-1241-8A7C-3885031F73E0}"/>
                </a:ext>
              </a:extLst>
            </p:cNvPr>
            <p:cNvGrpSpPr/>
            <p:nvPr/>
          </p:nvGrpSpPr>
          <p:grpSpPr>
            <a:xfrm>
              <a:off x="9732738" y="223911"/>
              <a:ext cx="500033" cy="357040"/>
              <a:chOff x="2408238" y="3151188"/>
              <a:chExt cx="893762" cy="638175"/>
            </a:xfrm>
          </p:grpSpPr>
          <p:sp>
            <p:nvSpPr>
              <p:cNvPr id="161" name="Freeform 302">
                <a:extLst>
                  <a:ext uri="{FF2B5EF4-FFF2-40B4-BE49-F238E27FC236}">
                    <a16:creationId xmlns:a16="http://schemas.microsoft.com/office/drawing/2014/main" id="{D19899FD-B6C0-074D-831F-742F7458A692}"/>
                  </a:ext>
                </a:extLst>
              </p:cNvPr>
              <p:cNvSpPr>
                <a:spLocks/>
              </p:cNvSpPr>
              <p:nvPr/>
            </p:nvSpPr>
            <p:spPr bwMode="auto">
              <a:xfrm>
                <a:off x="2427288" y="3354388"/>
                <a:ext cx="598487" cy="415925"/>
              </a:xfrm>
              <a:custGeom>
                <a:avLst/>
                <a:gdLst>
                  <a:gd name="T0" fmla="*/ 0 w 300"/>
                  <a:gd name="T1" fmla="*/ 0 h 208"/>
                  <a:gd name="T2" fmla="*/ 0 w 300"/>
                  <a:gd name="T3" fmla="*/ 192 h 208"/>
                  <a:gd name="T4" fmla="*/ 17 w 300"/>
                  <a:gd name="T5" fmla="*/ 208 h 208"/>
                  <a:gd name="T6" fmla="*/ 283 w 300"/>
                  <a:gd name="T7" fmla="*/ 208 h 208"/>
                  <a:gd name="T8" fmla="*/ 300 w 300"/>
                  <a:gd name="T9" fmla="*/ 192 h 208"/>
                  <a:gd name="T10" fmla="*/ 300 w 300"/>
                  <a:gd name="T11" fmla="*/ 0 h 208"/>
                  <a:gd name="T12" fmla="*/ 0 w 30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300" h="208">
                    <a:moveTo>
                      <a:pt x="0" y="0"/>
                    </a:moveTo>
                    <a:cubicBezTo>
                      <a:pt x="0" y="192"/>
                      <a:pt x="0" y="192"/>
                      <a:pt x="0" y="192"/>
                    </a:cubicBezTo>
                    <a:cubicBezTo>
                      <a:pt x="0" y="201"/>
                      <a:pt x="8" y="208"/>
                      <a:pt x="17" y="208"/>
                    </a:cubicBezTo>
                    <a:cubicBezTo>
                      <a:pt x="283" y="208"/>
                      <a:pt x="283" y="208"/>
                      <a:pt x="283" y="208"/>
                    </a:cubicBezTo>
                    <a:cubicBezTo>
                      <a:pt x="292" y="208"/>
                      <a:pt x="300" y="201"/>
                      <a:pt x="300" y="192"/>
                    </a:cubicBezTo>
                    <a:cubicBezTo>
                      <a:pt x="300" y="0"/>
                      <a:pt x="300" y="0"/>
                      <a:pt x="30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03">
                <a:extLst>
                  <a:ext uri="{FF2B5EF4-FFF2-40B4-BE49-F238E27FC236}">
                    <a16:creationId xmlns:a16="http://schemas.microsoft.com/office/drawing/2014/main" id="{4F677F0A-CA4B-F542-A6F0-00D0A6E52D09}"/>
                  </a:ext>
                </a:extLst>
              </p:cNvPr>
              <p:cNvSpPr>
                <a:spLocks/>
              </p:cNvSpPr>
              <p:nvPr/>
            </p:nvSpPr>
            <p:spPr bwMode="auto">
              <a:xfrm>
                <a:off x="2408238" y="3151188"/>
                <a:ext cx="638175" cy="203200"/>
              </a:xfrm>
              <a:custGeom>
                <a:avLst/>
                <a:gdLst>
                  <a:gd name="T0" fmla="*/ 293 w 320"/>
                  <a:gd name="T1" fmla="*/ 0 h 102"/>
                  <a:gd name="T2" fmla="*/ 27 w 320"/>
                  <a:gd name="T3" fmla="*/ 0 h 102"/>
                  <a:gd name="T4" fmla="*/ 0 w 320"/>
                  <a:gd name="T5" fmla="*/ 27 h 102"/>
                  <a:gd name="T6" fmla="*/ 0 w 320"/>
                  <a:gd name="T7" fmla="*/ 102 h 102"/>
                  <a:gd name="T8" fmla="*/ 320 w 320"/>
                  <a:gd name="T9" fmla="*/ 102 h 102"/>
                  <a:gd name="T10" fmla="*/ 320 w 320"/>
                  <a:gd name="T11" fmla="*/ 27 h 102"/>
                  <a:gd name="T12" fmla="*/ 293 w 320"/>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320" h="102">
                    <a:moveTo>
                      <a:pt x="293" y="0"/>
                    </a:moveTo>
                    <a:cubicBezTo>
                      <a:pt x="27" y="0"/>
                      <a:pt x="27" y="0"/>
                      <a:pt x="27" y="0"/>
                    </a:cubicBezTo>
                    <a:cubicBezTo>
                      <a:pt x="12" y="0"/>
                      <a:pt x="0" y="12"/>
                      <a:pt x="0" y="27"/>
                    </a:cubicBezTo>
                    <a:cubicBezTo>
                      <a:pt x="0" y="102"/>
                      <a:pt x="0" y="102"/>
                      <a:pt x="0" y="102"/>
                    </a:cubicBezTo>
                    <a:cubicBezTo>
                      <a:pt x="320" y="102"/>
                      <a:pt x="320" y="102"/>
                      <a:pt x="320" y="102"/>
                    </a:cubicBezTo>
                    <a:cubicBezTo>
                      <a:pt x="320" y="27"/>
                      <a:pt x="320" y="27"/>
                      <a:pt x="320" y="27"/>
                    </a:cubicBezTo>
                    <a:cubicBezTo>
                      <a:pt x="320" y="12"/>
                      <a:pt x="308" y="0"/>
                      <a:pt x="293" y="0"/>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304">
                <a:extLst>
                  <a:ext uri="{FF2B5EF4-FFF2-40B4-BE49-F238E27FC236}">
                    <a16:creationId xmlns:a16="http://schemas.microsoft.com/office/drawing/2014/main" id="{C5B655E7-D89A-FC4C-8C9B-2E0C11EF4263}"/>
                  </a:ext>
                </a:extLst>
              </p:cNvPr>
              <p:cNvSpPr>
                <a:spLocks noChangeArrowheads="1"/>
              </p:cNvSpPr>
              <p:nvPr/>
            </p:nvSpPr>
            <p:spPr bwMode="auto">
              <a:xfrm>
                <a:off x="2590800" y="3430588"/>
                <a:ext cx="65087"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305">
                <a:extLst>
                  <a:ext uri="{FF2B5EF4-FFF2-40B4-BE49-F238E27FC236}">
                    <a16:creationId xmlns:a16="http://schemas.microsoft.com/office/drawing/2014/main" id="{47F48FFD-554B-E740-B3DC-97F668A1E6AB}"/>
                  </a:ext>
                </a:extLst>
              </p:cNvPr>
              <p:cNvSpPr>
                <a:spLocks noChangeArrowheads="1"/>
              </p:cNvSpPr>
              <p:nvPr/>
            </p:nvSpPr>
            <p:spPr bwMode="auto">
              <a:xfrm>
                <a:off x="2695575"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06">
                <a:extLst>
                  <a:ext uri="{FF2B5EF4-FFF2-40B4-BE49-F238E27FC236}">
                    <a16:creationId xmlns:a16="http://schemas.microsoft.com/office/drawing/2014/main" id="{FB24E489-1BB6-D64A-BC28-1C58C876EA1B}"/>
                  </a:ext>
                </a:extLst>
              </p:cNvPr>
              <p:cNvSpPr>
                <a:spLocks noChangeArrowheads="1"/>
              </p:cNvSpPr>
              <p:nvPr/>
            </p:nvSpPr>
            <p:spPr bwMode="auto">
              <a:xfrm>
                <a:off x="2798763"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307">
                <a:extLst>
                  <a:ext uri="{FF2B5EF4-FFF2-40B4-BE49-F238E27FC236}">
                    <a16:creationId xmlns:a16="http://schemas.microsoft.com/office/drawing/2014/main" id="{890CA296-2E44-9E45-A91B-06342B21565E}"/>
                  </a:ext>
                </a:extLst>
              </p:cNvPr>
              <p:cNvSpPr>
                <a:spLocks noChangeArrowheads="1"/>
              </p:cNvSpPr>
              <p:nvPr/>
            </p:nvSpPr>
            <p:spPr bwMode="auto">
              <a:xfrm>
                <a:off x="2487613"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308">
                <a:extLst>
                  <a:ext uri="{FF2B5EF4-FFF2-40B4-BE49-F238E27FC236}">
                    <a16:creationId xmlns:a16="http://schemas.microsoft.com/office/drawing/2014/main" id="{CF801871-2FCC-E04E-BCC5-DEFDD3DA3E67}"/>
                  </a:ext>
                </a:extLst>
              </p:cNvPr>
              <p:cNvSpPr>
                <a:spLocks noChangeArrowheads="1"/>
              </p:cNvSpPr>
              <p:nvPr/>
            </p:nvSpPr>
            <p:spPr bwMode="auto">
              <a:xfrm>
                <a:off x="2590800" y="3533775"/>
                <a:ext cx="65087"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09">
                <a:extLst>
                  <a:ext uri="{FF2B5EF4-FFF2-40B4-BE49-F238E27FC236}">
                    <a16:creationId xmlns:a16="http://schemas.microsoft.com/office/drawing/2014/main" id="{3BD25D31-6F64-8F43-A51B-8DD3F8A50924}"/>
                  </a:ext>
                </a:extLst>
              </p:cNvPr>
              <p:cNvSpPr>
                <a:spLocks noChangeArrowheads="1"/>
              </p:cNvSpPr>
              <p:nvPr/>
            </p:nvSpPr>
            <p:spPr bwMode="auto">
              <a:xfrm>
                <a:off x="2695575"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310">
                <a:extLst>
                  <a:ext uri="{FF2B5EF4-FFF2-40B4-BE49-F238E27FC236}">
                    <a16:creationId xmlns:a16="http://schemas.microsoft.com/office/drawing/2014/main" id="{57534BAF-2362-FA46-A9CB-095651A5246F}"/>
                  </a:ext>
                </a:extLst>
              </p:cNvPr>
              <p:cNvSpPr>
                <a:spLocks noChangeArrowheads="1"/>
              </p:cNvSpPr>
              <p:nvPr/>
            </p:nvSpPr>
            <p:spPr bwMode="auto">
              <a:xfrm>
                <a:off x="2798763" y="3533775"/>
                <a:ext cx="63500" cy="65087"/>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311">
                <a:extLst>
                  <a:ext uri="{FF2B5EF4-FFF2-40B4-BE49-F238E27FC236}">
                    <a16:creationId xmlns:a16="http://schemas.microsoft.com/office/drawing/2014/main" id="{BB59288A-4190-1C47-9116-767D4F7D558E}"/>
                  </a:ext>
                </a:extLst>
              </p:cNvPr>
              <p:cNvSpPr>
                <a:spLocks noChangeArrowheads="1"/>
              </p:cNvSpPr>
              <p:nvPr/>
            </p:nvSpPr>
            <p:spPr bwMode="auto">
              <a:xfrm>
                <a:off x="2487613"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12">
                <a:extLst>
                  <a:ext uri="{FF2B5EF4-FFF2-40B4-BE49-F238E27FC236}">
                    <a16:creationId xmlns:a16="http://schemas.microsoft.com/office/drawing/2014/main" id="{804D295E-15F9-1A45-B6A1-A6B70BF61C18}"/>
                  </a:ext>
                </a:extLst>
              </p:cNvPr>
              <p:cNvSpPr>
                <a:spLocks noChangeArrowheads="1"/>
              </p:cNvSpPr>
              <p:nvPr/>
            </p:nvSpPr>
            <p:spPr bwMode="auto">
              <a:xfrm>
                <a:off x="2590800" y="3638550"/>
                <a:ext cx="65087"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313">
                <a:extLst>
                  <a:ext uri="{FF2B5EF4-FFF2-40B4-BE49-F238E27FC236}">
                    <a16:creationId xmlns:a16="http://schemas.microsoft.com/office/drawing/2014/main" id="{B716905C-A9E7-4A4F-BBB6-116B57BF0A03}"/>
                  </a:ext>
                </a:extLst>
              </p:cNvPr>
              <p:cNvSpPr>
                <a:spLocks noChangeArrowheads="1"/>
              </p:cNvSpPr>
              <p:nvPr/>
            </p:nvSpPr>
            <p:spPr bwMode="auto">
              <a:xfrm>
                <a:off x="2695575"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14">
                <a:extLst>
                  <a:ext uri="{FF2B5EF4-FFF2-40B4-BE49-F238E27FC236}">
                    <a16:creationId xmlns:a16="http://schemas.microsoft.com/office/drawing/2014/main" id="{685E7BF6-5867-EC48-A1C5-D8DABB2E2CF0}"/>
                  </a:ext>
                </a:extLst>
              </p:cNvPr>
              <p:cNvSpPr>
                <a:spLocks noChangeArrowheads="1"/>
              </p:cNvSpPr>
              <p:nvPr/>
            </p:nvSpPr>
            <p:spPr bwMode="auto">
              <a:xfrm>
                <a:off x="2798763" y="3638550"/>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15">
                <a:extLst>
                  <a:ext uri="{FF2B5EF4-FFF2-40B4-BE49-F238E27FC236}">
                    <a16:creationId xmlns:a16="http://schemas.microsoft.com/office/drawing/2014/main" id="{F86B7E4C-B499-844D-94F5-93B1F9565B60}"/>
                  </a:ext>
                </a:extLst>
              </p:cNvPr>
              <p:cNvSpPr>
                <a:spLocks noChangeArrowheads="1"/>
              </p:cNvSpPr>
              <p:nvPr/>
            </p:nvSpPr>
            <p:spPr bwMode="auto">
              <a:xfrm>
                <a:off x="2901950" y="3430588"/>
                <a:ext cx="63500" cy="6350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316">
                <a:extLst>
                  <a:ext uri="{FF2B5EF4-FFF2-40B4-BE49-F238E27FC236}">
                    <a16:creationId xmlns:a16="http://schemas.microsoft.com/office/drawing/2014/main" id="{D1584FA6-815B-3F45-A359-97D113B52DE6}"/>
                  </a:ext>
                </a:extLst>
              </p:cNvPr>
              <p:cNvSpPr>
                <a:spLocks/>
              </p:cNvSpPr>
              <p:nvPr/>
            </p:nvSpPr>
            <p:spPr bwMode="auto">
              <a:xfrm>
                <a:off x="2901950" y="3533775"/>
                <a:ext cx="63500" cy="65087"/>
              </a:xfrm>
              <a:custGeom>
                <a:avLst/>
                <a:gdLst>
                  <a:gd name="T0" fmla="*/ 0 w 40"/>
                  <a:gd name="T1" fmla="*/ 41 h 41"/>
                  <a:gd name="T2" fmla="*/ 0 w 40"/>
                  <a:gd name="T3" fmla="*/ 0 h 41"/>
                  <a:gd name="T4" fmla="*/ 40 w 40"/>
                  <a:gd name="T5" fmla="*/ 0 h 41"/>
                  <a:gd name="T6" fmla="*/ 0 w 40"/>
                  <a:gd name="T7" fmla="*/ 41 h 41"/>
                </a:gdLst>
                <a:ahLst/>
                <a:cxnLst>
                  <a:cxn ang="0">
                    <a:pos x="T0" y="T1"/>
                  </a:cxn>
                  <a:cxn ang="0">
                    <a:pos x="T2" y="T3"/>
                  </a:cxn>
                  <a:cxn ang="0">
                    <a:pos x="T4" y="T5"/>
                  </a:cxn>
                  <a:cxn ang="0">
                    <a:pos x="T6" y="T7"/>
                  </a:cxn>
                </a:cxnLst>
                <a:rect l="0" t="0" r="r" b="b"/>
                <a:pathLst>
                  <a:path w="40" h="41">
                    <a:moveTo>
                      <a:pt x="0" y="41"/>
                    </a:moveTo>
                    <a:lnTo>
                      <a:pt x="0" y="0"/>
                    </a:lnTo>
                    <a:lnTo>
                      <a:pt x="40" y="0"/>
                    </a:lnTo>
                    <a:lnTo>
                      <a:pt x="0" y="41"/>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17">
                <a:extLst>
                  <a:ext uri="{FF2B5EF4-FFF2-40B4-BE49-F238E27FC236}">
                    <a16:creationId xmlns:a16="http://schemas.microsoft.com/office/drawing/2014/main" id="{8B2A89DD-686C-3B48-8A99-DBE7F11F8933}"/>
                  </a:ext>
                </a:extLst>
              </p:cNvPr>
              <p:cNvSpPr>
                <a:spLocks noChangeArrowheads="1"/>
              </p:cNvSpPr>
              <p:nvPr/>
            </p:nvSpPr>
            <p:spPr bwMode="auto">
              <a:xfrm>
                <a:off x="2474913" y="3259138"/>
                <a:ext cx="168275"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318">
                <a:extLst>
                  <a:ext uri="{FF2B5EF4-FFF2-40B4-BE49-F238E27FC236}">
                    <a16:creationId xmlns:a16="http://schemas.microsoft.com/office/drawing/2014/main" id="{0281B449-69D6-C446-9F09-725303ED138D}"/>
                  </a:ext>
                </a:extLst>
              </p:cNvPr>
              <p:cNvSpPr>
                <a:spLocks noChangeArrowheads="1"/>
              </p:cNvSpPr>
              <p:nvPr/>
            </p:nvSpPr>
            <p:spPr bwMode="auto">
              <a:xfrm>
                <a:off x="3070225" y="3311525"/>
                <a:ext cx="231775" cy="228600"/>
              </a:xfrm>
              <a:prstGeom prst="ellipse">
                <a:avLst/>
              </a:pr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319">
                <a:extLst>
                  <a:ext uri="{FF2B5EF4-FFF2-40B4-BE49-F238E27FC236}">
                    <a16:creationId xmlns:a16="http://schemas.microsoft.com/office/drawing/2014/main" id="{0C39585F-32C7-964D-83FF-FD3B1FA91134}"/>
                  </a:ext>
                </a:extLst>
              </p:cNvPr>
              <p:cNvSpPr>
                <a:spLocks/>
              </p:cNvSpPr>
              <p:nvPr/>
            </p:nvSpPr>
            <p:spPr bwMode="auto">
              <a:xfrm>
                <a:off x="2900363" y="3448050"/>
                <a:ext cx="265112" cy="263525"/>
              </a:xfrm>
              <a:custGeom>
                <a:avLst/>
                <a:gdLst>
                  <a:gd name="T0" fmla="*/ 133 w 133"/>
                  <a:gd name="T1" fmla="*/ 56 h 132"/>
                  <a:gd name="T2" fmla="*/ 96 w 133"/>
                  <a:gd name="T3" fmla="*/ 78 h 132"/>
                  <a:gd name="T4" fmla="*/ 77 w 133"/>
                  <a:gd name="T5" fmla="*/ 74 h 132"/>
                  <a:gd name="T6" fmla="*/ 25 w 133"/>
                  <a:gd name="T7" fmla="*/ 126 h 132"/>
                  <a:gd name="T8" fmla="*/ 6 w 133"/>
                  <a:gd name="T9" fmla="*/ 126 h 132"/>
                  <a:gd name="T10" fmla="*/ 5 w 133"/>
                  <a:gd name="T11" fmla="*/ 125 h 132"/>
                  <a:gd name="T12" fmla="*/ 5 w 133"/>
                  <a:gd name="T13" fmla="*/ 107 h 132"/>
                  <a:gd name="T14" fmla="*/ 58 w 133"/>
                  <a:gd name="T15" fmla="*/ 54 h 132"/>
                  <a:gd name="T16" fmla="*/ 54 w 133"/>
                  <a:gd name="T17" fmla="*/ 36 h 132"/>
                  <a:gd name="T18" fmla="*/ 75 w 133"/>
                  <a:gd name="T19" fmla="*/ 0 h 132"/>
                  <a:gd name="T20" fmla="*/ 133 w 133"/>
                  <a:gd name="T21" fmla="*/ 5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32">
                    <a:moveTo>
                      <a:pt x="133" y="56"/>
                    </a:moveTo>
                    <a:cubicBezTo>
                      <a:pt x="126" y="69"/>
                      <a:pt x="112" y="78"/>
                      <a:pt x="96" y="78"/>
                    </a:cubicBezTo>
                    <a:cubicBezTo>
                      <a:pt x="89" y="78"/>
                      <a:pt x="83" y="77"/>
                      <a:pt x="77" y="74"/>
                    </a:cubicBezTo>
                    <a:cubicBezTo>
                      <a:pt x="25" y="126"/>
                      <a:pt x="25" y="126"/>
                      <a:pt x="25" y="126"/>
                    </a:cubicBezTo>
                    <a:cubicBezTo>
                      <a:pt x="20" y="132"/>
                      <a:pt x="11" y="132"/>
                      <a:pt x="6" y="126"/>
                    </a:cubicBezTo>
                    <a:cubicBezTo>
                      <a:pt x="5" y="125"/>
                      <a:pt x="5" y="125"/>
                      <a:pt x="5" y="125"/>
                    </a:cubicBezTo>
                    <a:cubicBezTo>
                      <a:pt x="0" y="120"/>
                      <a:pt x="0" y="112"/>
                      <a:pt x="5" y="107"/>
                    </a:cubicBezTo>
                    <a:cubicBezTo>
                      <a:pt x="58" y="54"/>
                      <a:pt x="58" y="54"/>
                      <a:pt x="58" y="54"/>
                    </a:cubicBezTo>
                    <a:cubicBezTo>
                      <a:pt x="55" y="48"/>
                      <a:pt x="54" y="43"/>
                      <a:pt x="54" y="36"/>
                    </a:cubicBezTo>
                    <a:cubicBezTo>
                      <a:pt x="54" y="21"/>
                      <a:pt x="63" y="7"/>
                      <a:pt x="75" y="0"/>
                    </a:cubicBezTo>
                    <a:cubicBezTo>
                      <a:pt x="77" y="31"/>
                      <a:pt x="102" y="55"/>
                      <a:pt x="133" y="56"/>
                    </a:cubicBez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320">
                <a:extLst>
                  <a:ext uri="{FF2B5EF4-FFF2-40B4-BE49-F238E27FC236}">
                    <a16:creationId xmlns:a16="http://schemas.microsoft.com/office/drawing/2014/main" id="{6B08A9AA-20B9-D34B-8036-9D854E30480E}"/>
                  </a:ext>
                </a:extLst>
              </p:cNvPr>
              <p:cNvSpPr>
                <a:spLocks/>
              </p:cNvSpPr>
              <p:nvPr/>
            </p:nvSpPr>
            <p:spPr bwMode="auto">
              <a:xfrm>
                <a:off x="2408238" y="3335338"/>
                <a:ext cx="638175" cy="454025"/>
              </a:xfrm>
              <a:custGeom>
                <a:avLst/>
                <a:gdLst>
                  <a:gd name="T0" fmla="*/ 300 w 320"/>
                  <a:gd name="T1" fmla="*/ 178 h 228"/>
                  <a:gd name="T2" fmla="*/ 300 w 320"/>
                  <a:gd name="T3" fmla="*/ 202 h 228"/>
                  <a:gd name="T4" fmla="*/ 293 w 320"/>
                  <a:gd name="T5" fmla="*/ 208 h 228"/>
                  <a:gd name="T6" fmla="*/ 27 w 320"/>
                  <a:gd name="T7" fmla="*/ 208 h 228"/>
                  <a:gd name="T8" fmla="*/ 20 w 320"/>
                  <a:gd name="T9" fmla="*/ 202 h 228"/>
                  <a:gd name="T10" fmla="*/ 20 w 320"/>
                  <a:gd name="T11" fmla="*/ 20 h 228"/>
                  <a:gd name="T12" fmla="*/ 300 w 320"/>
                  <a:gd name="T13" fmla="*/ 20 h 228"/>
                  <a:gd name="T14" fmla="*/ 300 w 320"/>
                  <a:gd name="T15" fmla="*/ 55 h 228"/>
                  <a:gd name="T16" fmla="*/ 314 w 320"/>
                  <a:gd name="T17" fmla="*/ 43 h 228"/>
                  <a:gd name="T18" fmla="*/ 320 w 320"/>
                  <a:gd name="T19" fmla="*/ 40 h 228"/>
                  <a:gd name="T20" fmla="*/ 320 w 320"/>
                  <a:gd name="T21" fmla="*/ 0 h 228"/>
                  <a:gd name="T22" fmla="*/ 0 w 320"/>
                  <a:gd name="T23" fmla="*/ 0 h 228"/>
                  <a:gd name="T24" fmla="*/ 0 w 320"/>
                  <a:gd name="T25" fmla="*/ 202 h 228"/>
                  <a:gd name="T26" fmla="*/ 27 w 320"/>
                  <a:gd name="T27" fmla="*/ 228 h 228"/>
                  <a:gd name="T28" fmla="*/ 293 w 320"/>
                  <a:gd name="T29" fmla="*/ 228 h 228"/>
                  <a:gd name="T30" fmla="*/ 320 w 320"/>
                  <a:gd name="T31" fmla="*/ 202 h 228"/>
                  <a:gd name="T32" fmla="*/ 320 w 320"/>
                  <a:gd name="T33" fmla="*/ 158 h 228"/>
                  <a:gd name="T34" fmla="*/ 300 w 320"/>
                  <a:gd name="T35" fmla="*/ 17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228">
                    <a:moveTo>
                      <a:pt x="300" y="178"/>
                    </a:moveTo>
                    <a:cubicBezTo>
                      <a:pt x="300" y="202"/>
                      <a:pt x="300" y="202"/>
                      <a:pt x="300" y="202"/>
                    </a:cubicBezTo>
                    <a:cubicBezTo>
                      <a:pt x="300" y="205"/>
                      <a:pt x="297" y="208"/>
                      <a:pt x="293" y="208"/>
                    </a:cubicBezTo>
                    <a:cubicBezTo>
                      <a:pt x="27" y="208"/>
                      <a:pt x="27" y="208"/>
                      <a:pt x="27" y="208"/>
                    </a:cubicBezTo>
                    <a:cubicBezTo>
                      <a:pt x="23" y="208"/>
                      <a:pt x="20" y="205"/>
                      <a:pt x="20" y="202"/>
                    </a:cubicBezTo>
                    <a:cubicBezTo>
                      <a:pt x="20" y="20"/>
                      <a:pt x="20" y="20"/>
                      <a:pt x="20" y="20"/>
                    </a:cubicBezTo>
                    <a:cubicBezTo>
                      <a:pt x="300" y="20"/>
                      <a:pt x="300" y="20"/>
                      <a:pt x="300" y="20"/>
                    </a:cubicBezTo>
                    <a:cubicBezTo>
                      <a:pt x="300" y="55"/>
                      <a:pt x="300" y="55"/>
                      <a:pt x="300" y="55"/>
                    </a:cubicBezTo>
                    <a:cubicBezTo>
                      <a:pt x="304" y="50"/>
                      <a:pt x="309" y="46"/>
                      <a:pt x="314" y="43"/>
                    </a:cubicBezTo>
                    <a:cubicBezTo>
                      <a:pt x="320" y="40"/>
                      <a:pt x="320" y="40"/>
                      <a:pt x="320" y="40"/>
                    </a:cubicBezTo>
                    <a:cubicBezTo>
                      <a:pt x="320" y="0"/>
                      <a:pt x="320" y="0"/>
                      <a:pt x="320" y="0"/>
                    </a:cubicBezTo>
                    <a:cubicBezTo>
                      <a:pt x="0" y="0"/>
                      <a:pt x="0" y="0"/>
                      <a:pt x="0" y="0"/>
                    </a:cubicBezTo>
                    <a:cubicBezTo>
                      <a:pt x="0" y="202"/>
                      <a:pt x="0" y="202"/>
                      <a:pt x="0" y="202"/>
                    </a:cubicBezTo>
                    <a:cubicBezTo>
                      <a:pt x="0" y="216"/>
                      <a:pt x="12" y="228"/>
                      <a:pt x="27" y="228"/>
                    </a:cubicBezTo>
                    <a:cubicBezTo>
                      <a:pt x="293" y="228"/>
                      <a:pt x="293" y="228"/>
                      <a:pt x="293" y="228"/>
                    </a:cubicBezTo>
                    <a:cubicBezTo>
                      <a:pt x="308" y="228"/>
                      <a:pt x="320" y="216"/>
                      <a:pt x="320" y="202"/>
                    </a:cubicBezTo>
                    <a:cubicBezTo>
                      <a:pt x="320" y="158"/>
                      <a:pt x="320" y="158"/>
                      <a:pt x="320" y="158"/>
                    </a:cubicBezTo>
                    <a:lnTo>
                      <a:pt x="300" y="178"/>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A33837A0-6607-A84F-922C-C4F6E4E034CE}"/>
                </a:ext>
              </a:extLst>
            </p:cNvPr>
            <p:cNvSpPr txBox="1"/>
            <p:nvPr/>
          </p:nvSpPr>
          <p:spPr>
            <a:xfrm>
              <a:off x="10204937" y="138754"/>
              <a:ext cx="2125917" cy="553998"/>
            </a:xfrm>
            <a:prstGeom prst="rect">
              <a:avLst/>
            </a:prstGeom>
            <a:noFill/>
          </p:spPr>
          <p:txBody>
            <a:bodyPr wrap="square" rtlCol="0">
              <a:spAutoFit/>
            </a:bodyPr>
            <a:lstStyle/>
            <a:p>
              <a:r>
                <a:rPr lang="en-US" sz="1600" dirty="0">
                  <a:solidFill>
                    <a:srgbClr val="4D4F53"/>
                  </a:solidFill>
                </a:rPr>
                <a:t>Current day = 11/01</a:t>
              </a:r>
            </a:p>
            <a:p>
              <a:r>
                <a:rPr lang="en-US" sz="1400" dirty="0">
                  <a:solidFill>
                    <a:srgbClr val="4D4F53"/>
                  </a:solidFill>
                  <a:latin typeface="Consolas" panose="020B0609020204030204" pitchFamily="49" charset="0"/>
                  <a:cs typeface="Consolas" panose="020B0609020204030204" pitchFamily="49" charset="0"/>
                </a:rPr>
                <a:t>var_day_0 = 10/01</a:t>
              </a:r>
            </a:p>
          </p:txBody>
        </p:sp>
      </p:grpSp>
      <p:sp>
        <p:nvSpPr>
          <p:cNvPr id="180" name="Rounded Rectangle 179">
            <a:extLst>
              <a:ext uri="{FF2B5EF4-FFF2-40B4-BE49-F238E27FC236}">
                <a16:creationId xmlns:a16="http://schemas.microsoft.com/office/drawing/2014/main" id="{C2F3A1D9-BCBD-ED4F-A9F3-798AF265A2AA}"/>
              </a:ext>
            </a:extLst>
          </p:cNvPr>
          <p:cNvSpPr/>
          <p:nvPr/>
        </p:nvSpPr>
        <p:spPr>
          <a:xfrm>
            <a:off x="2984441" y="19650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a:t>
            </a:r>
          </a:p>
        </p:txBody>
      </p:sp>
      <p:sp>
        <p:nvSpPr>
          <p:cNvPr id="181" name="Rounded Rectangle 180">
            <a:extLst>
              <a:ext uri="{FF2B5EF4-FFF2-40B4-BE49-F238E27FC236}">
                <a16:creationId xmlns:a16="http://schemas.microsoft.com/office/drawing/2014/main" id="{F28C8766-DA05-E94E-8272-85CED782E9F1}"/>
              </a:ext>
            </a:extLst>
          </p:cNvPr>
          <p:cNvSpPr/>
          <p:nvPr/>
        </p:nvSpPr>
        <p:spPr>
          <a:xfrm>
            <a:off x="2984441" y="23007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
        <p:nvSpPr>
          <p:cNvPr id="182" name="Rounded Rectangle 181">
            <a:extLst>
              <a:ext uri="{FF2B5EF4-FFF2-40B4-BE49-F238E27FC236}">
                <a16:creationId xmlns:a16="http://schemas.microsoft.com/office/drawing/2014/main" id="{8C3740AA-BC7C-6C46-AE53-C8C9056A39D0}"/>
              </a:ext>
            </a:extLst>
          </p:cNvPr>
          <p:cNvSpPr/>
          <p:nvPr/>
        </p:nvSpPr>
        <p:spPr>
          <a:xfrm>
            <a:off x="469172" y="4259420"/>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a:t>
            </a:r>
          </a:p>
        </p:txBody>
      </p:sp>
      <p:sp>
        <p:nvSpPr>
          <p:cNvPr id="183" name="Rounded Rectangle 182">
            <a:extLst>
              <a:ext uri="{FF2B5EF4-FFF2-40B4-BE49-F238E27FC236}">
                <a16:creationId xmlns:a16="http://schemas.microsoft.com/office/drawing/2014/main" id="{A6B78FEA-6DD0-4F4F-B685-2B7904A297FD}"/>
              </a:ext>
            </a:extLst>
          </p:cNvPr>
          <p:cNvSpPr/>
          <p:nvPr/>
        </p:nvSpPr>
        <p:spPr>
          <a:xfrm>
            <a:off x="469172" y="457606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
        <p:nvSpPr>
          <p:cNvPr id="184" name="Rounded Rectangle 183">
            <a:extLst>
              <a:ext uri="{FF2B5EF4-FFF2-40B4-BE49-F238E27FC236}">
                <a16:creationId xmlns:a16="http://schemas.microsoft.com/office/drawing/2014/main" id="{A92EDE3B-2F42-684C-94F6-2B2F97E555B7}"/>
              </a:ext>
            </a:extLst>
          </p:cNvPr>
          <p:cNvSpPr/>
          <p:nvPr/>
        </p:nvSpPr>
        <p:spPr>
          <a:xfrm>
            <a:off x="469172" y="4892704"/>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08/01</a:t>
            </a:r>
          </a:p>
        </p:txBody>
      </p:sp>
      <p:sp>
        <p:nvSpPr>
          <p:cNvPr id="185" name="Rounded Rectangle 184">
            <a:extLst>
              <a:ext uri="{FF2B5EF4-FFF2-40B4-BE49-F238E27FC236}">
                <a16:creationId xmlns:a16="http://schemas.microsoft.com/office/drawing/2014/main" id="{DAA3B9F5-752F-D54B-A175-01437792B268}"/>
              </a:ext>
            </a:extLst>
          </p:cNvPr>
          <p:cNvSpPr/>
          <p:nvPr/>
        </p:nvSpPr>
        <p:spPr>
          <a:xfrm>
            <a:off x="469172" y="5209346"/>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07/01</a:t>
            </a:r>
          </a:p>
        </p:txBody>
      </p:sp>
      <p:sp>
        <p:nvSpPr>
          <p:cNvPr id="186" name="Rounded Rectangle 185">
            <a:extLst>
              <a:ext uri="{FF2B5EF4-FFF2-40B4-BE49-F238E27FC236}">
                <a16:creationId xmlns:a16="http://schemas.microsoft.com/office/drawing/2014/main" id="{E5D0B720-753C-EC4E-B9EB-1E1C3931A2E9}"/>
              </a:ext>
            </a:extLst>
          </p:cNvPr>
          <p:cNvSpPr/>
          <p:nvPr/>
        </p:nvSpPr>
        <p:spPr>
          <a:xfrm>
            <a:off x="469172" y="5525987"/>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06/01</a:t>
            </a:r>
          </a:p>
        </p:txBody>
      </p:sp>
      <p:sp>
        <p:nvSpPr>
          <p:cNvPr id="190" name="Rounded Rectangle 189">
            <a:extLst>
              <a:ext uri="{FF2B5EF4-FFF2-40B4-BE49-F238E27FC236}">
                <a16:creationId xmlns:a16="http://schemas.microsoft.com/office/drawing/2014/main" id="{A5A5F80E-A254-0245-942F-79290AC4EBB8}"/>
              </a:ext>
            </a:extLst>
          </p:cNvPr>
          <p:cNvSpPr/>
          <p:nvPr/>
        </p:nvSpPr>
        <p:spPr>
          <a:xfrm>
            <a:off x="469172" y="1963995"/>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 </a:t>
            </a:r>
          </a:p>
        </p:txBody>
      </p:sp>
      <p:sp>
        <p:nvSpPr>
          <p:cNvPr id="68" name="TextBox 67">
            <a:extLst>
              <a:ext uri="{FF2B5EF4-FFF2-40B4-BE49-F238E27FC236}">
                <a16:creationId xmlns:a16="http://schemas.microsoft.com/office/drawing/2014/main" id="{A1FBD0C6-7D6E-7649-BB05-41DF3B50DC1D}"/>
              </a:ext>
            </a:extLst>
          </p:cNvPr>
          <p:cNvSpPr txBox="1"/>
          <p:nvPr/>
        </p:nvSpPr>
        <p:spPr>
          <a:xfrm>
            <a:off x="8813459" y="1359369"/>
            <a:ext cx="2838623" cy="646331"/>
          </a:xfrm>
          <a:prstGeom prst="rect">
            <a:avLst/>
          </a:prstGeom>
          <a:noFill/>
        </p:spPr>
        <p:txBody>
          <a:bodyPr wrap="square" rtlCol="0">
            <a:spAutoFit/>
          </a:bodyPr>
          <a:lstStyle/>
          <a:p>
            <a:pPr algn="ctr"/>
            <a:r>
              <a:rPr lang="en-US" b="1" dirty="0">
                <a:solidFill>
                  <a:srgbClr val="4D4F53"/>
                </a:solidFill>
              </a:rPr>
              <a:t>Compute the difference between the daily averages</a:t>
            </a:r>
          </a:p>
        </p:txBody>
      </p:sp>
      <p:sp>
        <p:nvSpPr>
          <p:cNvPr id="76" name="Rounded Rectangle 75">
            <a:extLst>
              <a:ext uri="{FF2B5EF4-FFF2-40B4-BE49-F238E27FC236}">
                <a16:creationId xmlns:a16="http://schemas.microsoft.com/office/drawing/2014/main" id="{9B51C1C8-3E83-F848-9DA5-06E6565ED553}"/>
              </a:ext>
            </a:extLst>
          </p:cNvPr>
          <p:cNvSpPr/>
          <p:nvPr/>
        </p:nvSpPr>
        <p:spPr>
          <a:xfrm>
            <a:off x="2984441" y="19650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a:t>
            </a:r>
          </a:p>
        </p:txBody>
      </p:sp>
      <p:sp>
        <p:nvSpPr>
          <p:cNvPr id="77" name="Rounded Rectangle 76">
            <a:extLst>
              <a:ext uri="{FF2B5EF4-FFF2-40B4-BE49-F238E27FC236}">
                <a16:creationId xmlns:a16="http://schemas.microsoft.com/office/drawing/2014/main" id="{285E828F-99AE-4642-B1C5-C0DB4F2B2258}"/>
              </a:ext>
            </a:extLst>
          </p:cNvPr>
          <p:cNvSpPr/>
          <p:nvPr/>
        </p:nvSpPr>
        <p:spPr>
          <a:xfrm>
            <a:off x="2984441" y="230075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
        <p:nvSpPr>
          <p:cNvPr id="78" name="Rounded Rectangle 77">
            <a:extLst>
              <a:ext uri="{FF2B5EF4-FFF2-40B4-BE49-F238E27FC236}">
                <a16:creationId xmlns:a16="http://schemas.microsoft.com/office/drawing/2014/main" id="{0FAEAF2D-15FD-DC4A-9AE2-AF53E5D7BF61}"/>
              </a:ext>
            </a:extLst>
          </p:cNvPr>
          <p:cNvSpPr/>
          <p:nvPr/>
        </p:nvSpPr>
        <p:spPr>
          <a:xfrm>
            <a:off x="2971889" y="4259420"/>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02/01</a:t>
            </a:r>
          </a:p>
        </p:txBody>
      </p:sp>
      <p:sp>
        <p:nvSpPr>
          <p:cNvPr id="6" name="TextBox 5">
            <a:extLst>
              <a:ext uri="{FF2B5EF4-FFF2-40B4-BE49-F238E27FC236}">
                <a16:creationId xmlns:a16="http://schemas.microsoft.com/office/drawing/2014/main" id="{FBBAC5F9-9004-5B43-BD68-64723BCF484A}"/>
              </a:ext>
            </a:extLst>
          </p:cNvPr>
          <p:cNvSpPr txBox="1"/>
          <p:nvPr/>
        </p:nvSpPr>
        <p:spPr>
          <a:xfrm>
            <a:off x="8813458" y="1358455"/>
            <a:ext cx="2838623" cy="646331"/>
          </a:xfrm>
          <a:prstGeom prst="rect">
            <a:avLst/>
          </a:prstGeom>
          <a:noFill/>
        </p:spPr>
        <p:txBody>
          <a:bodyPr wrap="square" rtlCol="0">
            <a:spAutoFit/>
          </a:bodyPr>
          <a:lstStyle/>
          <a:p>
            <a:pPr algn="ctr"/>
            <a:r>
              <a:rPr lang="en-US" b="1" dirty="0">
                <a:solidFill>
                  <a:srgbClr val="4D4F53"/>
                </a:solidFill>
              </a:rPr>
              <a:t>Build full five days history vectors</a:t>
            </a:r>
          </a:p>
        </p:txBody>
      </p:sp>
      <p:sp>
        <p:nvSpPr>
          <p:cNvPr id="79" name="Rounded Rectangle 78">
            <a:extLst>
              <a:ext uri="{FF2B5EF4-FFF2-40B4-BE49-F238E27FC236}">
                <a16:creationId xmlns:a16="http://schemas.microsoft.com/office/drawing/2014/main" id="{49996CE2-1B3A-CC4D-BFB4-9B554A9354D7}"/>
              </a:ext>
            </a:extLst>
          </p:cNvPr>
          <p:cNvSpPr/>
          <p:nvPr/>
        </p:nvSpPr>
        <p:spPr>
          <a:xfrm>
            <a:off x="469172" y="196302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 </a:t>
            </a:r>
          </a:p>
        </p:txBody>
      </p:sp>
      <p:sp>
        <p:nvSpPr>
          <p:cNvPr id="80" name="Rounded Rectangle 79">
            <a:extLst>
              <a:ext uri="{FF2B5EF4-FFF2-40B4-BE49-F238E27FC236}">
                <a16:creationId xmlns:a16="http://schemas.microsoft.com/office/drawing/2014/main" id="{DAA52FCA-6E10-3940-A4E4-96F9A7C56036}"/>
              </a:ext>
            </a:extLst>
          </p:cNvPr>
          <p:cNvSpPr/>
          <p:nvPr/>
        </p:nvSpPr>
        <p:spPr>
          <a:xfrm>
            <a:off x="6793871" y="2932427"/>
            <a:ext cx="440514" cy="273105"/>
          </a:xfrm>
          <a:prstGeom prst="roundRect">
            <a:avLst>
              <a:gd name="adj" fmla="val 50000"/>
            </a:avLst>
          </a:prstGeom>
          <a:pattFill prst="pct50">
            <a:fgClr>
              <a:srgbClr val="00B0F0"/>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rgbClr val="4D4F53"/>
              </a:solidFill>
            </a:endParaRPr>
          </a:p>
        </p:txBody>
      </p:sp>
      <p:sp>
        <p:nvSpPr>
          <p:cNvPr id="10" name="TextBox 9">
            <a:extLst>
              <a:ext uri="{FF2B5EF4-FFF2-40B4-BE49-F238E27FC236}">
                <a16:creationId xmlns:a16="http://schemas.microsoft.com/office/drawing/2014/main" id="{C5F83EC4-3263-3E4B-A72C-1EE511CAFA64}"/>
              </a:ext>
            </a:extLst>
          </p:cNvPr>
          <p:cNvSpPr txBox="1"/>
          <p:nvPr/>
        </p:nvSpPr>
        <p:spPr>
          <a:xfrm>
            <a:off x="6670477" y="5156218"/>
            <a:ext cx="5198435" cy="307777"/>
          </a:xfrm>
          <a:prstGeom prst="rect">
            <a:avLst/>
          </a:prstGeom>
          <a:noFill/>
        </p:spPr>
        <p:txBody>
          <a:bodyPr wrap="square" rtlCol="0">
            <a:spAutoFit/>
          </a:bodyPr>
          <a:lstStyle/>
          <a:p>
            <a:pPr marL="342900" indent="-342900">
              <a:buFont typeface="+mj-lt"/>
              <a:buAutoNum type="arabicPeriod"/>
            </a:pPr>
            <a:r>
              <a:rPr lang="en-US" sz="1400" dirty="0">
                <a:solidFill>
                  <a:srgbClr val="4D4F53"/>
                </a:solidFill>
              </a:rPr>
              <a:t>Get static info and compute difference between 6 hour averages</a:t>
            </a:r>
          </a:p>
        </p:txBody>
      </p:sp>
      <p:sp>
        <p:nvSpPr>
          <p:cNvPr id="11" name="TextBox 10">
            <a:extLst>
              <a:ext uri="{FF2B5EF4-FFF2-40B4-BE49-F238E27FC236}">
                <a16:creationId xmlns:a16="http://schemas.microsoft.com/office/drawing/2014/main" id="{C708D3EE-8515-F546-81A9-52FC14E34AB8}"/>
              </a:ext>
            </a:extLst>
          </p:cNvPr>
          <p:cNvSpPr txBox="1"/>
          <p:nvPr/>
        </p:nvSpPr>
        <p:spPr>
          <a:xfrm>
            <a:off x="6659909" y="5381048"/>
            <a:ext cx="5280731" cy="523220"/>
          </a:xfrm>
          <a:prstGeom prst="rect">
            <a:avLst/>
          </a:prstGeom>
          <a:noFill/>
        </p:spPr>
        <p:txBody>
          <a:bodyPr wrap="square" rtlCol="0">
            <a:spAutoFit/>
          </a:bodyPr>
          <a:lstStyle/>
          <a:p>
            <a:pPr marL="342900" indent="-342900">
              <a:buFont typeface="+mj-lt"/>
              <a:buAutoNum type="arabicPeriod" startAt="2"/>
            </a:pPr>
            <a:r>
              <a:rPr lang="en-US" sz="1400" dirty="0">
                <a:solidFill>
                  <a:srgbClr val="4D4F53"/>
                </a:solidFill>
              </a:rPr>
              <a:t>Construct a flat vector with 5 days of daily average differences and append it to previous</a:t>
            </a:r>
          </a:p>
        </p:txBody>
      </p:sp>
      <p:sp>
        <p:nvSpPr>
          <p:cNvPr id="81" name="Rounded Rectangle 80">
            <a:extLst>
              <a:ext uri="{FF2B5EF4-FFF2-40B4-BE49-F238E27FC236}">
                <a16:creationId xmlns:a16="http://schemas.microsoft.com/office/drawing/2014/main" id="{48ABACF9-10BD-584A-8419-0C561EF51308}"/>
              </a:ext>
            </a:extLst>
          </p:cNvPr>
          <p:cNvSpPr/>
          <p:nvPr/>
        </p:nvSpPr>
        <p:spPr>
          <a:xfrm>
            <a:off x="465673" y="4259420"/>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a:t>
            </a:r>
          </a:p>
        </p:txBody>
      </p:sp>
      <p:sp>
        <p:nvSpPr>
          <p:cNvPr id="82" name="Rounded Rectangle 81">
            <a:extLst>
              <a:ext uri="{FF2B5EF4-FFF2-40B4-BE49-F238E27FC236}">
                <a16:creationId xmlns:a16="http://schemas.microsoft.com/office/drawing/2014/main" id="{7D6DDDA5-E350-DB45-861F-2740A9B683DA}"/>
              </a:ext>
            </a:extLst>
          </p:cNvPr>
          <p:cNvSpPr/>
          <p:nvPr/>
        </p:nvSpPr>
        <p:spPr>
          <a:xfrm>
            <a:off x="465673" y="4576062"/>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09/01</a:t>
            </a:r>
          </a:p>
        </p:txBody>
      </p:sp>
      <p:sp>
        <p:nvSpPr>
          <p:cNvPr id="83" name="Rounded Rectangle 82">
            <a:extLst>
              <a:ext uri="{FF2B5EF4-FFF2-40B4-BE49-F238E27FC236}">
                <a16:creationId xmlns:a16="http://schemas.microsoft.com/office/drawing/2014/main" id="{52D662D3-930A-8D43-B3A7-6272F048F37D}"/>
              </a:ext>
            </a:extLst>
          </p:cNvPr>
          <p:cNvSpPr/>
          <p:nvPr/>
        </p:nvSpPr>
        <p:spPr>
          <a:xfrm>
            <a:off x="465673" y="4892704"/>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08/01</a:t>
            </a:r>
          </a:p>
        </p:txBody>
      </p:sp>
      <p:sp>
        <p:nvSpPr>
          <p:cNvPr id="84" name="Rounded Rectangle 83">
            <a:extLst>
              <a:ext uri="{FF2B5EF4-FFF2-40B4-BE49-F238E27FC236}">
                <a16:creationId xmlns:a16="http://schemas.microsoft.com/office/drawing/2014/main" id="{7809A3B1-2B81-3849-A9FA-8045B39E7D95}"/>
              </a:ext>
            </a:extLst>
          </p:cNvPr>
          <p:cNvSpPr/>
          <p:nvPr/>
        </p:nvSpPr>
        <p:spPr>
          <a:xfrm>
            <a:off x="465673" y="5209346"/>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07/01</a:t>
            </a:r>
          </a:p>
        </p:txBody>
      </p:sp>
      <p:sp>
        <p:nvSpPr>
          <p:cNvPr id="85" name="Rounded Rectangle 84">
            <a:extLst>
              <a:ext uri="{FF2B5EF4-FFF2-40B4-BE49-F238E27FC236}">
                <a16:creationId xmlns:a16="http://schemas.microsoft.com/office/drawing/2014/main" id="{0D87BB49-DC04-5E4E-8B0F-43F29FA3DC4D}"/>
              </a:ext>
            </a:extLst>
          </p:cNvPr>
          <p:cNvSpPr/>
          <p:nvPr/>
        </p:nvSpPr>
        <p:spPr>
          <a:xfrm>
            <a:off x="465673" y="5525987"/>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06/01</a:t>
            </a:r>
          </a:p>
        </p:txBody>
      </p:sp>
      <p:sp>
        <p:nvSpPr>
          <p:cNvPr id="86" name="Rounded Rectangle 85">
            <a:extLst>
              <a:ext uri="{FF2B5EF4-FFF2-40B4-BE49-F238E27FC236}">
                <a16:creationId xmlns:a16="http://schemas.microsoft.com/office/drawing/2014/main" id="{D76F6A04-E0B7-2D4C-9012-59F65C76628F}"/>
              </a:ext>
            </a:extLst>
          </p:cNvPr>
          <p:cNvSpPr/>
          <p:nvPr/>
        </p:nvSpPr>
        <p:spPr>
          <a:xfrm>
            <a:off x="6791901" y="2932427"/>
            <a:ext cx="1702875" cy="273105"/>
          </a:xfrm>
          <a:prstGeom prst="roundRect">
            <a:avLst>
              <a:gd name="adj" fmla="val 50000"/>
            </a:avLst>
          </a:prstGeom>
          <a:pattFill prst="pct50">
            <a:fgClr>
              <a:srgbClr val="00B0F0"/>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rgbClr val="4D4F53"/>
              </a:solidFill>
            </a:endParaRPr>
          </a:p>
        </p:txBody>
      </p:sp>
      <p:sp>
        <p:nvSpPr>
          <p:cNvPr id="87" name="TextBox 86">
            <a:extLst>
              <a:ext uri="{FF2B5EF4-FFF2-40B4-BE49-F238E27FC236}">
                <a16:creationId xmlns:a16="http://schemas.microsoft.com/office/drawing/2014/main" id="{F783A050-EAE5-A54F-AC10-E1BF45F7184B}"/>
              </a:ext>
            </a:extLst>
          </p:cNvPr>
          <p:cNvSpPr txBox="1"/>
          <p:nvPr/>
        </p:nvSpPr>
        <p:spPr>
          <a:xfrm>
            <a:off x="6659908" y="5799092"/>
            <a:ext cx="5280731" cy="307777"/>
          </a:xfrm>
          <a:prstGeom prst="rect">
            <a:avLst/>
          </a:prstGeom>
          <a:noFill/>
        </p:spPr>
        <p:txBody>
          <a:bodyPr wrap="square" rtlCol="0">
            <a:spAutoFit/>
          </a:bodyPr>
          <a:lstStyle/>
          <a:p>
            <a:pPr marL="342900" indent="-342900">
              <a:buFont typeface="+mj-lt"/>
              <a:buAutoNum type="arabicPeriod" startAt="3"/>
            </a:pPr>
            <a:r>
              <a:rPr lang="en-US" sz="1400" dirty="0">
                <a:solidFill>
                  <a:srgbClr val="4D4F53"/>
                </a:solidFill>
              </a:rPr>
              <a:t>Dump the content of </a:t>
            </a:r>
            <a:r>
              <a:rPr lang="en-US" sz="1400" dirty="0">
                <a:solidFill>
                  <a:srgbClr val="4D4F53"/>
                </a:solidFill>
                <a:latin typeface="Consolas" panose="020B0609020204030204" pitchFamily="49" charset="0"/>
                <a:cs typeface="Consolas" panose="020B0609020204030204" pitchFamily="49" charset="0"/>
              </a:rPr>
              <a:t>VIA_MACS</a:t>
            </a:r>
          </a:p>
        </p:txBody>
      </p:sp>
      <p:sp>
        <p:nvSpPr>
          <p:cNvPr id="88" name="Rounded Rectangle 87">
            <a:extLst>
              <a:ext uri="{FF2B5EF4-FFF2-40B4-BE49-F238E27FC236}">
                <a16:creationId xmlns:a16="http://schemas.microsoft.com/office/drawing/2014/main" id="{AE984144-8A29-B241-917B-51EAA2AA85DB}"/>
              </a:ext>
            </a:extLst>
          </p:cNvPr>
          <p:cNvSpPr/>
          <p:nvPr/>
        </p:nvSpPr>
        <p:spPr>
          <a:xfrm>
            <a:off x="6791901" y="2932426"/>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10/01 </a:t>
            </a:r>
          </a:p>
        </p:txBody>
      </p:sp>
      <p:sp>
        <p:nvSpPr>
          <p:cNvPr id="89" name="Rounded Rectangle 88">
            <a:extLst>
              <a:ext uri="{FF2B5EF4-FFF2-40B4-BE49-F238E27FC236}">
                <a16:creationId xmlns:a16="http://schemas.microsoft.com/office/drawing/2014/main" id="{CECC7E8D-E6A8-BB4E-A58A-5C0FB9513674}"/>
              </a:ext>
            </a:extLst>
          </p:cNvPr>
          <p:cNvSpPr/>
          <p:nvPr/>
        </p:nvSpPr>
        <p:spPr>
          <a:xfrm>
            <a:off x="2971889" y="4263054"/>
            <a:ext cx="1713440" cy="273105"/>
          </a:xfrm>
          <a:prstGeom prst="roundRect">
            <a:avLst>
              <a:gd name="adj" fmla="val 50000"/>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4D4F53"/>
                </a:solidFill>
              </a:rPr>
              <a:t>02/01</a:t>
            </a:r>
          </a:p>
        </p:txBody>
      </p:sp>
    </p:spTree>
    <p:extLst>
      <p:ext uri="{BB962C8B-B14F-4D97-AF65-F5344CB8AC3E}">
        <p14:creationId xmlns:p14="http://schemas.microsoft.com/office/powerpoint/2010/main" val="31413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68"/>
                                        </p:tgtEl>
                                      </p:cBhvr>
                                    </p:animEffect>
                                    <p:set>
                                      <p:cBhvr>
                                        <p:cTn id="7" dur="1" fill="hold">
                                          <p:stCondLst>
                                            <p:cond delay="499"/>
                                          </p:stCondLst>
                                        </p:cTn>
                                        <p:tgtEl>
                                          <p:spTgt spid="68"/>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par>
                                <p:cTn id="18" presetID="0" presetClass="path" presetSubtype="0" accel="50000" decel="50000" fill="hold" grpId="1" nodeType="withEffect">
                                  <p:stCondLst>
                                    <p:cond delay="0"/>
                                  </p:stCondLst>
                                  <p:childTnLst>
                                    <p:animMotion origin="layout" path="M 0 0 L 0.51875 0.14074 " pathEditMode="relative" ptsTypes="AA">
                                      <p:cBhvr>
                                        <p:cTn id="19" dur="2000" fill="hold"/>
                                        <p:tgtEl>
                                          <p:spTgt spid="79"/>
                                        </p:tgtEl>
                                        <p:attrNameLst>
                                          <p:attrName>ppt_x</p:attrName>
                                          <p:attrName>ppt_y</p:attrName>
                                        </p:attrNameLst>
                                      </p:cBhvr>
                                    </p:animMotion>
                                  </p:childTnLst>
                                </p:cTn>
                              </p:par>
                            </p:childTnLst>
                          </p:cTn>
                        </p:par>
                        <p:par>
                          <p:cTn id="20" fill="hold">
                            <p:stCondLst>
                              <p:cond delay="2000"/>
                            </p:stCondLst>
                            <p:childTnLst>
                              <p:par>
                                <p:cTn id="21" presetID="9" presetClass="exit" presetSubtype="0" fill="hold" grpId="2" nodeType="afterEffect">
                                  <p:stCondLst>
                                    <p:cond delay="0"/>
                                  </p:stCondLst>
                                  <p:childTnLst>
                                    <p:animEffect transition="out" filter="dissolve">
                                      <p:cBhvr>
                                        <p:cTn id="22" dur="500"/>
                                        <p:tgtEl>
                                          <p:spTgt spid="79"/>
                                        </p:tgtEl>
                                      </p:cBhvr>
                                    </p:animEffect>
                                    <p:set>
                                      <p:cBhvr>
                                        <p:cTn id="23" dur="1" fill="hold">
                                          <p:stCondLst>
                                            <p:cond delay="499"/>
                                          </p:stCondLst>
                                        </p:cTn>
                                        <p:tgtEl>
                                          <p:spTgt spid="79"/>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dissolve">
                                      <p:cBhvr>
                                        <p:cTn id="26" dur="500"/>
                                        <p:tgtEl>
                                          <p:spTgt spid="8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0" presetClass="path" presetSubtype="0" accel="50000" decel="50000" fill="hold" grpId="1" nodeType="withEffect">
                                  <p:stCondLst>
                                    <p:cond delay="0"/>
                                  </p:stCondLst>
                                  <p:childTnLst>
                                    <p:animMotion origin="layout" path="M -3.54167E-6 -2.22222E-6 L 0.51849 -0.1912 " pathEditMode="relative" rAng="0" ptsTypes="AA">
                                      <p:cBhvr>
                                        <p:cTn id="42" dur="2000" fill="hold"/>
                                        <p:tgtEl>
                                          <p:spTgt spid="81"/>
                                        </p:tgtEl>
                                        <p:attrNameLst>
                                          <p:attrName>ppt_x</p:attrName>
                                          <p:attrName>ppt_y</p:attrName>
                                        </p:attrNameLst>
                                      </p:cBhvr>
                                      <p:rCtr x="25924" y="-9560"/>
                                    </p:animMotion>
                                  </p:childTnLst>
                                </p:cTn>
                              </p:par>
                              <p:par>
                                <p:cTn id="43" presetID="0" presetClass="path" presetSubtype="0" accel="50000" decel="50000" fill="hold" grpId="1" nodeType="withEffect">
                                  <p:stCondLst>
                                    <p:cond delay="0"/>
                                  </p:stCondLst>
                                  <p:childTnLst>
                                    <p:animMotion origin="layout" path="M -3.54167E-6 1.48148E-6 L 0.51927 -0.2375 " pathEditMode="relative" rAng="0" ptsTypes="AA">
                                      <p:cBhvr>
                                        <p:cTn id="44" dur="2000" fill="hold"/>
                                        <p:tgtEl>
                                          <p:spTgt spid="82"/>
                                        </p:tgtEl>
                                        <p:attrNameLst>
                                          <p:attrName>ppt_x</p:attrName>
                                          <p:attrName>ppt_y</p:attrName>
                                        </p:attrNameLst>
                                      </p:cBhvr>
                                      <p:rCtr x="25964" y="-11875"/>
                                    </p:animMotion>
                                  </p:childTnLst>
                                </p:cTn>
                              </p:par>
                              <p:par>
                                <p:cTn id="45" presetID="0" presetClass="path" presetSubtype="0" accel="50000" decel="50000" fill="hold" grpId="1" nodeType="withEffect">
                                  <p:stCondLst>
                                    <p:cond delay="0"/>
                                  </p:stCondLst>
                                  <p:childTnLst>
                                    <p:animMotion origin="layout" path="M -3.54167E-6 -3.33333E-6 L 0.51784 -0.28449 " pathEditMode="relative" rAng="0" ptsTypes="AA">
                                      <p:cBhvr>
                                        <p:cTn id="46" dur="2000" fill="hold"/>
                                        <p:tgtEl>
                                          <p:spTgt spid="83"/>
                                        </p:tgtEl>
                                        <p:attrNameLst>
                                          <p:attrName>ppt_x</p:attrName>
                                          <p:attrName>ppt_y</p:attrName>
                                        </p:attrNameLst>
                                      </p:cBhvr>
                                      <p:rCtr x="25885" y="-14236"/>
                                    </p:animMotion>
                                  </p:childTnLst>
                                </p:cTn>
                              </p:par>
                              <p:par>
                                <p:cTn id="47" presetID="0" presetClass="path" presetSubtype="0" accel="50000" decel="50000" fill="hold" grpId="1" nodeType="withEffect">
                                  <p:stCondLst>
                                    <p:cond delay="0"/>
                                  </p:stCondLst>
                                  <p:childTnLst>
                                    <p:animMotion origin="layout" path="M -3.54167E-6 1.85185E-6 L 0.51927 -0.32963 " pathEditMode="relative" rAng="0" ptsTypes="AA">
                                      <p:cBhvr>
                                        <p:cTn id="48" dur="2000" fill="hold"/>
                                        <p:tgtEl>
                                          <p:spTgt spid="84"/>
                                        </p:tgtEl>
                                        <p:attrNameLst>
                                          <p:attrName>ppt_x</p:attrName>
                                          <p:attrName>ppt_y</p:attrName>
                                        </p:attrNameLst>
                                      </p:cBhvr>
                                      <p:rCtr x="25964" y="-16481"/>
                                    </p:animMotion>
                                  </p:childTnLst>
                                </p:cTn>
                              </p:par>
                              <p:par>
                                <p:cTn id="49" presetID="0" presetClass="path" presetSubtype="0" accel="50000" decel="50000" fill="hold" grpId="1" nodeType="withEffect">
                                  <p:stCondLst>
                                    <p:cond delay="0"/>
                                  </p:stCondLst>
                                  <p:childTnLst>
                                    <p:animMotion origin="layout" path="M -3.54167E-6 -4.44444E-6 L 0.51706 -0.37592 " pathEditMode="relative" rAng="0" ptsTypes="AA">
                                      <p:cBhvr>
                                        <p:cTn id="50" dur="2000" fill="hold"/>
                                        <p:tgtEl>
                                          <p:spTgt spid="85"/>
                                        </p:tgtEl>
                                        <p:attrNameLst>
                                          <p:attrName>ppt_x</p:attrName>
                                          <p:attrName>ppt_y</p:attrName>
                                        </p:attrNameLst>
                                      </p:cBhvr>
                                      <p:rCtr x="25846" y="-18796"/>
                                    </p:animMotion>
                                  </p:childTnLst>
                                </p:cTn>
                              </p:par>
                            </p:childTnLst>
                          </p:cTn>
                        </p:par>
                        <p:par>
                          <p:cTn id="51" fill="hold">
                            <p:stCondLst>
                              <p:cond delay="2000"/>
                            </p:stCondLst>
                            <p:childTnLst>
                              <p:par>
                                <p:cTn id="52" presetID="9" presetClass="exit" presetSubtype="0" fill="hold" grpId="2" nodeType="afterEffect">
                                  <p:stCondLst>
                                    <p:cond delay="0"/>
                                  </p:stCondLst>
                                  <p:childTnLst>
                                    <p:animEffect transition="out" filter="dissolve">
                                      <p:cBhvr>
                                        <p:cTn id="53" dur="500"/>
                                        <p:tgtEl>
                                          <p:spTgt spid="81"/>
                                        </p:tgtEl>
                                      </p:cBhvr>
                                    </p:animEffect>
                                    <p:set>
                                      <p:cBhvr>
                                        <p:cTn id="54" dur="1" fill="hold">
                                          <p:stCondLst>
                                            <p:cond delay="499"/>
                                          </p:stCondLst>
                                        </p:cTn>
                                        <p:tgtEl>
                                          <p:spTgt spid="81"/>
                                        </p:tgtEl>
                                        <p:attrNameLst>
                                          <p:attrName>style.visibility</p:attrName>
                                        </p:attrNameLst>
                                      </p:cBhvr>
                                      <p:to>
                                        <p:strVal val="hidden"/>
                                      </p:to>
                                    </p:set>
                                  </p:childTnLst>
                                </p:cTn>
                              </p:par>
                              <p:par>
                                <p:cTn id="55" presetID="9" presetClass="exit" presetSubtype="0" fill="hold" grpId="2" nodeType="withEffect">
                                  <p:stCondLst>
                                    <p:cond delay="0"/>
                                  </p:stCondLst>
                                  <p:childTnLst>
                                    <p:animEffect transition="out" filter="dissolve">
                                      <p:cBhvr>
                                        <p:cTn id="56" dur="500"/>
                                        <p:tgtEl>
                                          <p:spTgt spid="82"/>
                                        </p:tgtEl>
                                      </p:cBhvr>
                                    </p:animEffect>
                                    <p:set>
                                      <p:cBhvr>
                                        <p:cTn id="57" dur="1" fill="hold">
                                          <p:stCondLst>
                                            <p:cond delay="499"/>
                                          </p:stCondLst>
                                        </p:cTn>
                                        <p:tgtEl>
                                          <p:spTgt spid="82"/>
                                        </p:tgtEl>
                                        <p:attrNameLst>
                                          <p:attrName>style.visibility</p:attrName>
                                        </p:attrNameLst>
                                      </p:cBhvr>
                                      <p:to>
                                        <p:strVal val="hidden"/>
                                      </p:to>
                                    </p:set>
                                  </p:childTnLst>
                                </p:cTn>
                              </p:par>
                              <p:par>
                                <p:cTn id="58" presetID="9" presetClass="exit" presetSubtype="0" fill="hold" grpId="2" nodeType="withEffect">
                                  <p:stCondLst>
                                    <p:cond delay="0"/>
                                  </p:stCondLst>
                                  <p:childTnLst>
                                    <p:animEffect transition="out" filter="dissolve">
                                      <p:cBhvr>
                                        <p:cTn id="59" dur="500"/>
                                        <p:tgtEl>
                                          <p:spTgt spid="83"/>
                                        </p:tgtEl>
                                      </p:cBhvr>
                                    </p:animEffect>
                                    <p:set>
                                      <p:cBhvr>
                                        <p:cTn id="60" dur="1" fill="hold">
                                          <p:stCondLst>
                                            <p:cond delay="499"/>
                                          </p:stCondLst>
                                        </p:cTn>
                                        <p:tgtEl>
                                          <p:spTgt spid="83"/>
                                        </p:tgtEl>
                                        <p:attrNameLst>
                                          <p:attrName>style.visibility</p:attrName>
                                        </p:attrNameLst>
                                      </p:cBhvr>
                                      <p:to>
                                        <p:strVal val="hidden"/>
                                      </p:to>
                                    </p:set>
                                  </p:childTnLst>
                                </p:cTn>
                              </p:par>
                              <p:par>
                                <p:cTn id="61" presetID="9" presetClass="exit" presetSubtype="0" fill="hold" grpId="2" nodeType="withEffect">
                                  <p:stCondLst>
                                    <p:cond delay="0"/>
                                  </p:stCondLst>
                                  <p:childTnLst>
                                    <p:animEffect transition="out" filter="dissolve">
                                      <p:cBhvr>
                                        <p:cTn id="62" dur="500"/>
                                        <p:tgtEl>
                                          <p:spTgt spid="84"/>
                                        </p:tgtEl>
                                      </p:cBhvr>
                                    </p:animEffect>
                                    <p:set>
                                      <p:cBhvr>
                                        <p:cTn id="63" dur="1" fill="hold">
                                          <p:stCondLst>
                                            <p:cond delay="499"/>
                                          </p:stCondLst>
                                        </p:cTn>
                                        <p:tgtEl>
                                          <p:spTgt spid="84"/>
                                        </p:tgtEl>
                                        <p:attrNameLst>
                                          <p:attrName>style.visibility</p:attrName>
                                        </p:attrNameLst>
                                      </p:cBhvr>
                                      <p:to>
                                        <p:strVal val="hidden"/>
                                      </p:to>
                                    </p:set>
                                  </p:childTnLst>
                                </p:cTn>
                              </p:par>
                              <p:par>
                                <p:cTn id="64" presetID="9" presetClass="exit" presetSubtype="0" fill="hold" grpId="2" nodeType="withEffect">
                                  <p:stCondLst>
                                    <p:cond delay="0"/>
                                  </p:stCondLst>
                                  <p:childTnLst>
                                    <p:animEffect transition="out" filter="dissolve">
                                      <p:cBhvr>
                                        <p:cTn id="65" dur="500"/>
                                        <p:tgtEl>
                                          <p:spTgt spid="85"/>
                                        </p:tgtEl>
                                      </p:cBhvr>
                                    </p:animEffect>
                                    <p:set>
                                      <p:cBhvr>
                                        <p:cTn id="66" dur="1" fill="hold">
                                          <p:stCondLst>
                                            <p:cond delay="499"/>
                                          </p:stCondLst>
                                        </p:cTn>
                                        <p:tgtEl>
                                          <p:spTgt spid="85"/>
                                        </p:tgtEl>
                                        <p:attrNameLst>
                                          <p:attrName>style.visibility</p:attrName>
                                        </p:attrNameLst>
                                      </p:cBhvr>
                                      <p:to>
                                        <p:strVal val="hidden"/>
                                      </p:to>
                                    </p:set>
                                  </p:childTnLst>
                                </p:cTn>
                              </p:par>
                            </p:childTnLst>
                          </p:cTn>
                        </p:par>
                        <p:par>
                          <p:cTn id="67" fill="hold">
                            <p:stCondLst>
                              <p:cond delay="2500"/>
                            </p:stCondLst>
                            <p:childTnLst>
                              <p:par>
                                <p:cTn id="68" presetID="9" presetClass="entr" presetSubtype="0"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dissolve">
                                      <p:cBhvr>
                                        <p:cTn id="70" dur="500"/>
                                        <p:tgtEl>
                                          <p:spTgt spid="86"/>
                                        </p:tgtEl>
                                      </p:cBhvr>
                                    </p:animEffect>
                                  </p:childTnLst>
                                </p:cTn>
                              </p:par>
                            </p:childTnLst>
                          </p:cTn>
                        </p:par>
                        <p:par>
                          <p:cTn id="71" fill="hold">
                            <p:stCondLst>
                              <p:cond delay="3000"/>
                            </p:stCondLst>
                            <p:childTnLst>
                              <p:par>
                                <p:cTn id="72" presetID="9" presetClass="entr" presetSubtype="0" fill="hold" grpId="0" nodeType="afterEffect">
                                  <p:stCondLst>
                                    <p:cond delay="0"/>
                                  </p:stCondLst>
                                  <p:childTnLst>
                                    <p:set>
                                      <p:cBhvr>
                                        <p:cTn id="73" dur="1" fill="hold">
                                          <p:stCondLst>
                                            <p:cond delay="0"/>
                                          </p:stCondLst>
                                        </p:cTn>
                                        <p:tgtEl>
                                          <p:spTgt spid="88"/>
                                        </p:tgtEl>
                                        <p:attrNameLst>
                                          <p:attrName>style.visibility</p:attrName>
                                        </p:attrNameLst>
                                      </p:cBhvr>
                                      <p:to>
                                        <p:strVal val="visible"/>
                                      </p:to>
                                    </p:set>
                                    <p:animEffect transition="in" filter="dissolve">
                                      <p:cBhvr>
                                        <p:cTn id="74" dur="500"/>
                                        <p:tgtEl>
                                          <p:spTgt spid="8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childTnLst>
                          </p:cTn>
                        </p:par>
                        <p:par>
                          <p:cTn id="79" fill="hold">
                            <p:stCondLst>
                              <p:cond delay="0"/>
                            </p:stCondLst>
                            <p:childTnLst>
                              <p:par>
                                <p:cTn id="80" presetID="0" presetClass="path" presetSubtype="0" accel="50000" decel="50000" fill="hold" grpId="0" nodeType="afterEffect">
                                  <p:stCondLst>
                                    <p:cond delay="0"/>
                                  </p:stCondLst>
                                  <p:childTnLst>
                                    <p:animMotion origin="layout" path="M 0.00013 -0.00047 L 0.53854 -0.19399 " pathEditMode="relative" rAng="0" ptsTypes="AA">
                                      <p:cBhvr>
                                        <p:cTn id="81" dur="2000" fill="hold"/>
                                        <p:tgtEl>
                                          <p:spTgt spid="89"/>
                                        </p:tgtEl>
                                        <p:attrNameLst>
                                          <p:attrName>ppt_x</p:attrName>
                                          <p:attrName>ppt_y</p:attrName>
                                        </p:attrNameLst>
                                      </p:cBhvr>
                                      <p:rCtr x="26914" y="-9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 grpId="0"/>
      <p:bldP spid="79" grpId="0" animBg="1"/>
      <p:bldP spid="79" grpId="1" animBg="1"/>
      <p:bldP spid="79" grpId="2" animBg="1"/>
      <p:bldP spid="80" grpId="0" animBg="1"/>
      <p:bldP spid="10" grpId="0"/>
      <p:bldP spid="11" grpId="0"/>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7" grpId="0"/>
      <p:bldP spid="88" grpId="0" animBg="1"/>
      <p:bldP spid="8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necteur droit 13"/>
          <p:cNvCxnSpPr>
            <a:cxnSpLocks/>
          </p:cNvCxnSpPr>
          <p:nvPr/>
        </p:nvCxnSpPr>
        <p:spPr>
          <a:xfrm flipH="1">
            <a:off x="6102791" y="862046"/>
            <a:ext cx="2" cy="5462839"/>
          </a:xfrm>
          <a:prstGeom prst="line">
            <a:avLst/>
          </a:prstGeom>
          <a:ln w="19050">
            <a:solidFill>
              <a:schemeClr val="tx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1FC2FFA4-D311-6346-A8CE-114891FF2756}"/>
              </a:ext>
            </a:extLst>
          </p:cNvPr>
          <p:cNvGrpSpPr/>
          <p:nvPr/>
        </p:nvGrpSpPr>
        <p:grpSpPr>
          <a:xfrm>
            <a:off x="2022797" y="2214320"/>
            <a:ext cx="4415968" cy="1323010"/>
            <a:chOff x="2124396" y="1858720"/>
            <a:chExt cx="4415968" cy="1323010"/>
          </a:xfrm>
        </p:grpSpPr>
        <p:sp>
          <p:nvSpPr>
            <p:cNvPr id="33" name="Ellipse 14"/>
            <p:cNvSpPr/>
            <p:nvPr/>
          </p:nvSpPr>
          <p:spPr>
            <a:xfrm>
              <a:off x="5868419" y="1887608"/>
              <a:ext cx="671945" cy="671945"/>
            </a:xfrm>
            <a:prstGeom prst="ellipse">
              <a:avLst/>
            </a:prstGeom>
            <a:solidFill>
              <a:srgbClr val="A82B2F"/>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8" name="Grouper 36"/>
            <p:cNvGrpSpPr/>
            <p:nvPr/>
          </p:nvGrpSpPr>
          <p:grpSpPr>
            <a:xfrm>
              <a:off x="2214284" y="2154307"/>
              <a:ext cx="3297381" cy="138546"/>
              <a:chOff x="1219201" y="2105060"/>
              <a:chExt cx="3297381" cy="138546"/>
            </a:xfrm>
          </p:grpSpPr>
          <p:cxnSp>
            <p:nvCxnSpPr>
              <p:cNvPr id="49" name="Connecteur droit 23"/>
              <p:cNvCxnSpPr/>
              <p:nvPr/>
            </p:nvCxnSpPr>
            <p:spPr>
              <a:xfrm flipV="1">
                <a:off x="1219201" y="2174334"/>
                <a:ext cx="3158835" cy="0"/>
              </a:xfrm>
              <a:prstGeom prst="line">
                <a:avLst/>
              </a:prstGeom>
              <a:ln w="12700">
                <a:solidFill>
                  <a:srgbClr val="A82B2F"/>
                </a:solidFill>
              </a:ln>
              <a:effectLst/>
            </p:spPr>
            <p:style>
              <a:lnRef idx="2">
                <a:schemeClr val="accent1"/>
              </a:lnRef>
              <a:fillRef idx="0">
                <a:schemeClr val="accent1"/>
              </a:fillRef>
              <a:effectRef idx="1">
                <a:schemeClr val="accent1"/>
              </a:effectRef>
              <a:fontRef idx="minor">
                <a:schemeClr val="tx1"/>
              </a:fontRef>
            </p:style>
          </p:cxnSp>
          <p:sp>
            <p:nvSpPr>
              <p:cNvPr id="50" name="Ellipse 28"/>
              <p:cNvSpPr/>
              <p:nvPr/>
            </p:nvSpPr>
            <p:spPr>
              <a:xfrm>
                <a:off x="4378036" y="2105060"/>
                <a:ext cx="138546" cy="138546"/>
              </a:xfrm>
              <a:prstGeom prst="ellipse">
                <a:avLst/>
              </a:prstGeom>
              <a:solidFill>
                <a:srgbClr val="A82B2F"/>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5" name="ZoneTexte 40"/>
            <p:cNvSpPr txBox="1"/>
            <p:nvPr/>
          </p:nvSpPr>
          <p:spPr>
            <a:xfrm>
              <a:off x="2124396" y="1858720"/>
              <a:ext cx="3380509" cy="369332"/>
            </a:xfrm>
            <a:prstGeom prst="rect">
              <a:avLst/>
            </a:prstGeom>
            <a:noFill/>
          </p:spPr>
          <p:txBody>
            <a:bodyPr wrap="square" rtlCol="0">
              <a:spAutoFit/>
            </a:bodyPr>
            <a:lstStyle/>
            <a:p>
              <a:r>
                <a:rPr lang="en-US">
                  <a:solidFill>
                    <a:srgbClr val="4D4F53"/>
                  </a:solidFill>
                </a:rPr>
                <a:t>Dataset Construction</a:t>
              </a:r>
            </a:p>
          </p:txBody>
        </p:sp>
        <p:sp>
          <p:nvSpPr>
            <p:cNvPr id="30" name="TextBox 29">
              <a:extLst>
                <a:ext uri="{FF2B5EF4-FFF2-40B4-BE49-F238E27FC236}">
                  <a16:creationId xmlns:a16="http://schemas.microsoft.com/office/drawing/2014/main" id="{05C23126-FF57-4749-B6BE-9B8DE421094F}"/>
                </a:ext>
              </a:extLst>
            </p:cNvPr>
            <p:cNvSpPr txBox="1"/>
            <p:nvPr/>
          </p:nvSpPr>
          <p:spPr>
            <a:xfrm>
              <a:off x="2136547" y="2227623"/>
              <a:ext cx="2553297" cy="954107"/>
            </a:xfrm>
            <a:prstGeom prst="rect">
              <a:avLst/>
            </a:prstGeom>
            <a:noFill/>
          </p:spPr>
          <p:txBody>
            <a:bodyPr wrap="square" rtlCol="0">
              <a:spAutoFit/>
            </a:bodyPr>
            <a:lstStyle/>
            <a:p>
              <a:pPr marL="228600" indent="-228600">
                <a:buClr>
                  <a:srgbClr val="AF2B32"/>
                </a:buClr>
                <a:buFont typeface="+mj-lt"/>
                <a:buAutoNum type="arabicPeriod"/>
              </a:pPr>
              <a:r>
                <a:rPr lang="en-US" sz="1400">
                  <a:solidFill>
                    <a:srgbClr val="4D4F53"/>
                  </a:solidFill>
                </a:rPr>
                <a:t>Failing CPE Identification</a:t>
              </a:r>
            </a:p>
            <a:p>
              <a:pPr marL="228600" indent="-228600">
                <a:buClr>
                  <a:srgbClr val="AF2B32"/>
                </a:buClr>
                <a:buFont typeface="+mj-lt"/>
                <a:buAutoNum type="arabicPeriod"/>
              </a:pPr>
              <a:r>
                <a:rPr lang="en-US" sz="1400">
                  <a:solidFill>
                    <a:srgbClr val="4D4F53"/>
                  </a:solidFill>
                </a:rPr>
                <a:t>Health Measurements</a:t>
              </a:r>
            </a:p>
            <a:p>
              <a:pPr marL="228600" indent="-228600">
                <a:buClr>
                  <a:srgbClr val="AF2B32"/>
                </a:buClr>
                <a:buFont typeface="+mj-lt"/>
                <a:buAutoNum type="arabicPeriod"/>
              </a:pPr>
              <a:r>
                <a:rPr lang="en-US" sz="1400">
                  <a:solidFill>
                    <a:srgbClr val="4D4F53"/>
                  </a:solidFill>
                </a:rPr>
                <a:t>Offline CPE Handling</a:t>
              </a:r>
            </a:p>
            <a:p>
              <a:pPr marL="228600" indent="-228600">
                <a:buClr>
                  <a:srgbClr val="AF2B32"/>
                </a:buClr>
                <a:buFont typeface="+mj-lt"/>
                <a:buAutoNum type="arabicPeriod"/>
              </a:pPr>
              <a:r>
                <a:rPr lang="en-US" sz="1400">
                  <a:solidFill>
                    <a:srgbClr val="4D4F53"/>
                  </a:solidFill>
                </a:rPr>
                <a:t>Implementation</a:t>
              </a:r>
            </a:p>
          </p:txBody>
        </p:sp>
      </p:grpSp>
      <p:grpSp>
        <p:nvGrpSpPr>
          <p:cNvPr id="14" name="Group 13">
            <a:extLst>
              <a:ext uri="{FF2B5EF4-FFF2-40B4-BE49-F238E27FC236}">
                <a16:creationId xmlns:a16="http://schemas.microsoft.com/office/drawing/2014/main" id="{5CBAE0EC-E986-2B4B-B7CE-D59946ECC035}"/>
              </a:ext>
            </a:extLst>
          </p:cNvPr>
          <p:cNvGrpSpPr/>
          <p:nvPr/>
        </p:nvGrpSpPr>
        <p:grpSpPr>
          <a:xfrm>
            <a:off x="5766819" y="3207737"/>
            <a:ext cx="4442878" cy="1107996"/>
            <a:chOff x="5868418" y="2852137"/>
            <a:chExt cx="4442878" cy="1107996"/>
          </a:xfrm>
        </p:grpSpPr>
        <p:sp>
          <p:nvSpPr>
            <p:cNvPr id="34" name="Ellipse 15"/>
            <p:cNvSpPr/>
            <p:nvPr/>
          </p:nvSpPr>
          <p:spPr>
            <a:xfrm>
              <a:off x="5868418" y="2873329"/>
              <a:ext cx="671945" cy="671945"/>
            </a:xfrm>
            <a:prstGeom prst="ellipse">
              <a:avLst/>
            </a:prstGeom>
            <a:solidFill>
              <a:srgbClr val="D6382D"/>
            </a:solidFill>
            <a:ln w="53975">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8" name="Grouper 34"/>
            <p:cNvGrpSpPr/>
            <p:nvPr/>
          </p:nvGrpSpPr>
          <p:grpSpPr>
            <a:xfrm>
              <a:off x="6807063" y="3140028"/>
              <a:ext cx="3387437" cy="138546"/>
              <a:chOff x="5811981" y="3090781"/>
              <a:chExt cx="3387437" cy="138546"/>
            </a:xfrm>
          </p:grpSpPr>
          <p:cxnSp>
            <p:nvCxnSpPr>
              <p:cNvPr id="59" name="Connecteur droit 26"/>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60" name="Ellipse 31"/>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8" name="ZoneTexte 43"/>
            <p:cNvSpPr txBox="1"/>
            <p:nvPr/>
          </p:nvSpPr>
          <p:spPr>
            <a:xfrm>
              <a:off x="6736823" y="2852137"/>
              <a:ext cx="3574473" cy="369332"/>
            </a:xfrm>
            <a:prstGeom prst="rect">
              <a:avLst/>
            </a:prstGeom>
            <a:noFill/>
          </p:spPr>
          <p:txBody>
            <a:bodyPr wrap="square" rtlCol="0">
              <a:spAutoFit/>
            </a:bodyPr>
            <a:lstStyle/>
            <a:p>
              <a:pPr algn="r"/>
              <a:r>
                <a:rPr lang="en-US" b="1" dirty="0">
                  <a:solidFill>
                    <a:srgbClr val="4D4F53"/>
                  </a:solidFill>
                </a:rPr>
                <a:t>Data Analysis</a:t>
              </a:r>
            </a:p>
          </p:txBody>
        </p:sp>
        <p:sp>
          <p:nvSpPr>
            <p:cNvPr id="8" name="TextBox 7">
              <a:extLst>
                <a:ext uri="{FF2B5EF4-FFF2-40B4-BE49-F238E27FC236}">
                  <a16:creationId xmlns:a16="http://schemas.microsoft.com/office/drawing/2014/main" id="{0AEFEAAB-4463-724C-AF8B-0B2C081473DA}"/>
                </a:ext>
              </a:extLst>
            </p:cNvPr>
            <p:cNvSpPr txBox="1"/>
            <p:nvPr/>
          </p:nvSpPr>
          <p:spPr>
            <a:xfrm>
              <a:off x="7540936" y="3221469"/>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b="1" dirty="0">
                  <a:solidFill>
                    <a:srgbClr val="4D4F53"/>
                  </a:solidFill>
                </a:rPr>
                <a:t>Exploratory Analysis</a:t>
              </a:r>
            </a:p>
            <a:p>
              <a:pPr marL="228600" indent="-228600" algn="r">
                <a:buClr>
                  <a:schemeClr val="tx2"/>
                </a:buClr>
                <a:buFont typeface="+mj-lt"/>
                <a:buAutoNum type="arabicPeriod"/>
              </a:pPr>
              <a:r>
                <a:rPr lang="en-US" sz="1400" b="1" dirty="0">
                  <a:solidFill>
                    <a:srgbClr val="4D4F53"/>
                  </a:solidFill>
                </a:rPr>
                <a:t>Data Preprocessing</a:t>
              </a:r>
            </a:p>
            <a:p>
              <a:pPr marL="228600" indent="-228600" algn="r">
                <a:buClr>
                  <a:schemeClr val="tx2"/>
                </a:buClr>
                <a:buFont typeface="+mj-lt"/>
                <a:buAutoNum type="arabicPeriod"/>
              </a:pPr>
              <a:r>
                <a:rPr lang="en-US" sz="1400" b="1" dirty="0">
                  <a:solidFill>
                    <a:srgbClr val="4D4F53"/>
                  </a:solidFill>
                </a:rPr>
                <a:t>Label Propagation</a:t>
              </a:r>
            </a:p>
          </p:txBody>
        </p:sp>
      </p:grpSp>
      <p:grpSp>
        <p:nvGrpSpPr>
          <p:cNvPr id="15" name="Group 14">
            <a:extLst>
              <a:ext uri="{FF2B5EF4-FFF2-40B4-BE49-F238E27FC236}">
                <a16:creationId xmlns:a16="http://schemas.microsoft.com/office/drawing/2014/main" id="{2A7B858D-144E-BD43-B850-88444A6C109C}"/>
              </a:ext>
            </a:extLst>
          </p:cNvPr>
          <p:cNvGrpSpPr/>
          <p:nvPr/>
        </p:nvGrpSpPr>
        <p:grpSpPr>
          <a:xfrm>
            <a:off x="5766819" y="1248648"/>
            <a:ext cx="4442878" cy="1101912"/>
            <a:chOff x="5868418" y="893048"/>
            <a:chExt cx="4442878" cy="1101912"/>
          </a:xfrm>
        </p:grpSpPr>
        <p:sp>
          <p:nvSpPr>
            <p:cNvPr id="4" name="TextBox 3">
              <a:extLst>
                <a:ext uri="{FF2B5EF4-FFF2-40B4-BE49-F238E27FC236}">
                  <a16:creationId xmlns:a16="http://schemas.microsoft.com/office/drawing/2014/main" id="{3EC19059-518C-D54E-9F22-F47873B06109}"/>
                </a:ext>
              </a:extLst>
            </p:cNvPr>
            <p:cNvSpPr txBox="1"/>
            <p:nvPr/>
          </p:nvSpPr>
          <p:spPr>
            <a:xfrm>
              <a:off x="7668155" y="1256296"/>
              <a:ext cx="2553297" cy="738664"/>
            </a:xfrm>
            <a:prstGeom prst="rect">
              <a:avLst/>
            </a:prstGeom>
            <a:noFill/>
          </p:spPr>
          <p:txBody>
            <a:bodyPr wrap="square" rtlCol="0">
              <a:spAutoFit/>
            </a:bodyPr>
            <a:lstStyle/>
            <a:p>
              <a:pPr marL="228600" indent="-228600" algn="r">
                <a:buClr>
                  <a:schemeClr val="accent3"/>
                </a:buClr>
                <a:buFont typeface="+mj-lt"/>
                <a:buAutoNum type="arabicPeriod"/>
              </a:pPr>
              <a:r>
                <a:rPr lang="en-US" sz="1400">
                  <a:solidFill>
                    <a:srgbClr val="4D4F53"/>
                  </a:solidFill>
                </a:rPr>
                <a:t>HFC Architecture</a:t>
              </a:r>
            </a:p>
            <a:p>
              <a:pPr marL="228600" indent="-228600" algn="r">
                <a:buClr>
                  <a:schemeClr val="accent3"/>
                </a:buClr>
                <a:buFont typeface="+mj-lt"/>
                <a:buAutoNum type="arabicPeriod"/>
              </a:pPr>
              <a:r>
                <a:rPr lang="en-US" sz="1400">
                  <a:solidFill>
                    <a:srgbClr val="4D4F53"/>
                  </a:solidFill>
                </a:rPr>
                <a:t>Identified Problem</a:t>
              </a:r>
            </a:p>
            <a:p>
              <a:pPr marL="228600" indent="-228600" algn="r">
                <a:buClr>
                  <a:schemeClr val="accent3"/>
                </a:buClr>
                <a:buFont typeface="+mj-lt"/>
                <a:buAutoNum type="arabicPeriod"/>
              </a:pPr>
              <a:r>
                <a:rPr lang="en-US" sz="1400">
                  <a:solidFill>
                    <a:srgbClr val="4D4F53"/>
                  </a:solidFill>
                </a:rPr>
                <a:t>Data Sources</a:t>
              </a:r>
            </a:p>
          </p:txBody>
        </p:sp>
        <p:sp>
          <p:nvSpPr>
            <p:cNvPr id="43" name="Ellipse 15">
              <a:extLst>
                <a:ext uri="{FF2B5EF4-FFF2-40B4-BE49-F238E27FC236}">
                  <a16:creationId xmlns:a16="http://schemas.microsoft.com/office/drawing/2014/main" id="{53480EE0-29CB-F847-9C79-FF3B50318965}"/>
                </a:ext>
              </a:extLst>
            </p:cNvPr>
            <p:cNvSpPr/>
            <p:nvPr/>
          </p:nvSpPr>
          <p:spPr>
            <a:xfrm>
              <a:off x="5868418" y="908156"/>
              <a:ext cx="671945" cy="671945"/>
            </a:xfrm>
            <a:prstGeom prst="ellipse">
              <a:avLst/>
            </a:prstGeom>
            <a:solidFill>
              <a:schemeClr val="accent3"/>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7" name="Grouper 34">
              <a:extLst>
                <a:ext uri="{FF2B5EF4-FFF2-40B4-BE49-F238E27FC236}">
                  <a16:creationId xmlns:a16="http://schemas.microsoft.com/office/drawing/2014/main" id="{B93238C8-E0A0-D142-B8E3-CBE383C0C8CC}"/>
                </a:ext>
              </a:extLst>
            </p:cNvPr>
            <p:cNvGrpSpPr/>
            <p:nvPr/>
          </p:nvGrpSpPr>
          <p:grpSpPr>
            <a:xfrm>
              <a:off x="6807063" y="1174855"/>
              <a:ext cx="3387437" cy="138546"/>
              <a:chOff x="5811981" y="3090781"/>
              <a:chExt cx="3387437" cy="138546"/>
            </a:xfrm>
          </p:grpSpPr>
          <p:cxnSp>
            <p:nvCxnSpPr>
              <p:cNvPr id="55" name="Connecteur droit 26">
                <a:extLst>
                  <a:ext uri="{FF2B5EF4-FFF2-40B4-BE49-F238E27FC236}">
                    <a16:creationId xmlns:a16="http://schemas.microsoft.com/office/drawing/2014/main" id="{2522623A-C6AF-1340-9DF0-0CE476276228}"/>
                  </a:ext>
                </a:extLst>
              </p:cNvPr>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56" name="Ellipse 31">
                <a:extLst>
                  <a:ext uri="{FF2B5EF4-FFF2-40B4-BE49-F238E27FC236}">
                    <a16:creationId xmlns:a16="http://schemas.microsoft.com/office/drawing/2014/main" id="{E999F09E-B854-EB4E-9AB8-ED2F5E73B470}"/>
                  </a:ext>
                </a:extLst>
              </p:cNvPr>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54" name="ZoneTexte 43">
              <a:extLst>
                <a:ext uri="{FF2B5EF4-FFF2-40B4-BE49-F238E27FC236}">
                  <a16:creationId xmlns:a16="http://schemas.microsoft.com/office/drawing/2014/main" id="{395BBE34-704F-684E-94F5-F2120DCC3448}"/>
                </a:ext>
              </a:extLst>
            </p:cNvPr>
            <p:cNvSpPr txBox="1"/>
            <p:nvPr/>
          </p:nvSpPr>
          <p:spPr>
            <a:xfrm>
              <a:off x="6736823" y="893048"/>
              <a:ext cx="3574473" cy="369332"/>
            </a:xfrm>
            <a:prstGeom prst="rect">
              <a:avLst/>
            </a:prstGeom>
            <a:noFill/>
          </p:spPr>
          <p:txBody>
            <a:bodyPr wrap="square" rtlCol="0">
              <a:spAutoFit/>
            </a:bodyPr>
            <a:lstStyle/>
            <a:p>
              <a:pPr algn="r"/>
              <a:r>
                <a:rPr lang="en-US">
                  <a:solidFill>
                    <a:srgbClr val="4D4F53"/>
                  </a:solidFill>
                </a:rPr>
                <a:t>Current State</a:t>
              </a:r>
            </a:p>
          </p:txBody>
        </p:sp>
      </p:grpSp>
      <p:grpSp>
        <p:nvGrpSpPr>
          <p:cNvPr id="13" name="Group 12">
            <a:extLst>
              <a:ext uri="{FF2B5EF4-FFF2-40B4-BE49-F238E27FC236}">
                <a16:creationId xmlns:a16="http://schemas.microsoft.com/office/drawing/2014/main" id="{1600F568-01C0-7544-B93B-8CC228CF8B65}"/>
              </a:ext>
            </a:extLst>
          </p:cNvPr>
          <p:cNvGrpSpPr/>
          <p:nvPr/>
        </p:nvGrpSpPr>
        <p:grpSpPr>
          <a:xfrm>
            <a:off x="5766819" y="5176034"/>
            <a:ext cx="4442878" cy="1132331"/>
            <a:chOff x="5868418" y="4820434"/>
            <a:chExt cx="4442878" cy="1132331"/>
          </a:xfrm>
        </p:grpSpPr>
        <p:sp>
          <p:nvSpPr>
            <p:cNvPr id="62" name="Ellipse 15">
              <a:extLst>
                <a:ext uri="{FF2B5EF4-FFF2-40B4-BE49-F238E27FC236}">
                  <a16:creationId xmlns:a16="http://schemas.microsoft.com/office/drawing/2014/main" id="{4F53679C-AE53-0743-8156-5966E15EB565}"/>
                </a:ext>
              </a:extLst>
            </p:cNvPr>
            <p:cNvSpPr/>
            <p:nvPr/>
          </p:nvSpPr>
          <p:spPr>
            <a:xfrm>
              <a:off x="5868418" y="4865961"/>
              <a:ext cx="671945" cy="671945"/>
            </a:xfrm>
            <a:prstGeom prst="ellipse">
              <a:avLst/>
            </a:prstGeom>
            <a:solidFill>
              <a:schemeClr val="accent5"/>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63" name="Grouper 34">
              <a:extLst>
                <a:ext uri="{FF2B5EF4-FFF2-40B4-BE49-F238E27FC236}">
                  <a16:creationId xmlns:a16="http://schemas.microsoft.com/office/drawing/2014/main" id="{472405DC-7E1D-2848-A96D-9AFB1BBA30CB}"/>
                </a:ext>
              </a:extLst>
            </p:cNvPr>
            <p:cNvGrpSpPr/>
            <p:nvPr/>
          </p:nvGrpSpPr>
          <p:grpSpPr>
            <a:xfrm>
              <a:off x="6807063" y="5132660"/>
              <a:ext cx="3387437" cy="138546"/>
              <a:chOff x="5811981" y="3090781"/>
              <a:chExt cx="3387437" cy="138546"/>
            </a:xfrm>
          </p:grpSpPr>
          <p:cxnSp>
            <p:nvCxnSpPr>
              <p:cNvPr id="69" name="Connecteur droit 26">
                <a:extLst>
                  <a:ext uri="{FF2B5EF4-FFF2-40B4-BE49-F238E27FC236}">
                    <a16:creationId xmlns:a16="http://schemas.microsoft.com/office/drawing/2014/main" id="{1F0E016F-C7D8-7B47-8936-919A995BD44D}"/>
                  </a:ext>
                </a:extLst>
              </p:cNvPr>
              <p:cNvCxnSpPr/>
              <p:nvPr/>
            </p:nvCxnSpPr>
            <p:spPr>
              <a:xfrm flipV="1">
                <a:off x="5888182" y="3160054"/>
                <a:ext cx="3311236" cy="1"/>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70" name="Ellipse 31">
                <a:extLst>
                  <a:ext uri="{FF2B5EF4-FFF2-40B4-BE49-F238E27FC236}">
                    <a16:creationId xmlns:a16="http://schemas.microsoft.com/office/drawing/2014/main" id="{79617255-CA5C-C04F-8666-FEB7347CD034}"/>
                  </a:ext>
                </a:extLst>
              </p:cNvPr>
              <p:cNvSpPr/>
              <p:nvPr/>
            </p:nvSpPr>
            <p:spPr>
              <a:xfrm>
                <a:off x="5811981" y="3090781"/>
                <a:ext cx="138546" cy="138546"/>
              </a:xfrm>
              <a:prstGeom prst="ellipse">
                <a:avLst/>
              </a:prstGeom>
              <a:solidFill>
                <a:schemeClr val="accent5"/>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7" name="ZoneTexte 43">
              <a:extLst>
                <a:ext uri="{FF2B5EF4-FFF2-40B4-BE49-F238E27FC236}">
                  <a16:creationId xmlns:a16="http://schemas.microsoft.com/office/drawing/2014/main" id="{6B895719-D1DE-A74A-8B62-0028246BECFE}"/>
                </a:ext>
              </a:extLst>
            </p:cNvPr>
            <p:cNvSpPr txBox="1"/>
            <p:nvPr/>
          </p:nvSpPr>
          <p:spPr>
            <a:xfrm>
              <a:off x="6736823" y="4820434"/>
              <a:ext cx="3574473" cy="369332"/>
            </a:xfrm>
            <a:prstGeom prst="rect">
              <a:avLst/>
            </a:prstGeom>
            <a:noFill/>
          </p:spPr>
          <p:txBody>
            <a:bodyPr wrap="square" rtlCol="0">
              <a:spAutoFit/>
            </a:bodyPr>
            <a:lstStyle/>
            <a:p>
              <a:pPr algn="r"/>
              <a:r>
                <a:rPr lang="en-US">
                  <a:solidFill>
                    <a:srgbClr val="4D4F53"/>
                  </a:solidFill>
                </a:rPr>
                <a:t>Discussion</a:t>
              </a:r>
            </a:p>
          </p:txBody>
        </p:sp>
        <p:sp>
          <p:nvSpPr>
            <p:cNvPr id="71" name="TextBox 70">
              <a:extLst>
                <a:ext uri="{FF2B5EF4-FFF2-40B4-BE49-F238E27FC236}">
                  <a16:creationId xmlns:a16="http://schemas.microsoft.com/office/drawing/2014/main" id="{BBC65FD8-8A0E-3F4E-9F3D-A3C15E2D7562}"/>
                </a:ext>
              </a:extLst>
            </p:cNvPr>
            <p:cNvSpPr txBox="1"/>
            <p:nvPr/>
          </p:nvSpPr>
          <p:spPr>
            <a:xfrm>
              <a:off x="7540936" y="5214101"/>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a:solidFill>
                    <a:srgbClr val="4D4F53"/>
                  </a:solidFill>
                </a:rPr>
                <a:t>Model Output and Behaviour</a:t>
              </a:r>
            </a:p>
            <a:p>
              <a:pPr marL="228600" indent="-228600" algn="r">
                <a:buClr>
                  <a:schemeClr val="tx2"/>
                </a:buClr>
                <a:buFont typeface="+mj-lt"/>
                <a:buAutoNum type="arabicPeriod"/>
              </a:pPr>
              <a:r>
                <a:rPr lang="en-US" sz="1400">
                  <a:solidFill>
                    <a:srgbClr val="4D4F53"/>
                  </a:solidFill>
                </a:rPr>
                <a:t>Improvements</a:t>
              </a:r>
            </a:p>
            <a:p>
              <a:pPr marL="228600" indent="-228600" algn="r">
                <a:buClr>
                  <a:schemeClr val="tx2"/>
                </a:buClr>
                <a:buFont typeface="+mj-lt"/>
                <a:buAutoNum type="arabicPeriod"/>
              </a:pPr>
              <a:endParaRPr lang="en-US" sz="1400">
                <a:solidFill>
                  <a:srgbClr val="4D4F53"/>
                </a:solidFill>
              </a:endParaRPr>
            </a:p>
          </p:txBody>
        </p:sp>
      </p:grpSp>
      <p:grpSp>
        <p:nvGrpSpPr>
          <p:cNvPr id="17" name="Group 16">
            <a:extLst>
              <a:ext uri="{FF2B5EF4-FFF2-40B4-BE49-F238E27FC236}">
                <a16:creationId xmlns:a16="http://schemas.microsoft.com/office/drawing/2014/main" id="{35F3ADA2-33AF-CA4D-A6A5-BF63416E2388}"/>
              </a:ext>
            </a:extLst>
          </p:cNvPr>
          <p:cNvGrpSpPr/>
          <p:nvPr/>
        </p:nvGrpSpPr>
        <p:grpSpPr>
          <a:xfrm>
            <a:off x="2022797" y="4190230"/>
            <a:ext cx="4415968" cy="1099055"/>
            <a:chOff x="2124396" y="3834630"/>
            <a:chExt cx="4415968" cy="1099055"/>
          </a:xfrm>
        </p:grpSpPr>
        <p:sp>
          <p:nvSpPr>
            <p:cNvPr id="36" name="Ellipse 16"/>
            <p:cNvSpPr/>
            <p:nvPr/>
          </p:nvSpPr>
          <p:spPr>
            <a:xfrm>
              <a:off x="5868419" y="3859049"/>
              <a:ext cx="671945" cy="671945"/>
            </a:xfrm>
            <a:prstGeom prst="ellipse">
              <a:avLst/>
            </a:prstGeom>
            <a:solidFill>
              <a:srgbClr val="8D817A"/>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1" name="Grouper 37"/>
            <p:cNvGrpSpPr/>
            <p:nvPr/>
          </p:nvGrpSpPr>
          <p:grpSpPr>
            <a:xfrm>
              <a:off x="2274403" y="4125748"/>
              <a:ext cx="3281561" cy="138546"/>
              <a:chOff x="1279320" y="4076502"/>
              <a:chExt cx="3281561" cy="138546"/>
            </a:xfrm>
          </p:grpSpPr>
          <p:cxnSp>
            <p:nvCxnSpPr>
              <p:cNvPr id="52" name="Connecteur droit 24"/>
              <p:cNvCxnSpPr/>
              <p:nvPr/>
            </p:nvCxnSpPr>
            <p:spPr>
              <a:xfrm>
                <a:off x="1279320" y="4145775"/>
                <a:ext cx="3182849" cy="1"/>
              </a:xfrm>
              <a:prstGeom prst="line">
                <a:avLst/>
              </a:prstGeom>
              <a:ln w="12700">
                <a:solidFill>
                  <a:srgbClr val="8D817A"/>
                </a:solidFill>
              </a:ln>
              <a:effectLst/>
            </p:spPr>
            <p:style>
              <a:lnRef idx="2">
                <a:schemeClr val="accent1"/>
              </a:lnRef>
              <a:fillRef idx="0">
                <a:schemeClr val="accent1"/>
              </a:fillRef>
              <a:effectRef idx="1">
                <a:schemeClr val="accent1"/>
              </a:effectRef>
              <a:fontRef idx="minor">
                <a:schemeClr val="tx1"/>
              </a:fontRef>
            </p:style>
          </p:cxnSp>
          <p:sp>
            <p:nvSpPr>
              <p:cNvPr id="53" name="Ellipse 29"/>
              <p:cNvSpPr/>
              <p:nvPr/>
            </p:nvSpPr>
            <p:spPr>
              <a:xfrm>
                <a:off x="4422335" y="4076502"/>
                <a:ext cx="138546" cy="138546"/>
              </a:xfrm>
              <a:prstGeom prst="ellipse">
                <a:avLst/>
              </a:prstGeom>
              <a:solidFill>
                <a:srgbClr val="8D817A"/>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6" name="ZoneTexte 41"/>
            <p:cNvSpPr txBox="1"/>
            <p:nvPr/>
          </p:nvSpPr>
          <p:spPr>
            <a:xfrm>
              <a:off x="2124396" y="3834630"/>
              <a:ext cx="3380509" cy="369332"/>
            </a:xfrm>
            <a:prstGeom prst="rect">
              <a:avLst/>
            </a:prstGeom>
            <a:noFill/>
          </p:spPr>
          <p:txBody>
            <a:bodyPr wrap="square" rtlCol="0">
              <a:spAutoFit/>
            </a:bodyPr>
            <a:lstStyle>
              <a:defPPr>
                <a:defRPr lang="en-US"/>
              </a:defPPr>
              <a:lvl1pPr>
                <a:defRPr sz="1600">
                  <a:solidFill>
                    <a:srgbClr val="4D4F53"/>
                  </a:solidFill>
                </a:defRPr>
              </a:lvl1pPr>
            </a:lstStyle>
            <a:p>
              <a:r>
                <a:rPr lang="en-US" sz="1800"/>
                <a:t>Prediction</a:t>
              </a:r>
            </a:p>
          </p:txBody>
        </p:sp>
        <p:sp>
          <p:nvSpPr>
            <p:cNvPr id="72" name="TextBox 71">
              <a:extLst>
                <a:ext uri="{FF2B5EF4-FFF2-40B4-BE49-F238E27FC236}">
                  <a16:creationId xmlns:a16="http://schemas.microsoft.com/office/drawing/2014/main" id="{96269527-81A4-E542-B043-56A79659B0C7}"/>
                </a:ext>
              </a:extLst>
            </p:cNvPr>
            <p:cNvSpPr txBox="1"/>
            <p:nvPr/>
          </p:nvSpPr>
          <p:spPr>
            <a:xfrm>
              <a:off x="2136547" y="4195021"/>
              <a:ext cx="2553297" cy="738664"/>
            </a:xfrm>
            <a:prstGeom prst="rect">
              <a:avLst/>
            </a:prstGeom>
            <a:noFill/>
          </p:spPr>
          <p:txBody>
            <a:bodyPr wrap="square" rtlCol="0">
              <a:spAutoFit/>
            </a:bodyPr>
            <a:lstStyle/>
            <a:p>
              <a:pPr marL="228600" indent="-228600">
                <a:buClr>
                  <a:srgbClr val="AF2B32"/>
                </a:buClr>
                <a:buFont typeface="+mj-lt"/>
                <a:buAutoNum type="arabicPeriod"/>
              </a:pPr>
              <a:r>
                <a:rPr lang="en-US" sz="1400">
                  <a:solidFill>
                    <a:srgbClr val="4D4F53"/>
                  </a:solidFill>
                </a:rPr>
                <a:t>Cross-Validation</a:t>
              </a:r>
            </a:p>
            <a:p>
              <a:pPr marL="228600" indent="-228600">
                <a:buClr>
                  <a:srgbClr val="AF2B32"/>
                </a:buClr>
                <a:buFont typeface="+mj-lt"/>
                <a:buAutoNum type="arabicPeriod"/>
              </a:pPr>
              <a:r>
                <a:rPr lang="en-US" sz="1400">
                  <a:solidFill>
                    <a:srgbClr val="4D4F53"/>
                  </a:solidFill>
                </a:rPr>
                <a:t>Performance Metrics</a:t>
              </a:r>
            </a:p>
            <a:p>
              <a:pPr marL="228600" indent="-228600">
                <a:buClr>
                  <a:srgbClr val="AF2B32"/>
                </a:buClr>
                <a:buFont typeface="+mj-lt"/>
                <a:buAutoNum type="arabicPeriod"/>
              </a:pPr>
              <a:r>
                <a:rPr lang="en-US" sz="1400">
                  <a:solidFill>
                    <a:srgbClr val="4D4F53"/>
                  </a:solidFill>
                </a:rPr>
                <a:t>Model Exploration</a:t>
              </a:r>
            </a:p>
          </p:txBody>
        </p:sp>
      </p:grpSp>
      <p:sp>
        <p:nvSpPr>
          <p:cNvPr id="38" name="Rectangle 37">
            <a:extLst>
              <a:ext uri="{FF2B5EF4-FFF2-40B4-BE49-F238E27FC236}">
                <a16:creationId xmlns:a16="http://schemas.microsoft.com/office/drawing/2014/main" id="{221B3900-825C-3E4C-B6F0-F7243EE3507B}"/>
              </a:ext>
            </a:extLst>
          </p:cNvPr>
          <p:cNvSpPr/>
          <p:nvPr/>
        </p:nvSpPr>
        <p:spPr>
          <a:xfrm>
            <a:off x="2022797" y="2243208"/>
            <a:ext cx="3549847" cy="4260462"/>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9" name="Rectangle 38">
            <a:extLst>
              <a:ext uri="{FF2B5EF4-FFF2-40B4-BE49-F238E27FC236}">
                <a16:creationId xmlns:a16="http://schemas.microsoft.com/office/drawing/2014/main" id="{1E1610E8-B967-5749-AB33-D663379F729D}"/>
              </a:ext>
            </a:extLst>
          </p:cNvPr>
          <p:cNvSpPr/>
          <p:nvPr/>
        </p:nvSpPr>
        <p:spPr>
          <a:xfrm>
            <a:off x="6632939" y="862046"/>
            <a:ext cx="4604003" cy="2225399"/>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0" name="Rectangle 39">
            <a:extLst>
              <a:ext uri="{FF2B5EF4-FFF2-40B4-BE49-F238E27FC236}">
                <a16:creationId xmlns:a16="http://schemas.microsoft.com/office/drawing/2014/main" id="{B9F38844-51EB-FC4D-A763-A8D1772B6D61}"/>
              </a:ext>
            </a:extLst>
          </p:cNvPr>
          <p:cNvSpPr/>
          <p:nvPr/>
        </p:nvSpPr>
        <p:spPr>
          <a:xfrm>
            <a:off x="5572644" y="4117917"/>
            <a:ext cx="1060295" cy="2385751"/>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1" name="Rectangle 40">
            <a:extLst>
              <a:ext uri="{FF2B5EF4-FFF2-40B4-BE49-F238E27FC236}">
                <a16:creationId xmlns:a16="http://schemas.microsoft.com/office/drawing/2014/main" id="{304F4273-90B7-534D-8777-AD7CE2B0CE0B}"/>
              </a:ext>
            </a:extLst>
          </p:cNvPr>
          <p:cNvSpPr/>
          <p:nvPr/>
        </p:nvSpPr>
        <p:spPr>
          <a:xfrm>
            <a:off x="5574217" y="862045"/>
            <a:ext cx="1060295" cy="2224053"/>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4" name="Rectangle 43">
            <a:extLst>
              <a:ext uri="{FF2B5EF4-FFF2-40B4-BE49-F238E27FC236}">
                <a16:creationId xmlns:a16="http://schemas.microsoft.com/office/drawing/2014/main" id="{8E26C37C-95F8-B246-A316-5EEDDBE639FD}"/>
              </a:ext>
            </a:extLst>
          </p:cNvPr>
          <p:cNvSpPr/>
          <p:nvPr/>
        </p:nvSpPr>
        <p:spPr>
          <a:xfrm>
            <a:off x="6632939" y="4279616"/>
            <a:ext cx="4604003" cy="2225399"/>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Tree>
    <p:extLst>
      <p:ext uri="{BB962C8B-B14F-4D97-AF65-F5344CB8AC3E}">
        <p14:creationId xmlns:p14="http://schemas.microsoft.com/office/powerpoint/2010/main" val="415100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0593E4-7638-C743-BED3-271ADE7D1969}"/>
              </a:ext>
            </a:extLst>
          </p:cNvPr>
          <p:cNvSpPr>
            <a:spLocks noGrp="1"/>
          </p:cNvSpPr>
          <p:nvPr>
            <p:ph type="body" sz="quarter" idx="10"/>
          </p:nvPr>
        </p:nvSpPr>
        <p:spPr/>
        <p:txBody>
          <a:bodyPr/>
          <a:lstStyle/>
          <a:p>
            <a:r>
              <a:rPr lang="en-US" dirty="0"/>
              <a:t>Exploratory Analysis</a:t>
            </a:r>
          </a:p>
        </p:txBody>
      </p:sp>
      <p:sp>
        <p:nvSpPr>
          <p:cNvPr id="3" name="Title 2">
            <a:extLst>
              <a:ext uri="{FF2B5EF4-FFF2-40B4-BE49-F238E27FC236}">
                <a16:creationId xmlns:a16="http://schemas.microsoft.com/office/drawing/2014/main" id="{032D3D2F-2FD4-7F4D-A9F6-69624B57F1BC}"/>
              </a:ext>
            </a:extLst>
          </p:cNvPr>
          <p:cNvSpPr>
            <a:spLocks noGrp="1"/>
          </p:cNvSpPr>
          <p:nvPr>
            <p:ph type="title"/>
          </p:nvPr>
        </p:nvSpPr>
        <p:spPr/>
        <p:txBody>
          <a:bodyPr/>
          <a:lstStyle/>
          <a:p>
            <a:r>
              <a:rPr lang="en-US" dirty="0"/>
              <a:t>Data Analysis</a:t>
            </a:r>
          </a:p>
        </p:txBody>
      </p:sp>
      <p:sp>
        <p:nvSpPr>
          <p:cNvPr id="4" name="Text Placeholder 3">
            <a:extLst>
              <a:ext uri="{FF2B5EF4-FFF2-40B4-BE49-F238E27FC236}">
                <a16:creationId xmlns:a16="http://schemas.microsoft.com/office/drawing/2014/main" id="{D8359ECB-88EA-574A-9D16-BF0FF2C7D244}"/>
              </a:ext>
            </a:extLst>
          </p:cNvPr>
          <p:cNvSpPr>
            <a:spLocks noGrp="1"/>
          </p:cNvSpPr>
          <p:nvPr>
            <p:ph type="body" sz="quarter" idx="12"/>
          </p:nvPr>
        </p:nvSpPr>
        <p:spPr/>
        <p:txBody>
          <a:bodyPr/>
          <a:lstStyle/>
          <a:p>
            <a:endParaRPr lang="en-US" dirty="0"/>
          </a:p>
        </p:txBody>
      </p:sp>
      <p:grpSp>
        <p:nvGrpSpPr>
          <p:cNvPr id="121" name="Group 120">
            <a:extLst>
              <a:ext uri="{FF2B5EF4-FFF2-40B4-BE49-F238E27FC236}">
                <a16:creationId xmlns:a16="http://schemas.microsoft.com/office/drawing/2014/main" id="{4FAFDF10-89A3-CE46-9AAF-5DD5DD0E3F3E}"/>
              </a:ext>
            </a:extLst>
          </p:cNvPr>
          <p:cNvGrpSpPr/>
          <p:nvPr/>
        </p:nvGrpSpPr>
        <p:grpSpPr>
          <a:xfrm>
            <a:off x="649388" y="1777991"/>
            <a:ext cx="10893224" cy="3075188"/>
            <a:chOff x="532045" y="1777991"/>
            <a:chExt cx="10893224" cy="3075188"/>
          </a:xfrm>
        </p:grpSpPr>
        <p:grpSp>
          <p:nvGrpSpPr>
            <p:cNvPr id="115" name="Group 114">
              <a:extLst>
                <a:ext uri="{FF2B5EF4-FFF2-40B4-BE49-F238E27FC236}">
                  <a16:creationId xmlns:a16="http://schemas.microsoft.com/office/drawing/2014/main" id="{C6B68E6E-15A0-AA43-BB64-F8398E1F7332}"/>
                </a:ext>
              </a:extLst>
            </p:cNvPr>
            <p:cNvGrpSpPr/>
            <p:nvPr/>
          </p:nvGrpSpPr>
          <p:grpSpPr>
            <a:xfrm>
              <a:off x="532045" y="1777991"/>
              <a:ext cx="2301534" cy="3045396"/>
              <a:chOff x="532045" y="1777991"/>
              <a:chExt cx="2301534" cy="3045396"/>
            </a:xfrm>
          </p:grpSpPr>
          <p:sp>
            <p:nvSpPr>
              <p:cNvPr id="38" name="TextBox 37">
                <a:extLst>
                  <a:ext uri="{FF2B5EF4-FFF2-40B4-BE49-F238E27FC236}">
                    <a16:creationId xmlns:a16="http://schemas.microsoft.com/office/drawing/2014/main" id="{C8277626-0205-4A4F-BED4-2F4A498F08C4}"/>
                  </a:ext>
                </a:extLst>
              </p:cNvPr>
              <p:cNvSpPr txBox="1"/>
              <p:nvPr/>
            </p:nvSpPr>
            <p:spPr>
              <a:xfrm>
                <a:off x="654577" y="1777991"/>
                <a:ext cx="2045358" cy="338554"/>
              </a:xfrm>
              <a:prstGeom prst="rect">
                <a:avLst/>
              </a:prstGeom>
              <a:noFill/>
            </p:spPr>
            <p:txBody>
              <a:bodyPr wrap="square" rtlCol="0">
                <a:spAutoFit/>
              </a:bodyPr>
              <a:lstStyle/>
              <a:p>
                <a:pPr algn="ctr"/>
                <a:r>
                  <a:rPr lang="en-US" sz="1600" dirty="0">
                    <a:solidFill>
                      <a:schemeClr val="accent3"/>
                    </a:solidFill>
                  </a:rPr>
                  <a:t>Weekend influence</a:t>
                </a:r>
              </a:p>
            </p:txBody>
          </p:sp>
          <p:sp>
            <p:nvSpPr>
              <p:cNvPr id="74" name="Rounded Rectangle 73">
                <a:extLst>
                  <a:ext uri="{FF2B5EF4-FFF2-40B4-BE49-F238E27FC236}">
                    <a16:creationId xmlns:a16="http://schemas.microsoft.com/office/drawing/2014/main" id="{65E2D501-92E5-A243-AF88-0D1E310F298A}"/>
                  </a:ext>
                </a:extLst>
              </p:cNvPr>
              <p:cNvSpPr/>
              <p:nvPr/>
            </p:nvSpPr>
            <p:spPr>
              <a:xfrm>
                <a:off x="532045" y="2126070"/>
                <a:ext cx="2301534" cy="269731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114" name="Group 113">
                <a:extLst>
                  <a:ext uri="{FF2B5EF4-FFF2-40B4-BE49-F238E27FC236}">
                    <a16:creationId xmlns:a16="http://schemas.microsoft.com/office/drawing/2014/main" id="{DBD02C06-78D8-564C-BC7B-9020751A7865}"/>
                  </a:ext>
                </a:extLst>
              </p:cNvPr>
              <p:cNvGrpSpPr/>
              <p:nvPr/>
            </p:nvGrpSpPr>
            <p:grpSpPr>
              <a:xfrm>
                <a:off x="1293875" y="2512292"/>
                <a:ext cx="777875" cy="677863"/>
                <a:chOff x="1313216" y="2512292"/>
                <a:chExt cx="777875" cy="677863"/>
              </a:xfrm>
            </p:grpSpPr>
            <p:sp>
              <p:nvSpPr>
                <p:cNvPr id="6" name="Freeform 80">
                  <a:extLst>
                    <a:ext uri="{FF2B5EF4-FFF2-40B4-BE49-F238E27FC236}">
                      <a16:creationId xmlns:a16="http://schemas.microsoft.com/office/drawing/2014/main" id="{998D47D3-09AF-2348-A0AC-FF76BDF994BE}"/>
                    </a:ext>
                  </a:extLst>
                </p:cNvPr>
                <p:cNvSpPr>
                  <a:spLocks/>
                </p:cNvSpPr>
                <p:nvPr/>
              </p:nvSpPr>
              <p:spPr bwMode="auto">
                <a:xfrm>
                  <a:off x="1333854" y="2764705"/>
                  <a:ext cx="598487" cy="404812"/>
                </a:xfrm>
                <a:custGeom>
                  <a:avLst/>
                  <a:gdLst>
                    <a:gd name="T0" fmla="*/ 0 w 300"/>
                    <a:gd name="T1" fmla="*/ 0 h 203"/>
                    <a:gd name="T2" fmla="*/ 0 w 300"/>
                    <a:gd name="T3" fmla="*/ 187 h 203"/>
                    <a:gd name="T4" fmla="*/ 17 w 300"/>
                    <a:gd name="T5" fmla="*/ 203 h 203"/>
                    <a:gd name="T6" fmla="*/ 283 w 300"/>
                    <a:gd name="T7" fmla="*/ 203 h 203"/>
                    <a:gd name="T8" fmla="*/ 300 w 300"/>
                    <a:gd name="T9" fmla="*/ 187 h 203"/>
                    <a:gd name="T10" fmla="*/ 300 w 300"/>
                    <a:gd name="T11" fmla="*/ 0 h 203"/>
                    <a:gd name="T12" fmla="*/ 0 w 300"/>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300" h="203">
                      <a:moveTo>
                        <a:pt x="0" y="0"/>
                      </a:moveTo>
                      <a:cubicBezTo>
                        <a:pt x="0" y="187"/>
                        <a:pt x="0" y="187"/>
                        <a:pt x="0" y="187"/>
                      </a:cubicBezTo>
                      <a:cubicBezTo>
                        <a:pt x="0" y="196"/>
                        <a:pt x="8" y="203"/>
                        <a:pt x="17" y="203"/>
                      </a:cubicBezTo>
                      <a:cubicBezTo>
                        <a:pt x="283" y="203"/>
                        <a:pt x="283" y="203"/>
                        <a:pt x="283" y="203"/>
                      </a:cubicBezTo>
                      <a:cubicBezTo>
                        <a:pt x="292" y="203"/>
                        <a:pt x="300" y="196"/>
                        <a:pt x="300" y="187"/>
                      </a:cubicBezTo>
                      <a:cubicBezTo>
                        <a:pt x="300" y="0"/>
                        <a:pt x="300" y="0"/>
                        <a:pt x="300" y="0"/>
                      </a:cubicBez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1">
                  <a:extLst>
                    <a:ext uri="{FF2B5EF4-FFF2-40B4-BE49-F238E27FC236}">
                      <a16:creationId xmlns:a16="http://schemas.microsoft.com/office/drawing/2014/main" id="{EEEA3AEA-0147-2A45-B839-C515198C8B94}"/>
                    </a:ext>
                  </a:extLst>
                </p:cNvPr>
                <p:cNvSpPr>
                  <a:spLocks/>
                </p:cNvSpPr>
                <p:nvPr/>
              </p:nvSpPr>
              <p:spPr bwMode="auto">
                <a:xfrm>
                  <a:off x="1417991" y="251229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2" y="0"/>
                        <a:pt x="24" y="2"/>
                        <a:pt x="24" y="4"/>
                      </a:cubicBezTo>
                      <a:lnTo>
                        <a:pt x="24" y="4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2">
                  <a:extLst>
                    <a:ext uri="{FF2B5EF4-FFF2-40B4-BE49-F238E27FC236}">
                      <a16:creationId xmlns:a16="http://schemas.microsoft.com/office/drawing/2014/main" id="{62C85995-C506-3B48-9FE9-4B73B127D115}"/>
                    </a:ext>
                  </a:extLst>
                </p:cNvPr>
                <p:cNvSpPr>
                  <a:spLocks/>
                </p:cNvSpPr>
                <p:nvPr/>
              </p:nvSpPr>
              <p:spPr bwMode="auto">
                <a:xfrm>
                  <a:off x="1544991" y="251229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2" y="0"/>
                        <a:pt x="24" y="2"/>
                        <a:pt x="24" y="4"/>
                      </a:cubicBezTo>
                      <a:lnTo>
                        <a:pt x="24" y="4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3">
                  <a:extLst>
                    <a:ext uri="{FF2B5EF4-FFF2-40B4-BE49-F238E27FC236}">
                      <a16:creationId xmlns:a16="http://schemas.microsoft.com/office/drawing/2014/main" id="{9B1354FA-9673-A841-AF6F-F9F74FA0A40A}"/>
                    </a:ext>
                  </a:extLst>
                </p:cNvPr>
                <p:cNvSpPr>
                  <a:spLocks/>
                </p:cNvSpPr>
                <p:nvPr/>
              </p:nvSpPr>
              <p:spPr bwMode="auto">
                <a:xfrm>
                  <a:off x="1671991" y="2512292"/>
                  <a:ext cx="49212"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2" y="0"/>
                        <a:pt x="24" y="2"/>
                        <a:pt x="24" y="4"/>
                      </a:cubicBezTo>
                      <a:lnTo>
                        <a:pt x="24" y="4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4">
                  <a:extLst>
                    <a:ext uri="{FF2B5EF4-FFF2-40B4-BE49-F238E27FC236}">
                      <a16:creationId xmlns:a16="http://schemas.microsoft.com/office/drawing/2014/main" id="{C3F0E69B-E9DF-5F40-8ADD-6A46ECDDB5A1}"/>
                    </a:ext>
                  </a:extLst>
                </p:cNvPr>
                <p:cNvSpPr>
                  <a:spLocks/>
                </p:cNvSpPr>
                <p:nvPr/>
              </p:nvSpPr>
              <p:spPr bwMode="auto">
                <a:xfrm>
                  <a:off x="1800579" y="2512292"/>
                  <a:ext cx="47625" cy="100012"/>
                </a:xfrm>
                <a:custGeom>
                  <a:avLst/>
                  <a:gdLst>
                    <a:gd name="T0" fmla="*/ 24 w 24"/>
                    <a:gd name="T1" fmla="*/ 46 h 50"/>
                    <a:gd name="T2" fmla="*/ 20 w 24"/>
                    <a:gd name="T3" fmla="*/ 50 h 50"/>
                    <a:gd name="T4" fmla="*/ 4 w 24"/>
                    <a:gd name="T5" fmla="*/ 50 h 50"/>
                    <a:gd name="T6" fmla="*/ 0 w 24"/>
                    <a:gd name="T7" fmla="*/ 46 h 50"/>
                    <a:gd name="T8" fmla="*/ 0 w 24"/>
                    <a:gd name="T9" fmla="*/ 4 h 50"/>
                    <a:gd name="T10" fmla="*/ 4 w 24"/>
                    <a:gd name="T11" fmla="*/ 0 h 50"/>
                    <a:gd name="T12" fmla="*/ 20 w 24"/>
                    <a:gd name="T13" fmla="*/ 0 h 50"/>
                    <a:gd name="T14" fmla="*/ 24 w 24"/>
                    <a:gd name="T15" fmla="*/ 4 h 50"/>
                    <a:gd name="T16" fmla="*/ 24 w 24"/>
                    <a:gd name="T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0">
                      <a:moveTo>
                        <a:pt x="24" y="46"/>
                      </a:moveTo>
                      <a:cubicBezTo>
                        <a:pt x="24" y="49"/>
                        <a:pt x="22" y="50"/>
                        <a:pt x="20" y="50"/>
                      </a:cubicBezTo>
                      <a:cubicBezTo>
                        <a:pt x="4" y="50"/>
                        <a:pt x="4" y="50"/>
                        <a:pt x="4" y="50"/>
                      </a:cubicBezTo>
                      <a:cubicBezTo>
                        <a:pt x="2" y="50"/>
                        <a:pt x="0" y="49"/>
                        <a:pt x="0" y="46"/>
                      </a:cubicBezTo>
                      <a:cubicBezTo>
                        <a:pt x="0" y="4"/>
                        <a:pt x="0" y="4"/>
                        <a:pt x="0" y="4"/>
                      </a:cubicBezTo>
                      <a:cubicBezTo>
                        <a:pt x="0" y="2"/>
                        <a:pt x="2" y="0"/>
                        <a:pt x="4" y="0"/>
                      </a:cubicBezTo>
                      <a:cubicBezTo>
                        <a:pt x="20" y="0"/>
                        <a:pt x="20" y="0"/>
                        <a:pt x="20" y="0"/>
                      </a:cubicBezTo>
                      <a:cubicBezTo>
                        <a:pt x="22" y="0"/>
                        <a:pt x="24" y="2"/>
                        <a:pt x="24" y="4"/>
                      </a:cubicBezTo>
                      <a:lnTo>
                        <a:pt x="24" y="4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5">
                  <a:extLst>
                    <a:ext uri="{FF2B5EF4-FFF2-40B4-BE49-F238E27FC236}">
                      <a16:creationId xmlns:a16="http://schemas.microsoft.com/office/drawing/2014/main" id="{EE05C6AD-862A-D548-8309-3C9DD021429D}"/>
                    </a:ext>
                  </a:extLst>
                </p:cNvPr>
                <p:cNvSpPr>
                  <a:spLocks/>
                </p:cNvSpPr>
                <p:nvPr/>
              </p:nvSpPr>
              <p:spPr bwMode="auto">
                <a:xfrm>
                  <a:off x="1313216" y="2561505"/>
                  <a:ext cx="638175" cy="141287"/>
                </a:xfrm>
                <a:custGeom>
                  <a:avLst/>
                  <a:gdLst>
                    <a:gd name="T0" fmla="*/ 293 w 320"/>
                    <a:gd name="T1" fmla="*/ 0 h 71"/>
                    <a:gd name="T2" fmla="*/ 280 w 320"/>
                    <a:gd name="T3" fmla="*/ 0 h 71"/>
                    <a:gd name="T4" fmla="*/ 280 w 320"/>
                    <a:gd name="T5" fmla="*/ 21 h 71"/>
                    <a:gd name="T6" fmla="*/ 264 w 320"/>
                    <a:gd name="T7" fmla="*/ 37 h 71"/>
                    <a:gd name="T8" fmla="*/ 248 w 320"/>
                    <a:gd name="T9" fmla="*/ 37 h 71"/>
                    <a:gd name="T10" fmla="*/ 232 w 320"/>
                    <a:gd name="T11" fmla="*/ 21 h 71"/>
                    <a:gd name="T12" fmla="*/ 232 w 320"/>
                    <a:gd name="T13" fmla="*/ 0 h 71"/>
                    <a:gd name="T14" fmla="*/ 216 w 320"/>
                    <a:gd name="T15" fmla="*/ 0 h 71"/>
                    <a:gd name="T16" fmla="*/ 216 w 320"/>
                    <a:gd name="T17" fmla="*/ 21 h 71"/>
                    <a:gd name="T18" fmla="*/ 200 w 320"/>
                    <a:gd name="T19" fmla="*/ 37 h 71"/>
                    <a:gd name="T20" fmla="*/ 184 w 320"/>
                    <a:gd name="T21" fmla="*/ 37 h 71"/>
                    <a:gd name="T22" fmla="*/ 168 w 320"/>
                    <a:gd name="T23" fmla="*/ 21 h 71"/>
                    <a:gd name="T24" fmla="*/ 168 w 320"/>
                    <a:gd name="T25" fmla="*/ 0 h 71"/>
                    <a:gd name="T26" fmla="*/ 152 w 320"/>
                    <a:gd name="T27" fmla="*/ 0 h 71"/>
                    <a:gd name="T28" fmla="*/ 152 w 320"/>
                    <a:gd name="T29" fmla="*/ 21 h 71"/>
                    <a:gd name="T30" fmla="*/ 136 w 320"/>
                    <a:gd name="T31" fmla="*/ 37 h 71"/>
                    <a:gd name="T32" fmla="*/ 120 w 320"/>
                    <a:gd name="T33" fmla="*/ 37 h 71"/>
                    <a:gd name="T34" fmla="*/ 104 w 320"/>
                    <a:gd name="T35" fmla="*/ 21 h 71"/>
                    <a:gd name="T36" fmla="*/ 104 w 320"/>
                    <a:gd name="T37" fmla="*/ 0 h 71"/>
                    <a:gd name="T38" fmla="*/ 88 w 320"/>
                    <a:gd name="T39" fmla="*/ 0 h 71"/>
                    <a:gd name="T40" fmla="*/ 88 w 320"/>
                    <a:gd name="T41" fmla="*/ 21 h 71"/>
                    <a:gd name="T42" fmla="*/ 72 w 320"/>
                    <a:gd name="T43" fmla="*/ 37 h 71"/>
                    <a:gd name="T44" fmla="*/ 56 w 320"/>
                    <a:gd name="T45" fmla="*/ 37 h 71"/>
                    <a:gd name="T46" fmla="*/ 40 w 320"/>
                    <a:gd name="T47" fmla="*/ 21 h 71"/>
                    <a:gd name="T48" fmla="*/ 40 w 320"/>
                    <a:gd name="T49" fmla="*/ 0 h 71"/>
                    <a:gd name="T50" fmla="*/ 27 w 320"/>
                    <a:gd name="T51" fmla="*/ 0 h 71"/>
                    <a:gd name="T52" fmla="*/ 0 w 320"/>
                    <a:gd name="T53" fmla="*/ 27 h 71"/>
                    <a:gd name="T54" fmla="*/ 0 w 320"/>
                    <a:gd name="T55" fmla="*/ 71 h 71"/>
                    <a:gd name="T56" fmla="*/ 320 w 320"/>
                    <a:gd name="T57" fmla="*/ 71 h 71"/>
                    <a:gd name="T58" fmla="*/ 320 w 320"/>
                    <a:gd name="T59" fmla="*/ 27 h 71"/>
                    <a:gd name="T60" fmla="*/ 293 w 320"/>
                    <a:gd name="T6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0" h="71">
                      <a:moveTo>
                        <a:pt x="293" y="0"/>
                      </a:moveTo>
                      <a:cubicBezTo>
                        <a:pt x="280" y="0"/>
                        <a:pt x="280" y="0"/>
                        <a:pt x="280" y="0"/>
                      </a:cubicBezTo>
                      <a:cubicBezTo>
                        <a:pt x="280" y="21"/>
                        <a:pt x="280" y="21"/>
                        <a:pt x="280" y="21"/>
                      </a:cubicBezTo>
                      <a:cubicBezTo>
                        <a:pt x="280" y="30"/>
                        <a:pt x="273" y="37"/>
                        <a:pt x="264" y="37"/>
                      </a:cubicBezTo>
                      <a:cubicBezTo>
                        <a:pt x="248" y="37"/>
                        <a:pt x="248" y="37"/>
                        <a:pt x="248" y="37"/>
                      </a:cubicBezTo>
                      <a:cubicBezTo>
                        <a:pt x="239" y="37"/>
                        <a:pt x="232" y="30"/>
                        <a:pt x="232" y="21"/>
                      </a:cubicBezTo>
                      <a:cubicBezTo>
                        <a:pt x="232" y="0"/>
                        <a:pt x="232" y="0"/>
                        <a:pt x="232" y="0"/>
                      </a:cubicBezTo>
                      <a:cubicBezTo>
                        <a:pt x="216" y="0"/>
                        <a:pt x="216" y="0"/>
                        <a:pt x="216" y="0"/>
                      </a:cubicBezTo>
                      <a:cubicBezTo>
                        <a:pt x="216" y="21"/>
                        <a:pt x="216" y="21"/>
                        <a:pt x="216" y="21"/>
                      </a:cubicBezTo>
                      <a:cubicBezTo>
                        <a:pt x="216" y="30"/>
                        <a:pt x="209" y="37"/>
                        <a:pt x="200" y="37"/>
                      </a:cubicBezTo>
                      <a:cubicBezTo>
                        <a:pt x="184" y="37"/>
                        <a:pt x="184" y="37"/>
                        <a:pt x="184" y="37"/>
                      </a:cubicBezTo>
                      <a:cubicBezTo>
                        <a:pt x="175" y="37"/>
                        <a:pt x="168" y="30"/>
                        <a:pt x="168" y="21"/>
                      </a:cubicBezTo>
                      <a:cubicBezTo>
                        <a:pt x="168" y="0"/>
                        <a:pt x="168" y="0"/>
                        <a:pt x="168" y="0"/>
                      </a:cubicBezTo>
                      <a:cubicBezTo>
                        <a:pt x="152" y="0"/>
                        <a:pt x="152" y="0"/>
                        <a:pt x="152" y="0"/>
                      </a:cubicBezTo>
                      <a:cubicBezTo>
                        <a:pt x="152" y="21"/>
                        <a:pt x="152" y="21"/>
                        <a:pt x="152" y="21"/>
                      </a:cubicBezTo>
                      <a:cubicBezTo>
                        <a:pt x="152" y="30"/>
                        <a:pt x="145" y="37"/>
                        <a:pt x="136" y="37"/>
                      </a:cubicBezTo>
                      <a:cubicBezTo>
                        <a:pt x="120" y="37"/>
                        <a:pt x="120" y="37"/>
                        <a:pt x="120" y="37"/>
                      </a:cubicBezTo>
                      <a:cubicBezTo>
                        <a:pt x="111" y="37"/>
                        <a:pt x="104" y="30"/>
                        <a:pt x="104" y="21"/>
                      </a:cubicBezTo>
                      <a:cubicBezTo>
                        <a:pt x="104" y="0"/>
                        <a:pt x="104" y="0"/>
                        <a:pt x="104" y="0"/>
                      </a:cubicBezTo>
                      <a:cubicBezTo>
                        <a:pt x="88" y="0"/>
                        <a:pt x="88" y="0"/>
                        <a:pt x="88" y="0"/>
                      </a:cubicBezTo>
                      <a:cubicBezTo>
                        <a:pt x="88" y="21"/>
                        <a:pt x="88" y="21"/>
                        <a:pt x="88" y="21"/>
                      </a:cubicBezTo>
                      <a:cubicBezTo>
                        <a:pt x="88" y="30"/>
                        <a:pt x="81" y="37"/>
                        <a:pt x="72" y="37"/>
                      </a:cubicBezTo>
                      <a:cubicBezTo>
                        <a:pt x="56" y="37"/>
                        <a:pt x="56" y="37"/>
                        <a:pt x="56" y="37"/>
                      </a:cubicBezTo>
                      <a:cubicBezTo>
                        <a:pt x="47" y="37"/>
                        <a:pt x="40" y="30"/>
                        <a:pt x="40" y="21"/>
                      </a:cubicBezTo>
                      <a:cubicBezTo>
                        <a:pt x="40" y="0"/>
                        <a:pt x="40" y="0"/>
                        <a:pt x="40" y="0"/>
                      </a:cubicBezTo>
                      <a:cubicBezTo>
                        <a:pt x="27" y="0"/>
                        <a:pt x="27" y="0"/>
                        <a:pt x="27" y="0"/>
                      </a:cubicBezTo>
                      <a:cubicBezTo>
                        <a:pt x="12" y="0"/>
                        <a:pt x="0" y="12"/>
                        <a:pt x="0" y="27"/>
                      </a:cubicBezTo>
                      <a:cubicBezTo>
                        <a:pt x="0" y="71"/>
                        <a:pt x="0" y="71"/>
                        <a:pt x="0" y="71"/>
                      </a:cubicBezTo>
                      <a:cubicBezTo>
                        <a:pt x="320" y="71"/>
                        <a:pt x="320" y="71"/>
                        <a:pt x="320" y="71"/>
                      </a:cubicBezTo>
                      <a:cubicBezTo>
                        <a:pt x="320" y="27"/>
                        <a:pt x="320" y="27"/>
                        <a:pt x="320" y="27"/>
                      </a:cubicBezTo>
                      <a:cubicBezTo>
                        <a:pt x="320" y="12"/>
                        <a:pt x="308" y="0"/>
                        <a:pt x="29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6">
                  <a:extLst>
                    <a:ext uri="{FF2B5EF4-FFF2-40B4-BE49-F238E27FC236}">
                      <a16:creationId xmlns:a16="http://schemas.microsoft.com/office/drawing/2014/main" id="{E55B0D21-36F7-ED41-B152-6A810E23EF6B}"/>
                    </a:ext>
                  </a:extLst>
                </p:cNvPr>
                <p:cNvSpPr>
                  <a:spLocks noEditPoints="1"/>
                </p:cNvSpPr>
                <p:nvPr/>
              </p:nvSpPr>
              <p:spPr bwMode="auto">
                <a:xfrm>
                  <a:off x="1875191" y="2974255"/>
                  <a:ext cx="111125" cy="112712"/>
                </a:xfrm>
                <a:custGeom>
                  <a:avLst/>
                  <a:gdLst>
                    <a:gd name="T0" fmla="*/ 0 w 55"/>
                    <a:gd name="T1" fmla="*/ 28 h 56"/>
                    <a:gd name="T2" fmla="*/ 28 w 55"/>
                    <a:gd name="T3" fmla="*/ 0 h 56"/>
                    <a:gd name="T4" fmla="*/ 55 w 55"/>
                    <a:gd name="T5" fmla="*/ 28 h 56"/>
                    <a:gd name="T6" fmla="*/ 28 w 55"/>
                    <a:gd name="T7" fmla="*/ 56 h 56"/>
                    <a:gd name="T8" fmla="*/ 0 w 55"/>
                    <a:gd name="T9" fmla="*/ 28 h 56"/>
                    <a:gd name="T10" fmla="*/ 8 w 55"/>
                    <a:gd name="T11" fmla="*/ 28 h 56"/>
                    <a:gd name="T12" fmla="*/ 28 w 55"/>
                    <a:gd name="T13" fmla="*/ 48 h 56"/>
                    <a:gd name="T14" fmla="*/ 48 w 55"/>
                    <a:gd name="T15" fmla="*/ 28 h 56"/>
                    <a:gd name="T16" fmla="*/ 28 w 55"/>
                    <a:gd name="T17" fmla="*/ 8 h 56"/>
                    <a:gd name="T18" fmla="*/ 8 w 55"/>
                    <a:gd name="T1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6">
                      <a:moveTo>
                        <a:pt x="0" y="28"/>
                      </a:moveTo>
                      <a:cubicBezTo>
                        <a:pt x="0" y="13"/>
                        <a:pt x="12" y="0"/>
                        <a:pt x="28" y="0"/>
                      </a:cubicBezTo>
                      <a:cubicBezTo>
                        <a:pt x="43" y="0"/>
                        <a:pt x="55" y="13"/>
                        <a:pt x="55" y="28"/>
                      </a:cubicBezTo>
                      <a:cubicBezTo>
                        <a:pt x="55" y="43"/>
                        <a:pt x="43" y="56"/>
                        <a:pt x="28" y="56"/>
                      </a:cubicBezTo>
                      <a:cubicBezTo>
                        <a:pt x="12" y="56"/>
                        <a:pt x="0" y="43"/>
                        <a:pt x="0" y="28"/>
                      </a:cubicBezTo>
                      <a:close/>
                      <a:moveTo>
                        <a:pt x="8" y="28"/>
                      </a:moveTo>
                      <a:cubicBezTo>
                        <a:pt x="8" y="39"/>
                        <a:pt x="17" y="48"/>
                        <a:pt x="28" y="48"/>
                      </a:cubicBezTo>
                      <a:cubicBezTo>
                        <a:pt x="39" y="48"/>
                        <a:pt x="48" y="39"/>
                        <a:pt x="48" y="28"/>
                      </a:cubicBezTo>
                      <a:cubicBezTo>
                        <a:pt x="48" y="17"/>
                        <a:pt x="39" y="8"/>
                        <a:pt x="28" y="8"/>
                      </a:cubicBezTo>
                      <a:cubicBezTo>
                        <a:pt x="17" y="8"/>
                        <a:pt x="8" y="17"/>
                        <a:pt x="8"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7">
                  <a:extLst>
                    <a:ext uri="{FF2B5EF4-FFF2-40B4-BE49-F238E27FC236}">
                      <a16:creationId xmlns:a16="http://schemas.microsoft.com/office/drawing/2014/main" id="{77EC3DBA-AFE7-C84B-8910-5BA1F6002999}"/>
                    </a:ext>
                  </a:extLst>
                </p:cNvPr>
                <p:cNvSpPr>
                  <a:spLocks noEditPoints="1"/>
                </p:cNvSpPr>
                <p:nvPr/>
              </p:nvSpPr>
              <p:spPr bwMode="auto">
                <a:xfrm>
                  <a:off x="1772004" y="2871067"/>
                  <a:ext cx="319087" cy="319087"/>
                </a:xfrm>
                <a:custGeom>
                  <a:avLst/>
                  <a:gdLst>
                    <a:gd name="T0" fmla="*/ 15 w 160"/>
                    <a:gd name="T1" fmla="*/ 91 h 160"/>
                    <a:gd name="T2" fmla="*/ 18 w 160"/>
                    <a:gd name="T3" fmla="*/ 103 h 160"/>
                    <a:gd name="T4" fmla="*/ 5 w 160"/>
                    <a:gd name="T5" fmla="*/ 110 h 160"/>
                    <a:gd name="T6" fmla="*/ 16 w 160"/>
                    <a:gd name="T7" fmla="*/ 130 h 160"/>
                    <a:gd name="T8" fmla="*/ 29 w 160"/>
                    <a:gd name="T9" fmla="*/ 122 h 160"/>
                    <a:gd name="T10" fmla="*/ 38 w 160"/>
                    <a:gd name="T11" fmla="*/ 130 h 160"/>
                    <a:gd name="T12" fmla="*/ 30 w 160"/>
                    <a:gd name="T13" fmla="*/ 144 h 160"/>
                    <a:gd name="T14" fmla="*/ 49 w 160"/>
                    <a:gd name="T15" fmla="*/ 155 h 160"/>
                    <a:gd name="T16" fmla="*/ 57 w 160"/>
                    <a:gd name="T17" fmla="*/ 142 h 160"/>
                    <a:gd name="T18" fmla="*/ 69 w 160"/>
                    <a:gd name="T19" fmla="*/ 145 h 160"/>
                    <a:gd name="T20" fmla="*/ 69 w 160"/>
                    <a:gd name="T21" fmla="*/ 160 h 160"/>
                    <a:gd name="T22" fmla="*/ 91 w 160"/>
                    <a:gd name="T23" fmla="*/ 160 h 160"/>
                    <a:gd name="T24" fmla="*/ 91 w 160"/>
                    <a:gd name="T25" fmla="*/ 145 h 160"/>
                    <a:gd name="T26" fmla="*/ 102 w 160"/>
                    <a:gd name="T27" fmla="*/ 142 h 160"/>
                    <a:gd name="T28" fmla="*/ 110 w 160"/>
                    <a:gd name="T29" fmla="*/ 155 h 160"/>
                    <a:gd name="T30" fmla="*/ 129 w 160"/>
                    <a:gd name="T31" fmla="*/ 144 h 160"/>
                    <a:gd name="T32" fmla="*/ 122 w 160"/>
                    <a:gd name="T33" fmla="*/ 130 h 160"/>
                    <a:gd name="T34" fmla="*/ 130 w 160"/>
                    <a:gd name="T35" fmla="*/ 122 h 160"/>
                    <a:gd name="T36" fmla="*/ 143 w 160"/>
                    <a:gd name="T37" fmla="*/ 130 h 160"/>
                    <a:gd name="T38" fmla="*/ 155 w 160"/>
                    <a:gd name="T39" fmla="*/ 110 h 160"/>
                    <a:gd name="T40" fmla="*/ 141 w 160"/>
                    <a:gd name="T41" fmla="*/ 103 h 160"/>
                    <a:gd name="T42" fmla="*/ 144 w 160"/>
                    <a:gd name="T43" fmla="*/ 91 h 160"/>
                    <a:gd name="T44" fmla="*/ 160 w 160"/>
                    <a:gd name="T45" fmla="*/ 91 h 160"/>
                    <a:gd name="T46" fmla="*/ 160 w 160"/>
                    <a:gd name="T47" fmla="*/ 69 h 160"/>
                    <a:gd name="T48" fmla="*/ 144 w 160"/>
                    <a:gd name="T49" fmla="*/ 69 h 160"/>
                    <a:gd name="T50" fmla="*/ 141 w 160"/>
                    <a:gd name="T51" fmla="*/ 57 h 160"/>
                    <a:gd name="T52" fmla="*/ 155 w 160"/>
                    <a:gd name="T53" fmla="*/ 50 h 160"/>
                    <a:gd name="T54" fmla="*/ 143 w 160"/>
                    <a:gd name="T55" fmla="*/ 30 h 160"/>
                    <a:gd name="T56" fmla="*/ 130 w 160"/>
                    <a:gd name="T57" fmla="*/ 38 h 160"/>
                    <a:gd name="T58" fmla="*/ 122 w 160"/>
                    <a:gd name="T59" fmla="*/ 30 h 160"/>
                    <a:gd name="T60" fmla="*/ 129 w 160"/>
                    <a:gd name="T61" fmla="*/ 16 h 160"/>
                    <a:gd name="T62" fmla="*/ 110 w 160"/>
                    <a:gd name="T63" fmla="*/ 5 h 160"/>
                    <a:gd name="T64" fmla="*/ 102 w 160"/>
                    <a:gd name="T65" fmla="*/ 19 h 160"/>
                    <a:gd name="T66" fmla="*/ 91 w 160"/>
                    <a:gd name="T67" fmla="*/ 15 h 160"/>
                    <a:gd name="T68" fmla="*/ 91 w 160"/>
                    <a:gd name="T69" fmla="*/ 0 h 160"/>
                    <a:gd name="T70" fmla="*/ 69 w 160"/>
                    <a:gd name="T71" fmla="*/ 0 h 160"/>
                    <a:gd name="T72" fmla="*/ 69 w 160"/>
                    <a:gd name="T73" fmla="*/ 15 h 160"/>
                    <a:gd name="T74" fmla="*/ 57 w 160"/>
                    <a:gd name="T75" fmla="*/ 19 h 160"/>
                    <a:gd name="T76" fmla="*/ 49 w 160"/>
                    <a:gd name="T77" fmla="*/ 5 h 160"/>
                    <a:gd name="T78" fmla="*/ 30 w 160"/>
                    <a:gd name="T79" fmla="*/ 16 h 160"/>
                    <a:gd name="T80" fmla="*/ 38 w 160"/>
                    <a:gd name="T81" fmla="*/ 30 h 160"/>
                    <a:gd name="T82" fmla="*/ 29 w 160"/>
                    <a:gd name="T83" fmla="*/ 38 h 160"/>
                    <a:gd name="T84" fmla="*/ 16 w 160"/>
                    <a:gd name="T85" fmla="*/ 30 h 160"/>
                    <a:gd name="T86" fmla="*/ 5 w 160"/>
                    <a:gd name="T87" fmla="*/ 50 h 160"/>
                    <a:gd name="T88" fmla="*/ 18 w 160"/>
                    <a:gd name="T89" fmla="*/ 57 h 160"/>
                    <a:gd name="T90" fmla="*/ 15 w 160"/>
                    <a:gd name="T91" fmla="*/ 69 h 160"/>
                    <a:gd name="T92" fmla="*/ 0 w 160"/>
                    <a:gd name="T93" fmla="*/ 69 h 160"/>
                    <a:gd name="T94" fmla="*/ 0 w 160"/>
                    <a:gd name="T95" fmla="*/ 91 h 160"/>
                    <a:gd name="T96" fmla="*/ 15 w 160"/>
                    <a:gd name="T97" fmla="*/ 91 h 160"/>
                    <a:gd name="T98" fmla="*/ 42 w 160"/>
                    <a:gd name="T99" fmla="*/ 80 h 160"/>
                    <a:gd name="T100" fmla="*/ 80 w 160"/>
                    <a:gd name="T101" fmla="*/ 43 h 160"/>
                    <a:gd name="T102" fmla="*/ 117 w 160"/>
                    <a:gd name="T103" fmla="*/ 80 h 160"/>
                    <a:gd name="T104" fmla="*/ 80 w 160"/>
                    <a:gd name="T105" fmla="*/ 118 h 160"/>
                    <a:gd name="T106" fmla="*/ 42 w 160"/>
                    <a:gd name="T10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 h="160">
                      <a:moveTo>
                        <a:pt x="15" y="91"/>
                      </a:moveTo>
                      <a:cubicBezTo>
                        <a:pt x="16" y="95"/>
                        <a:pt x="17" y="99"/>
                        <a:pt x="18" y="103"/>
                      </a:cubicBezTo>
                      <a:cubicBezTo>
                        <a:pt x="5" y="110"/>
                        <a:pt x="5" y="110"/>
                        <a:pt x="5" y="110"/>
                      </a:cubicBezTo>
                      <a:cubicBezTo>
                        <a:pt x="16" y="130"/>
                        <a:pt x="16" y="130"/>
                        <a:pt x="16" y="130"/>
                      </a:cubicBezTo>
                      <a:cubicBezTo>
                        <a:pt x="29" y="122"/>
                        <a:pt x="29" y="122"/>
                        <a:pt x="29" y="122"/>
                      </a:cubicBezTo>
                      <a:cubicBezTo>
                        <a:pt x="32" y="125"/>
                        <a:pt x="35" y="128"/>
                        <a:pt x="38" y="130"/>
                      </a:cubicBezTo>
                      <a:cubicBezTo>
                        <a:pt x="30" y="144"/>
                        <a:pt x="30" y="144"/>
                        <a:pt x="30" y="144"/>
                      </a:cubicBezTo>
                      <a:cubicBezTo>
                        <a:pt x="49" y="155"/>
                        <a:pt x="49" y="155"/>
                        <a:pt x="49" y="155"/>
                      </a:cubicBezTo>
                      <a:cubicBezTo>
                        <a:pt x="57" y="142"/>
                        <a:pt x="57" y="142"/>
                        <a:pt x="57" y="142"/>
                      </a:cubicBezTo>
                      <a:cubicBezTo>
                        <a:pt x="61" y="143"/>
                        <a:pt x="65" y="144"/>
                        <a:pt x="69" y="145"/>
                      </a:cubicBezTo>
                      <a:cubicBezTo>
                        <a:pt x="69" y="160"/>
                        <a:pt x="69" y="160"/>
                        <a:pt x="69" y="160"/>
                      </a:cubicBezTo>
                      <a:cubicBezTo>
                        <a:pt x="91" y="160"/>
                        <a:pt x="91" y="160"/>
                        <a:pt x="91" y="160"/>
                      </a:cubicBezTo>
                      <a:cubicBezTo>
                        <a:pt x="91" y="145"/>
                        <a:pt x="91" y="145"/>
                        <a:pt x="91" y="145"/>
                      </a:cubicBezTo>
                      <a:cubicBezTo>
                        <a:pt x="95" y="144"/>
                        <a:pt x="99" y="143"/>
                        <a:pt x="102" y="142"/>
                      </a:cubicBezTo>
                      <a:cubicBezTo>
                        <a:pt x="110" y="155"/>
                        <a:pt x="110" y="155"/>
                        <a:pt x="110" y="155"/>
                      </a:cubicBezTo>
                      <a:cubicBezTo>
                        <a:pt x="129" y="144"/>
                        <a:pt x="129" y="144"/>
                        <a:pt x="129" y="144"/>
                      </a:cubicBezTo>
                      <a:cubicBezTo>
                        <a:pt x="122" y="130"/>
                        <a:pt x="122" y="130"/>
                        <a:pt x="122" y="130"/>
                      </a:cubicBezTo>
                      <a:cubicBezTo>
                        <a:pt x="125" y="128"/>
                        <a:pt x="128" y="125"/>
                        <a:pt x="130" y="122"/>
                      </a:cubicBezTo>
                      <a:cubicBezTo>
                        <a:pt x="143" y="130"/>
                        <a:pt x="143" y="130"/>
                        <a:pt x="143" y="130"/>
                      </a:cubicBezTo>
                      <a:cubicBezTo>
                        <a:pt x="155" y="110"/>
                        <a:pt x="155" y="110"/>
                        <a:pt x="155" y="110"/>
                      </a:cubicBezTo>
                      <a:cubicBezTo>
                        <a:pt x="141" y="103"/>
                        <a:pt x="141" y="103"/>
                        <a:pt x="141" y="103"/>
                      </a:cubicBezTo>
                      <a:cubicBezTo>
                        <a:pt x="143" y="99"/>
                        <a:pt x="144" y="95"/>
                        <a:pt x="144" y="91"/>
                      </a:cubicBezTo>
                      <a:cubicBezTo>
                        <a:pt x="160" y="91"/>
                        <a:pt x="160" y="91"/>
                        <a:pt x="160" y="91"/>
                      </a:cubicBezTo>
                      <a:cubicBezTo>
                        <a:pt x="160" y="69"/>
                        <a:pt x="160" y="69"/>
                        <a:pt x="160" y="69"/>
                      </a:cubicBezTo>
                      <a:cubicBezTo>
                        <a:pt x="144" y="69"/>
                        <a:pt x="144" y="69"/>
                        <a:pt x="144" y="69"/>
                      </a:cubicBezTo>
                      <a:cubicBezTo>
                        <a:pt x="144" y="65"/>
                        <a:pt x="143" y="61"/>
                        <a:pt x="141" y="57"/>
                      </a:cubicBezTo>
                      <a:cubicBezTo>
                        <a:pt x="155" y="50"/>
                        <a:pt x="155" y="50"/>
                        <a:pt x="155" y="50"/>
                      </a:cubicBezTo>
                      <a:cubicBezTo>
                        <a:pt x="143" y="30"/>
                        <a:pt x="143" y="30"/>
                        <a:pt x="143" y="30"/>
                      </a:cubicBezTo>
                      <a:cubicBezTo>
                        <a:pt x="130" y="38"/>
                        <a:pt x="130" y="38"/>
                        <a:pt x="130" y="38"/>
                      </a:cubicBezTo>
                      <a:cubicBezTo>
                        <a:pt x="128" y="35"/>
                        <a:pt x="125" y="32"/>
                        <a:pt x="122" y="30"/>
                      </a:cubicBezTo>
                      <a:cubicBezTo>
                        <a:pt x="129" y="16"/>
                        <a:pt x="129" y="16"/>
                        <a:pt x="129" y="16"/>
                      </a:cubicBezTo>
                      <a:cubicBezTo>
                        <a:pt x="110" y="5"/>
                        <a:pt x="110" y="5"/>
                        <a:pt x="110" y="5"/>
                      </a:cubicBezTo>
                      <a:cubicBezTo>
                        <a:pt x="102" y="19"/>
                        <a:pt x="102" y="19"/>
                        <a:pt x="102" y="19"/>
                      </a:cubicBezTo>
                      <a:cubicBezTo>
                        <a:pt x="99" y="17"/>
                        <a:pt x="95" y="16"/>
                        <a:pt x="91" y="15"/>
                      </a:cubicBezTo>
                      <a:cubicBezTo>
                        <a:pt x="91" y="0"/>
                        <a:pt x="91" y="0"/>
                        <a:pt x="91" y="0"/>
                      </a:cubicBezTo>
                      <a:cubicBezTo>
                        <a:pt x="69" y="0"/>
                        <a:pt x="69" y="0"/>
                        <a:pt x="69" y="0"/>
                      </a:cubicBezTo>
                      <a:cubicBezTo>
                        <a:pt x="69" y="15"/>
                        <a:pt x="69" y="15"/>
                        <a:pt x="69" y="15"/>
                      </a:cubicBezTo>
                      <a:cubicBezTo>
                        <a:pt x="65" y="16"/>
                        <a:pt x="61" y="17"/>
                        <a:pt x="57" y="19"/>
                      </a:cubicBezTo>
                      <a:cubicBezTo>
                        <a:pt x="49" y="5"/>
                        <a:pt x="49" y="5"/>
                        <a:pt x="49" y="5"/>
                      </a:cubicBezTo>
                      <a:cubicBezTo>
                        <a:pt x="30" y="16"/>
                        <a:pt x="30" y="16"/>
                        <a:pt x="30" y="16"/>
                      </a:cubicBezTo>
                      <a:cubicBezTo>
                        <a:pt x="38" y="30"/>
                        <a:pt x="38" y="30"/>
                        <a:pt x="38" y="30"/>
                      </a:cubicBezTo>
                      <a:cubicBezTo>
                        <a:pt x="35" y="32"/>
                        <a:pt x="32" y="35"/>
                        <a:pt x="29" y="38"/>
                      </a:cubicBezTo>
                      <a:cubicBezTo>
                        <a:pt x="16" y="30"/>
                        <a:pt x="16" y="30"/>
                        <a:pt x="16" y="30"/>
                      </a:cubicBezTo>
                      <a:cubicBezTo>
                        <a:pt x="5" y="50"/>
                        <a:pt x="5" y="50"/>
                        <a:pt x="5" y="50"/>
                      </a:cubicBezTo>
                      <a:cubicBezTo>
                        <a:pt x="18" y="57"/>
                        <a:pt x="18" y="57"/>
                        <a:pt x="18" y="57"/>
                      </a:cubicBezTo>
                      <a:cubicBezTo>
                        <a:pt x="17" y="61"/>
                        <a:pt x="16" y="65"/>
                        <a:pt x="15" y="69"/>
                      </a:cubicBezTo>
                      <a:cubicBezTo>
                        <a:pt x="0" y="69"/>
                        <a:pt x="0" y="69"/>
                        <a:pt x="0" y="69"/>
                      </a:cubicBezTo>
                      <a:cubicBezTo>
                        <a:pt x="0" y="91"/>
                        <a:pt x="0" y="91"/>
                        <a:pt x="0" y="91"/>
                      </a:cubicBezTo>
                      <a:lnTo>
                        <a:pt x="15" y="91"/>
                      </a:lnTo>
                      <a:close/>
                      <a:moveTo>
                        <a:pt x="42" y="80"/>
                      </a:moveTo>
                      <a:cubicBezTo>
                        <a:pt x="42" y="59"/>
                        <a:pt x="59" y="43"/>
                        <a:pt x="80" y="43"/>
                      </a:cubicBezTo>
                      <a:cubicBezTo>
                        <a:pt x="100" y="43"/>
                        <a:pt x="117" y="59"/>
                        <a:pt x="117" y="80"/>
                      </a:cubicBezTo>
                      <a:cubicBezTo>
                        <a:pt x="117" y="101"/>
                        <a:pt x="100" y="118"/>
                        <a:pt x="80" y="118"/>
                      </a:cubicBezTo>
                      <a:cubicBezTo>
                        <a:pt x="59" y="118"/>
                        <a:pt x="42" y="101"/>
                        <a:pt x="42"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8">
                  <a:extLst>
                    <a:ext uri="{FF2B5EF4-FFF2-40B4-BE49-F238E27FC236}">
                      <a16:creationId xmlns:a16="http://schemas.microsoft.com/office/drawing/2014/main" id="{92D7EA43-1D86-1B48-B13F-D2516591CAC7}"/>
                    </a:ext>
                  </a:extLst>
                </p:cNvPr>
                <p:cNvSpPr>
                  <a:spLocks/>
                </p:cNvSpPr>
                <p:nvPr/>
              </p:nvSpPr>
              <p:spPr bwMode="auto">
                <a:xfrm>
                  <a:off x="1313216" y="2745655"/>
                  <a:ext cx="638175" cy="444500"/>
                </a:xfrm>
                <a:custGeom>
                  <a:avLst/>
                  <a:gdLst>
                    <a:gd name="T0" fmla="*/ 239 w 320"/>
                    <a:gd name="T1" fmla="*/ 213 h 223"/>
                    <a:gd name="T2" fmla="*/ 233 w 320"/>
                    <a:gd name="T3" fmla="*/ 203 h 223"/>
                    <a:gd name="T4" fmla="*/ 27 w 320"/>
                    <a:gd name="T5" fmla="*/ 203 h 223"/>
                    <a:gd name="T6" fmla="*/ 20 w 320"/>
                    <a:gd name="T7" fmla="*/ 197 h 223"/>
                    <a:gd name="T8" fmla="*/ 20 w 320"/>
                    <a:gd name="T9" fmla="*/ 20 h 223"/>
                    <a:gd name="T10" fmla="*/ 300 w 320"/>
                    <a:gd name="T11" fmla="*/ 20 h 223"/>
                    <a:gd name="T12" fmla="*/ 300 w 320"/>
                    <a:gd name="T13" fmla="*/ 47 h 223"/>
                    <a:gd name="T14" fmla="*/ 320 w 320"/>
                    <a:gd name="T15" fmla="*/ 47 h 223"/>
                    <a:gd name="T16" fmla="*/ 320 w 320"/>
                    <a:gd name="T17" fmla="*/ 0 h 223"/>
                    <a:gd name="T18" fmla="*/ 0 w 320"/>
                    <a:gd name="T19" fmla="*/ 0 h 223"/>
                    <a:gd name="T20" fmla="*/ 0 w 320"/>
                    <a:gd name="T21" fmla="*/ 197 h 223"/>
                    <a:gd name="T22" fmla="*/ 27 w 320"/>
                    <a:gd name="T23" fmla="*/ 223 h 223"/>
                    <a:gd name="T24" fmla="*/ 256 w 320"/>
                    <a:gd name="T25" fmla="*/ 223 h 223"/>
                    <a:gd name="T26" fmla="*/ 239 w 320"/>
                    <a:gd name="T27" fmla="*/ 21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23">
                      <a:moveTo>
                        <a:pt x="239" y="213"/>
                      </a:moveTo>
                      <a:cubicBezTo>
                        <a:pt x="233" y="203"/>
                        <a:pt x="233" y="203"/>
                        <a:pt x="233" y="203"/>
                      </a:cubicBezTo>
                      <a:cubicBezTo>
                        <a:pt x="27" y="203"/>
                        <a:pt x="27" y="203"/>
                        <a:pt x="27" y="203"/>
                      </a:cubicBezTo>
                      <a:cubicBezTo>
                        <a:pt x="23" y="203"/>
                        <a:pt x="20" y="200"/>
                        <a:pt x="20" y="197"/>
                      </a:cubicBezTo>
                      <a:cubicBezTo>
                        <a:pt x="20" y="20"/>
                        <a:pt x="20" y="20"/>
                        <a:pt x="20" y="20"/>
                      </a:cubicBezTo>
                      <a:cubicBezTo>
                        <a:pt x="300" y="20"/>
                        <a:pt x="300" y="20"/>
                        <a:pt x="300" y="20"/>
                      </a:cubicBezTo>
                      <a:cubicBezTo>
                        <a:pt x="300" y="47"/>
                        <a:pt x="300" y="47"/>
                        <a:pt x="300" y="47"/>
                      </a:cubicBezTo>
                      <a:cubicBezTo>
                        <a:pt x="320" y="47"/>
                        <a:pt x="320" y="47"/>
                        <a:pt x="320" y="47"/>
                      </a:cubicBezTo>
                      <a:cubicBezTo>
                        <a:pt x="320" y="0"/>
                        <a:pt x="320" y="0"/>
                        <a:pt x="320" y="0"/>
                      </a:cubicBezTo>
                      <a:cubicBezTo>
                        <a:pt x="0" y="0"/>
                        <a:pt x="0" y="0"/>
                        <a:pt x="0" y="0"/>
                      </a:cubicBezTo>
                      <a:cubicBezTo>
                        <a:pt x="0" y="197"/>
                        <a:pt x="0" y="197"/>
                        <a:pt x="0" y="197"/>
                      </a:cubicBezTo>
                      <a:cubicBezTo>
                        <a:pt x="0" y="211"/>
                        <a:pt x="12" y="223"/>
                        <a:pt x="27" y="223"/>
                      </a:cubicBezTo>
                      <a:cubicBezTo>
                        <a:pt x="256" y="223"/>
                        <a:pt x="256" y="223"/>
                        <a:pt x="256" y="223"/>
                      </a:cubicBezTo>
                      <a:lnTo>
                        <a:pt x="239"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9">
                  <a:extLst>
                    <a:ext uri="{FF2B5EF4-FFF2-40B4-BE49-F238E27FC236}">
                      <a16:creationId xmlns:a16="http://schemas.microsoft.com/office/drawing/2014/main" id="{CA57373C-D316-8A4B-A95D-943B8D0F9C12}"/>
                    </a:ext>
                  </a:extLst>
                </p:cNvPr>
                <p:cNvSpPr>
                  <a:spLocks/>
                </p:cNvSpPr>
                <p:nvPr/>
              </p:nvSpPr>
              <p:spPr bwMode="auto">
                <a:xfrm>
                  <a:off x="1537054" y="2845667"/>
                  <a:ext cx="192087" cy="254000"/>
                </a:xfrm>
                <a:custGeom>
                  <a:avLst/>
                  <a:gdLst>
                    <a:gd name="T0" fmla="*/ 96 w 96"/>
                    <a:gd name="T1" fmla="*/ 0 h 128"/>
                    <a:gd name="T2" fmla="*/ 96 w 96"/>
                    <a:gd name="T3" fmla="*/ 22 h 128"/>
                    <a:gd name="T4" fmla="*/ 38 w 96"/>
                    <a:gd name="T5" fmla="*/ 123 h 128"/>
                    <a:gd name="T6" fmla="*/ 31 w 96"/>
                    <a:gd name="T7" fmla="*/ 128 h 128"/>
                    <a:gd name="T8" fmla="*/ 29 w 96"/>
                    <a:gd name="T9" fmla="*/ 128 h 128"/>
                    <a:gd name="T10" fmla="*/ 23 w 96"/>
                    <a:gd name="T11" fmla="*/ 127 h 128"/>
                    <a:gd name="T12" fmla="*/ 18 w 96"/>
                    <a:gd name="T13" fmla="*/ 120 h 128"/>
                    <a:gd name="T14" fmla="*/ 19 w 96"/>
                    <a:gd name="T15" fmla="*/ 112 h 128"/>
                    <a:gd name="T16" fmla="*/ 70 w 96"/>
                    <a:gd name="T17" fmla="*/ 22 h 128"/>
                    <a:gd name="T18" fmla="*/ 11 w 96"/>
                    <a:gd name="T19" fmla="*/ 22 h 128"/>
                    <a:gd name="T20" fmla="*/ 3 w 96"/>
                    <a:gd name="T21" fmla="*/ 19 h 128"/>
                    <a:gd name="T22" fmla="*/ 0 w 96"/>
                    <a:gd name="T23" fmla="*/ 11 h 128"/>
                    <a:gd name="T24" fmla="*/ 3 w 96"/>
                    <a:gd name="T25" fmla="*/ 3 h 128"/>
                    <a:gd name="T26" fmla="*/ 11 w 96"/>
                    <a:gd name="T27" fmla="*/ 0 h 128"/>
                    <a:gd name="T28" fmla="*/ 96 w 96"/>
                    <a:gd name="T2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96" y="0"/>
                      </a:moveTo>
                      <a:cubicBezTo>
                        <a:pt x="96" y="22"/>
                        <a:pt x="96" y="22"/>
                        <a:pt x="96" y="22"/>
                      </a:cubicBezTo>
                      <a:cubicBezTo>
                        <a:pt x="38" y="123"/>
                        <a:pt x="38" y="123"/>
                        <a:pt x="38" y="123"/>
                      </a:cubicBezTo>
                      <a:cubicBezTo>
                        <a:pt x="37" y="125"/>
                        <a:pt x="34" y="127"/>
                        <a:pt x="31" y="128"/>
                      </a:cubicBezTo>
                      <a:cubicBezTo>
                        <a:pt x="31" y="128"/>
                        <a:pt x="30" y="128"/>
                        <a:pt x="29" y="128"/>
                      </a:cubicBezTo>
                      <a:cubicBezTo>
                        <a:pt x="27" y="128"/>
                        <a:pt x="25" y="128"/>
                        <a:pt x="23" y="127"/>
                      </a:cubicBezTo>
                      <a:cubicBezTo>
                        <a:pt x="20" y="125"/>
                        <a:pt x="18" y="123"/>
                        <a:pt x="18" y="120"/>
                      </a:cubicBezTo>
                      <a:cubicBezTo>
                        <a:pt x="17" y="117"/>
                        <a:pt x="17" y="114"/>
                        <a:pt x="19" y="112"/>
                      </a:cubicBezTo>
                      <a:cubicBezTo>
                        <a:pt x="70" y="22"/>
                        <a:pt x="70" y="22"/>
                        <a:pt x="70" y="22"/>
                      </a:cubicBezTo>
                      <a:cubicBezTo>
                        <a:pt x="11" y="22"/>
                        <a:pt x="11" y="22"/>
                        <a:pt x="11" y="22"/>
                      </a:cubicBezTo>
                      <a:cubicBezTo>
                        <a:pt x="8" y="22"/>
                        <a:pt x="5" y="21"/>
                        <a:pt x="3" y="19"/>
                      </a:cubicBezTo>
                      <a:cubicBezTo>
                        <a:pt x="1" y="17"/>
                        <a:pt x="0" y="14"/>
                        <a:pt x="0" y="11"/>
                      </a:cubicBezTo>
                      <a:cubicBezTo>
                        <a:pt x="0" y="8"/>
                        <a:pt x="1" y="5"/>
                        <a:pt x="3" y="3"/>
                      </a:cubicBezTo>
                      <a:cubicBezTo>
                        <a:pt x="5" y="1"/>
                        <a:pt x="8" y="0"/>
                        <a:pt x="11" y="0"/>
                      </a:cubicBezTo>
                      <a:lnTo>
                        <a:pt x="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TextBox 16">
                <a:extLst>
                  <a:ext uri="{FF2B5EF4-FFF2-40B4-BE49-F238E27FC236}">
                    <a16:creationId xmlns:a16="http://schemas.microsoft.com/office/drawing/2014/main" id="{E26F3FDA-8604-1F4D-A32D-937B9E9540C9}"/>
                  </a:ext>
                </a:extLst>
              </p:cNvPr>
              <p:cNvSpPr txBox="1"/>
              <p:nvPr/>
            </p:nvSpPr>
            <p:spPr>
              <a:xfrm>
                <a:off x="551588" y="3263607"/>
                <a:ext cx="2262448" cy="1384995"/>
              </a:xfrm>
              <a:prstGeom prst="rect">
                <a:avLst/>
              </a:prstGeom>
              <a:noFill/>
            </p:spPr>
            <p:txBody>
              <a:bodyPr wrap="square" rtlCol="0">
                <a:spAutoFit/>
              </a:bodyPr>
              <a:lstStyle/>
              <a:p>
                <a:pPr marL="228600" indent="-228600">
                  <a:buFont typeface="+mj-lt"/>
                  <a:buAutoNum type="arabicPeriod"/>
                </a:pPr>
                <a:r>
                  <a:rPr lang="en-US" sz="1400" b="1" dirty="0">
                    <a:solidFill>
                      <a:schemeClr val="bg1"/>
                    </a:solidFill>
                  </a:rPr>
                  <a:t>KS test: </a:t>
                </a:r>
                <a:r>
                  <a:rPr lang="en-US" sz="1400" dirty="0">
                    <a:solidFill>
                      <a:schemeClr val="bg1"/>
                    </a:solidFill>
                  </a:rPr>
                  <a:t>testing features independently</a:t>
                </a:r>
              </a:p>
              <a:p>
                <a:pPr marL="228600" indent="-228600">
                  <a:buFont typeface="+mj-lt"/>
                  <a:buAutoNum type="arabicPeriod"/>
                </a:pPr>
                <a:r>
                  <a:rPr lang="en-US" sz="1400" b="1" dirty="0">
                    <a:solidFill>
                      <a:schemeClr val="bg1"/>
                    </a:solidFill>
                  </a:rPr>
                  <a:t>Bootstrapped energy test</a:t>
                </a:r>
                <a:r>
                  <a:rPr lang="en-US" sz="1400" dirty="0">
                    <a:solidFill>
                      <a:schemeClr val="bg1"/>
                    </a:solidFill>
                  </a:rPr>
                  <a:t>: multivariate case, rejects the hypothesis</a:t>
                </a:r>
              </a:p>
              <a:p>
                <a:r>
                  <a:rPr lang="en-US" sz="1400" b="1" dirty="0">
                    <a:solidFill>
                      <a:schemeClr val="bg1"/>
                    </a:solidFill>
                  </a:rPr>
                  <a:t>Add weekday </a:t>
                </a:r>
              </a:p>
            </p:txBody>
          </p:sp>
        </p:grpSp>
        <p:grpSp>
          <p:nvGrpSpPr>
            <p:cNvPr id="118" name="Group 117">
              <a:extLst>
                <a:ext uri="{FF2B5EF4-FFF2-40B4-BE49-F238E27FC236}">
                  <a16:creationId xmlns:a16="http://schemas.microsoft.com/office/drawing/2014/main" id="{3D7AF96A-43DA-4D49-A39B-AD8C270AFC8E}"/>
                </a:ext>
              </a:extLst>
            </p:cNvPr>
            <p:cNvGrpSpPr/>
            <p:nvPr/>
          </p:nvGrpSpPr>
          <p:grpSpPr>
            <a:xfrm>
              <a:off x="3397076" y="1787516"/>
              <a:ext cx="2300400" cy="3035871"/>
              <a:chOff x="3292344" y="1787516"/>
              <a:chExt cx="2300400" cy="3035871"/>
            </a:xfrm>
          </p:grpSpPr>
          <p:sp>
            <p:nvSpPr>
              <p:cNvPr id="77" name="TextBox 76">
                <a:extLst>
                  <a:ext uri="{FF2B5EF4-FFF2-40B4-BE49-F238E27FC236}">
                    <a16:creationId xmlns:a16="http://schemas.microsoft.com/office/drawing/2014/main" id="{B76F914B-B3A4-C34A-8E91-653DAC125A9B}"/>
                  </a:ext>
                </a:extLst>
              </p:cNvPr>
              <p:cNvSpPr txBox="1"/>
              <p:nvPr/>
            </p:nvSpPr>
            <p:spPr>
              <a:xfrm>
                <a:off x="3419865" y="1787516"/>
                <a:ext cx="2045358" cy="338554"/>
              </a:xfrm>
              <a:prstGeom prst="rect">
                <a:avLst/>
              </a:prstGeom>
              <a:noFill/>
            </p:spPr>
            <p:txBody>
              <a:bodyPr wrap="square" rtlCol="0">
                <a:spAutoFit/>
              </a:bodyPr>
              <a:lstStyle/>
              <a:p>
                <a:pPr algn="ctr"/>
                <a:r>
                  <a:rPr lang="en-US" sz="1600" dirty="0">
                    <a:solidFill>
                      <a:schemeClr val="bg2"/>
                    </a:solidFill>
                  </a:rPr>
                  <a:t>Data Report</a:t>
                </a:r>
              </a:p>
            </p:txBody>
          </p:sp>
          <p:sp>
            <p:nvSpPr>
              <p:cNvPr id="78" name="Rounded Rectangle 77">
                <a:extLst>
                  <a:ext uri="{FF2B5EF4-FFF2-40B4-BE49-F238E27FC236}">
                    <a16:creationId xmlns:a16="http://schemas.microsoft.com/office/drawing/2014/main" id="{901EB637-E002-DF4B-A8ED-8BF88F214A32}"/>
                  </a:ext>
                </a:extLst>
              </p:cNvPr>
              <p:cNvSpPr/>
              <p:nvPr/>
            </p:nvSpPr>
            <p:spPr>
              <a:xfrm>
                <a:off x="3292344" y="2126070"/>
                <a:ext cx="2300400" cy="2697317"/>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0" name="TextBox 79">
                <a:extLst>
                  <a:ext uri="{FF2B5EF4-FFF2-40B4-BE49-F238E27FC236}">
                    <a16:creationId xmlns:a16="http://schemas.microsoft.com/office/drawing/2014/main" id="{D81744CB-8FD6-2243-984C-561C040C053E}"/>
                  </a:ext>
                </a:extLst>
              </p:cNvPr>
              <p:cNvSpPr txBox="1"/>
              <p:nvPr/>
            </p:nvSpPr>
            <p:spPr>
              <a:xfrm>
                <a:off x="3421443" y="3271040"/>
                <a:ext cx="2042203" cy="738664"/>
              </a:xfrm>
              <a:prstGeom prst="rect">
                <a:avLst/>
              </a:prstGeom>
              <a:noFill/>
            </p:spPr>
            <p:txBody>
              <a:bodyPr wrap="square" rtlCol="0">
                <a:spAutoFit/>
              </a:bodyPr>
              <a:lstStyle/>
              <a:p>
                <a:pPr marL="228600" indent="-228600">
                  <a:buFont typeface="+mj-lt"/>
                  <a:buAutoNum type="arabicPeriod"/>
                </a:pPr>
                <a:r>
                  <a:rPr lang="en-US" sz="1400" dirty="0">
                    <a:solidFill>
                      <a:schemeClr val="bg1"/>
                    </a:solidFill>
                  </a:rPr>
                  <a:t>Mostly </a:t>
                </a:r>
                <a:r>
                  <a:rPr lang="en-US" sz="1400" b="1" dirty="0">
                    <a:solidFill>
                      <a:schemeClr val="bg1"/>
                    </a:solidFill>
                  </a:rPr>
                  <a:t>Normally distributed</a:t>
                </a:r>
              </a:p>
              <a:p>
                <a:pPr marL="228600" indent="-228600">
                  <a:buFont typeface="+mj-lt"/>
                  <a:buAutoNum type="arabicPeriod"/>
                </a:pPr>
                <a:r>
                  <a:rPr lang="en-US" sz="1400" dirty="0">
                    <a:solidFill>
                      <a:schemeClr val="bg1"/>
                    </a:solidFill>
                  </a:rPr>
                  <a:t>High </a:t>
                </a:r>
                <a:r>
                  <a:rPr lang="en-US" sz="1400" b="1" dirty="0">
                    <a:solidFill>
                      <a:schemeClr val="bg1"/>
                    </a:solidFill>
                  </a:rPr>
                  <a:t>skew in center </a:t>
                </a:r>
              </a:p>
            </p:txBody>
          </p:sp>
          <p:grpSp>
            <p:nvGrpSpPr>
              <p:cNvPr id="116" name="Group 115">
                <a:extLst>
                  <a:ext uri="{FF2B5EF4-FFF2-40B4-BE49-F238E27FC236}">
                    <a16:creationId xmlns:a16="http://schemas.microsoft.com/office/drawing/2014/main" id="{428C0C05-AB93-BB41-8477-2C294B24E126}"/>
                  </a:ext>
                </a:extLst>
              </p:cNvPr>
              <p:cNvGrpSpPr/>
              <p:nvPr/>
            </p:nvGrpSpPr>
            <p:grpSpPr>
              <a:xfrm>
                <a:off x="4081388" y="2624928"/>
                <a:ext cx="722313" cy="476250"/>
                <a:chOff x="4095380" y="2624928"/>
                <a:chExt cx="722313" cy="476250"/>
              </a:xfrm>
            </p:grpSpPr>
            <p:sp>
              <p:nvSpPr>
                <p:cNvPr id="23" name="Freeform 34">
                  <a:extLst>
                    <a:ext uri="{FF2B5EF4-FFF2-40B4-BE49-F238E27FC236}">
                      <a16:creationId xmlns:a16="http://schemas.microsoft.com/office/drawing/2014/main" id="{FB8FA94E-60E1-F549-9206-838C26288CA1}"/>
                    </a:ext>
                  </a:extLst>
                </p:cNvPr>
                <p:cNvSpPr>
                  <a:spLocks/>
                </p:cNvSpPr>
                <p:nvPr/>
              </p:nvSpPr>
              <p:spPr bwMode="auto">
                <a:xfrm>
                  <a:off x="4095380" y="2624928"/>
                  <a:ext cx="722313" cy="476250"/>
                </a:xfrm>
                <a:custGeom>
                  <a:avLst/>
                  <a:gdLst>
                    <a:gd name="T0" fmla="*/ 455 w 455"/>
                    <a:gd name="T1" fmla="*/ 13 h 300"/>
                    <a:gd name="T2" fmla="*/ 451 w 455"/>
                    <a:gd name="T3" fmla="*/ 4 h 300"/>
                    <a:gd name="T4" fmla="*/ 447 w 455"/>
                    <a:gd name="T5" fmla="*/ 2 h 300"/>
                    <a:gd name="T6" fmla="*/ 361 w 455"/>
                    <a:gd name="T7" fmla="*/ 0 h 300"/>
                    <a:gd name="T8" fmla="*/ 356 w 455"/>
                    <a:gd name="T9" fmla="*/ 2 h 300"/>
                    <a:gd name="T10" fmla="*/ 356 w 455"/>
                    <a:gd name="T11" fmla="*/ 2 h 300"/>
                    <a:gd name="T12" fmla="*/ 352 w 455"/>
                    <a:gd name="T13" fmla="*/ 4 h 300"/>
                    <a:gd name="T14" fmla="*/ 349 w 455"/>
                    <a:gd name="T15" fmla="*/ 10 h 300"/>
                    <a:gd name="T16" fmla="*/ 348 w 455"/>
                    <a:gd name="T17" fmla="*/ 14 h 300"/>
                    <a:gd name="T18" fmla="*/ 350 w 455"/>
                    <a:gd name="T19" fmla="*/ 21 h 300"/>
                    <a:gd name="T20" fmla="*/ 356 w 455"/>
                    <a:gd name="T21" fmla="*/ 25 h 300"/>
                    <a:gd name="T22" fmla="*/ 361 w 455"/>
                    <a:gd name="T23" fmla="*/ 27 h 300"/>
                    <a:gd name="T24" fmla="*/ 389 w 455"/>
                    <a:gd name="T25" fmla="*/ 27 h 300"/>
                    <a:gd name="T26" fmla="*/ 392 w 455"/>
                    <a:gd name="T27" fmla="*/ 28 h 300"/>
                    <a:gd name="T28" fmla="*/ 395 w 455"/>
                    <a:gd name="T29" fmla="*/ 29 h 300"/>
                    <a:gd name="T30" fmla="*/ 393 w 455"/>
                    <a:gd name="T31" fmla="*/ 35 h 300"/>
                    <a:gd name="T32" fmla="*/ 224 w 455"/>
                    <a:gd name="T33" fmla="*/ 203 h 300"/>
                    <a:gd name="T34" fmla="*/ 221 w 455"/>
                    <a:gd name="T35" fmla="*/ 204 h 300"/>
                    <a:gd name="T36" fmla="*/ 168 w 455"/>
                    <a:gd name="T37" fmla="*/ 156 h 300"/>
                    <a:gd name="T38" fmla="*/ 164 w 455"/>
                    <a:gd name="T39" fmla="*/ 152 h 300"/>
                    <a:gd name="T40" fmla="*/ 159 w 455"/>
                    <a:gd name="T41" fmla="*/ 152 h 300"/>
                    <a:gd name="T42" fmla="*/ 148 w 455"/>
                    <a:gd name="T43" fmla="*/ 156 h 300"/>
                    <a:gd name="T44" fmla="*/ 43 w 455"/>
                    <a:gd name="T45" fmla="*/ 300 h 300"/>
                    <a:gd name="T46" fmla="*/ 156 w 455"/>
                    <a:gd name="T47" fmla="*/ 189 h 300"/>
                    <a:gd name="T48" fmla="*/ 159 w 455"/>
                    <a:gd name="T49" fmla="*/ 189 h 300"/>
                    <a:gd name="T50" fmla="*/ 210 w 455"/>
                    <a:gd name="T51" fmla="*/ 238 h 300"/>
                    <a:gd name="T52" fmla="*/ 215 w 455"/>
                    <a:gd name="T53" fmla="*/ 240 h 300"/>
                    <a:gd name="T54" fmla="*/ 221 w 455"/>
                    <a:gd name="T55" fmla="*/ 242 h 300"/>
                    <a:gd name="T56" fmla="*/ 230 w 455"/>
                    <a:gd name="T57" fmla="*/ 238 h 300"/>
                    <a:gd name="T58" fmla="*/ 421 w 455"/>
                    <a:gd name="T59" fmla="*/ 49 h 300"/>
                    <a:gd name="T60" fmla="*/ 422 w 455"/>
                    <a:gd name="T61" fmla="*/ 47 h 300"/>
                    <a:gd name="T62" fmla="*/ 425 w 455"/>
                    <a:gd name="T63" fmla="*/ 46 h 300"/>
                    <a:gd name="T64" fmla="*/ 426 w 455"/>
                    <a:gd name="T65" fmla="*/ 47 h 300"/>
                    <a:gd name="T66" fmla="*/ 429 w 455"/>
                    <a:gd name="T67" fmla="*/ 49 h 300"/>
                    <a:gd name="T68" fmla="*/ 429 w 455"/>
                    <a:gd name="T69" fmla="*/ 91 h 300"/>
                    <a:gd name="T70" fmla="*/ 430 w 455"/>
                    <a:gd name="T71" fmla="*/ 95 h 300"/>
                    <a:gd name="T72" fmla="*/ 437 w 455"/>
                    <a:gd name="T73" fmla="*/ 102 h 300"/>
                    <a:gd name="T74" fmla="*/ 443 w 455"/>
                    <a:gd name="T75" fmla="*/ 104 h 300"/>
                    <a:gd name="T76" fmla="*/ 451 w 455"/>
                    <a:gd name="T77" fmla="*/ 100 h 300"/>
                    <a:gd name="T78" fmla="*/ 455 w 455"/>
                    <a:gd name="T79" fmla="*/ 9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5" h="300">
                      <a:moveTo>
                        <a:pt x="455" y="13"/>
                      </a:moveTo>
                      <a:lnTo>
                        <a:pt x="455" y="13"/>
                      </a:lnTo>
                      <a:lnTo>
                        <a:pt x="454" y="9"/>
                      </a:lnTo>
                      <a:lnTo>
                        <a:pt x="451" y="4"/>
                      </a:lnTo>
                      <a:lnTo>
                        <a:pt x="451" y="4"/>
                      </a:lnTo>
                      <a:lnTo>
                        <a:pt x="447" y="2"/>
                      </a:lnTo>
                      <a:lnTo>
                        <a:pt x="443" y="0"/>
                      </a:lnTo>
                      <a:lnTo>
                        <a:pt x="361" y="0"/>
                      </a:lnTo>
                      <a:lnTo>
                        <a:pt x="361" y="0"/>
                      </a:lnTo>
                      <a:lnTo>
                        <a:pt x="356" y="2"/>
                      </a:lnTo>
                      <a:lnTo>
                        <a:pt x="356" y="2"/>
                      </a:lnTo>
                      <a:lnTo>
                        <a:pt x="356" y="2"/>
                      </a:lnTo>
                      <a:lnTo>
                        <a:pt x="356" y="2"/>
                      </a:lnTo>
                      <a:lnTo>
                        <a:pt x="352" y="4"/>
                      </a:lnTo>
                      <a:lnTo>
                        <a:pt x="350" y="7"/>
                      </a:lnTo>
                      <a:lnTo>
                        <a:pt x="349" y="10"/>
                      </a:lnTo>
                      <a:lnTo>
                        <a:pt x="348" y="14"/>
                      </a:lnTo>
                      <a:lnTo>
                        <a:pt x="348" y="14"/>
                      </a:lnTo>
                      <a:lnTo>
                        <a:pt x="349" y="18"/>
                      </a:lnTo>
                      <a:lnTo>
                        <a:pt x="350" y="21"/>
                      </a:lnTo>
                      <a:lnTo>
                        <a:pt x="353" y="24"/>
                      </a:lnTo>
                      <a:lnTo>
                        <a:pt x="356" y="25"/>
                      </a:lnTo>
                      <a:lnTo>
                        <a:pt x="356" y="25"/>
                      </a:lnTo>
                      <a:lnTo>
                        <a:pt x="361" y="27"/>
                      </a:lnTo>
                      <a:lnTo>
                        <a:pt x="361" y="27"/>
                      </a:lnTo>
                      <a:lnTo>
                        <a:pt x="389" y="27"/>
                      </a:lnTo>
                      <a:lnTo>
                        <a:pt x="389" y="27"/>
                      </a:lnTo>
                      <a:lnTo>
                        <a:pt x="392" y="28"/>
                      </a:lnTo>
                      <a:lnTo>
                        <a:pt x="395" y="29"/>
                      </a:lnTo>
                      <a:lnTo>
                        <a:pt x="395" y="29"/>
                      </a:lnTo>
                      <a:lnTo>
                        <a:pt x="395" y="32"/>
                      </a:lnTo>
                      <a:lnTo>
                        <a:pt x="393" y="35"/>
                      </a:lnTo>
                      <a:lnTo>
                        <a:pt x="224" y="203"/>
                      </a:lnTo>
                      <a:lnTo>
                        <a:pt x="224" y="203"/>
                      </a:lnTo>
                      <a:lnTo>
                        <a:pt x="221" y="204"/>
                      </a:lnTo>
                      <a:lnTo>
                        <a:pt x="221" y="204"/>
                      </a:lnTo>
                      <a:lnTo>
                        <a:pt x="217" y="203"/>
                      </a:lnTo>
                      <a:lnTo>
                        <a:pt x="168" y="156"/>
                      </a:lnTo>
                      <a:lnTo>
                        <a:pt x="168" y="156"/>
                      </a:lnTo>
                      <a:lnTo>
                        <a:pt x="164" y="152"/>
                      </a:lnTo>
                      <a:lnTo>
                        <a:pt x="159" y="152"/>
                      </a:lnTo>
                      <a:lnTo>
                        <a:pt x="159" y="152"/>
                      </a:lnTo>
                      <a:lnTo>
                        <a:pt x="153" y="152"/>
                      </a:lnTo>
                      <a:lnTo>
                        <a:pt x="148" y="156"/>
                      </a:lnTo>
                      <a:lnTo>
                        <a:pt x="0" y="300"/>
                      </a:lnTo>
                      <a:lnTo>
                        <a:pt x="43" y="300"/>
                      </a:lnTo>
                      <a:lnTo>
                        <a:pt x="156" y="189"/>
                      </a:lnTo>
                      <a:lnTo>
                        <a:pt x="156" y="189"/>
                      </a:lnTo>
                      <a:lnTo>
                        <a:pt x="159" y="189"/>
                      </a:lnTo>
                      <a:lnTo>
                        <a:pt x="159" y="189"/>
                      </a:lnTo>
                      <a:lnTo>
                        <a:pt x="161" y="189"/>
                      </a:lnTo>
                      <a:lnTo>
                        <a:pt x="210" y="238"/>
                      </a:lnTo>
                      <a:lnTo>
                        <a:pt x="210" y="238"/>
                      </a:lnTo>
                      <a:lnTo>
                        <a:pt x="215" y="240"/>
                      </a:lnTo>
                      <a:lnTo>
                        <a:pt x="221" y="242"/>
                      </a:lnTo>
                      <a:lnTo>
                        <a:pt x="221" y="242"/>
                      </a:lnTo>
                      <a:lnTo>
                        <a:pt x="226" y="240"/>
                      </a:lnTo>
                      <a:lnTo>
                        <a:pt x="230" y="238"/>
                      </a:lnTo>
                      <a:lnTo>
                        <a:pt x="421" y="49"/>
                      </a:lnTo>
                      <a:lnTo>
                        <a:pt x="421" y="49"/>
                      </a:lnTo>
                      <a:lnTo>
                        <a:pt x="421" y="49"/>
                      </a:lnTo>
                      <a:lnTo>
                        <a:pt x="422" y="47"/>
                      </a:lnTo>
                      <a:lnTo>
                        <a:pt x="422" y="47"/>
                      </a:lnTo>
                      <a:lnTo>
                        <a:pt x="425" y="46"/>
                      </a:lnTo>
                      <a:lnTo>
                        <a:pt x="425" y="46"/>
                      </a:lnTo>
                      <a:lnTo>
                        <a:pt x="426" y="47"/>
                      </a:lnTo>
                      <a:lnTo>
                        <a:pt x="426" y="47"/>
                      </a:lnTo>
                      <a:lnTo>
                        <a:pt x="429" y="49"/>
                      </a:lnTo>
                      <a:lnTo>
                        <a:pt x="429" y="51"/>
                      </a:lnTo>
                      <a:lnTo>
                        <a:pt x="429" y="91"/>
                      </a:lnTo>
                      <a:lnTo>
                        <a:pt x="429" y="91"/>
                      </a:lnTo>
                      <a:lnTo>
                        <a:pt x="430" y="95"/>
                      </a:lnTo>
                      <a:lnTo>
                        <a:pt x="433" y="100"/>
                      </a:lnTo>
                      <a:lnTo>
                        <a:pt x="437" y="102"/>
                      </a:lnTo>
                      <a:lnTo>
                        <a:pt x="443" y="104"/>
                      </a:lnTo>
                      <a:lnTo>
                        <a:pt x="443" y="104"/>
                      </a:lnTo>
                      <a:lnTo>
                        <a:pt x="447" y="102"/>
                      </a:lnTo>
                      <a:lnTo>
                        <a:pt x="451" y="100"/>
                      </a:lnTo>
                      <a:lnTo>
                        <a:pt x="454" y="95"/>
                      </a:lnTo>
                      <a:lnTo>
                        <a:pt x="455" y="91"/>
                      </a:lnTo>
                      <a:lnTo>
                        <a:pt x="455"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9">
                  <a:extLst>
                    <a:ext uri="{FF2B5EF4-FFF2-40B4-BE49-F238E27FC236}">
                      <a16:creationId xmlns:a16="http://schemas.microsoft.com/office/drawing/2014/main" id="{0842DB5B-40D5-1A48-81BE-A5651E046F4E}"/>
                    </a:ext>
                  </a:extLst>
                </p:cNvPr>
                <p:cNvSpPr>
                  <a:spLocks/>
                </p:cNvSpPr>
                <p:nvPr/>
              </p:nvSpPr>
              <p:spPr bwMode="auto">
                <a:xfrm>
                  <a:off x="4203330" y="2951953"/>
                  <a:ext cx="158750" cy="149225"/>
                </a:xfrm>
                <a:custGeom>
                  <a:avLst/>
                  <a:gdLst>
                    <a:gd name="T0" fmla="*/ 93 w 100"/>
                    <a:gd name="T1" fmla="*/ 0 h 94"/>
                    <a:gd name="T2" fmla="*/ 0 w 100"/>
                    <a:gd name="T3" fmla="*/ 94 h 94"/>
                    <a:gd name="T4" fmla="*/ 15 w 100"/>
                    <a:gd name="T5" fmla="*/ 94 h 94"/>
                    <a:gd name="T6" fmla="*/ 100 w 100"/>
                    <a:gd name="T7" fmla="*/ 8 h 94"/>
                    <a:gd name="T8" fmla="*/ 93 w 100"/>
                    <a:gd name="T9" fmla="*/ 0 h 94"/>
                  </a:gdLst>
                  <a:ahLst/>
                  <a:cxnLst>
                    <a:cxn ang="0">
                      <a:pos x="T0" y="T1"/>
                    </a:cxn>
                    <a:cxn ang="0">
                      <a:pos x="T2" y="T3"/>
                    </a:cxn>
                    <a:cxn ang="0">
                      <a:pos x="T4" y="T5"/>
                    </a:cxn>
                    <a:cxn ang="0">
                      <a:pos x="T6" y="T7"/>
                    </a:cxn>
                    <a:cxn ang="0">
                      <a:pos x="T8" y="T9"/>
                    </a:cxn>
                  </a:cxnLst>
                  <a:rect l="0" t="0" r="r" b="b"/>
                  <a:pathLst>
                    <a:path w="100" h="94">
                      <a:moveTo>
                        <a:pt x="93" y="0"/>
                      </a:moveTo>
                      <a:lnTo>
                        <a:pt x="0" y="94"/>
                      </a:lnTo>
                      <a:lnTo>
                        <a:pt x="15" y="94"/>
                      </a:lnTo>
                      <a:lnTo>
                        <a:pt x="100" y="8"/>
                      </a:lnTo>
                      <a:lnTo>
                        <a:pt x="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40">
                  <a:extLst>
                    <a:ext uri="{FF2B5EF4-FFF2-40B4-BE49-F238E27FC236}">
                      <a16:creationId xmlns:a16="http://schemas.microsoft.com/office/drawing/2014/main" id="{937C9ACB-B363-8F4C-B7A1-7C961D775EB9}"/>
                    </a:ext>
                  </a:extLst>
                </p:cNvPr>
                <p:cNvSpPr>
                  <a:spLocks/>
                </p:cNvSpPr>
                <p:nvPr/>
              </p:nvSpPr>
              <p:spPr bwMode="auto">
                <a:xfrm>
                  <a:off x="4266830" y="2983703"/>
                  <a:ext cx="128588" cy="117475"/>
                </a:xfrm>
                <a:custGeom>
                  <a:avLst/>
                  <a:gdLst>
                    <a:gd name="T0" fmla="*/ 73 w 81"/>
                    <a:gd name="T1" fmla="*/ 0 h 74"/>
                    <a:gd name="T2" fmla="*/ 0 w 81"/>
                    <a:gd name="T3" fmla="*/ 74 h 74"/>
                    <a:gd name="T4" fmla="*/ 15 w 81"/>
                    <a:gd name="T5" fmla="*/ 74 h 74"/>
                    <a:gd name="T6" fmla="*/ 81 w 81"/>
                    <a:gd name="T7" fmla="*/ 7 h 74"/>
                    <a:gd name="T8" fmla="*/ 73 w 81"/>
                    <a:gd name="T9" fmla="*/ 0 h 74"/>
                  </a:gdLst>
                  <a:ahLst/>
                  <a:cxnLst>
                    <a:cxn ang="0">
                      <a:pos x="T0" y="T1"/>
                    </a:cxn>
                    <a:cxn ang="0">
                      <a:pos x="T2" y="T3"/>
                    </a:cxn>
                    <a:cxn ang="0">
                      <a:pos x="T4" y="T5"/>
                    </a:cxn>
                    <a:cxn ang="0">
                      <a:pos x="T6" y="T7"/>
                    </a:cxn>
                    <a:cxn ang="0">
                      <a:pos x="T8" y="T9"/>
                    </a:cxn>
                  </a:cxnLst>
                  <a:rect l="0" t="0" r="r" b="b"/>
                  <a:pathLst>
                    <a:path w="81" h="74">
                      <a:moveTo>
                        <a:pt x="73" y="0"/>
                      </a:moveTo>
                      <a:lnTo>
                        <a:pt x="0" y="74"/>
                      </a:lnTo>
                      <a:lnTo>
                        <a:pt x="15" y="74"/>
                      </a:lnTo>
                      <a:lnTo>
                        <a:pt x="81" y="7"/>
                      </a:lnTo>
                      <a:lnTo>
                        <a:pt x="7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41">
                  <a:extLst>
                    <a:ext uri="{FF2B5EF4-FFF2-40B4-BE49-F238E27FC236}">
                      <a16:creationId xmlns:a16="http://schemas.microsoft.com/office/drawing/2014/main" id="{71B2CF39-0D26-924E-9FD9-6EA22E8EC7E3}"/>
                    </a:ext>
                  </a:extLst>
                </p:cNvPr>
                <p:cNvSpPr>
                  <a:spLocks/>
                </p:cNvSpPr>
                <p:nvPr/>
              </p:nvSpPr>
              <p:spPr bwMode="auto">
                <a:xfrm>
                  <a:off x="4330330" y="3015453"/>
                  <a:ext cx="98425" cy="85725"/>
                </a:xfrm>
                <a:custGeom>
                  <a:avLst/>
                  <a:gdLst>
                    <a:gd name="T0" fmla="*/ 53 w 62"/>
                    <a:gd name="T1" fmla="*/ 1 h 54"/>
                    <a:gd name="T2" fmla="*/ 53 w 62"/>
                    <a:gd name="T3" fmla="*/ 0 h 54"/>
                    <a:gd name="T4" fmla="*/ 0 w 62"/>
                    <a:gd name="T5" fmla="*/ 54 h 54"/>
                    <a:gd name="T6" fmla="*/ 15 w 62"/>
                    <a:gd name="T7" fmla="*/ 54 h 54"/>
                    <a:gd name="T8" fmla="*/ 62 w 62"/>
                    <a:gd name="T9" fmla="*/ 7 h 54"/>
                    <a:gd name="T10" fmla="*/ 62 w 62"/>
                    <a:gd name="T11" fmla="*/ 7 h 54"/>
                    <a:gd name="T12" fmla="*/ 58 w 62"/>
                    <a:gd name="T13" fmla="*/ 4 h 54"/>
                    <a:gd name="T14" fmla="*/ 53 w 62"/>
                    <a:gd name="T15" fmla="*/ 1 h 54"/>
                    <a:gd name="T16" fmla="*/ 53 w 62"/>
                    <a:gd name="T1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4">
                      <a:moveTo>
                        <a:pt x="53" y="1"/>
                      </a:moveTo>
                      <a:lnTo>
                        <a:pt x="53" y="0"/>
                      </a:lnTo>
                      <a:lnTo>
                        <a:pt x="0" y="54"/>
                      </a:lnTo>
                      <a:lnTo>
                        <a:pt x="15" y="54"/>
                      </a:lnTo>
                      <a:lnTo>
                        <a:pt x="62" y="7"/>
                      </a:lnTo>
                      <a:lnTo>
                        <a:pt x="62" y="7"/>
                      </a:lnTo>
                      <a:lnTo>
                        <a:pt x="58" y="4"/>
                      </a:lnTo>
                      <a:lnTo>
                        <a:pt x="53" y="1"/>
                      </a:lnTo>
                      <a:lnTo>
                        <a:pt x="53"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42">
                  <a:extLst>
                    <a:ext uri="{FF2B5EF4-FFF2-40B4-BE49-F238E27FC236}">
                      <a16:creationId xmlns:a16="http://schemas.microsoft.com/office/drawing/2014/main" id="{CB5D15CC-68B2-8148-8CDF-517655D39661}"/>
                    </a:ext>
                  </a:extLst>
                </p:cNvPr>
                <p:cNvSpPr>
                  <a:spLocks/>
                </p:cNvSpPr>
                <p:nvPr/>
              </p:nvSpPr>
              <p:spPr bwMode="auto">
                <a:xfrm>
                  <a:off x="4393830" y="2737640"/>
                  <a:ext cx="363538" cy="363538"/>
                </a:xfrm>
                <a:custGeom>
                  <a:avLst/>
                  <a:gdLst>
                    <a:gd name="T0" fmla="*/ 229 w 229"/>
                    <a:gd name="T1" fmla="*/ 0 h 229"/>
                    <a:gd name="T2" fmla="*/ 0 w 229"/>
                    <a:gd name="T3" fmla="*/ 229 h 229"/>
                    <a:gd name="T4" fmla="*/ 15 w 229"/>
                    <a:gd name="T5" fmla="*/ 229 h 229"/>
                    <a:gd name="T6" fmla="*/ 229 w 229"/>
                    <a:gd name="T7" fmla="*/ 15 h 229"/>
                    <a:gd name="T8" fmla="*/ 229 w 229"/>
                    <a:gd name="T9" fmla="*/ 0 h 229"/>
                  </a:gdLst>
                  <a:ahLst/>
                  <a:cxnLst>
                    <a:cxn ang="0">
                      <a:pos x="T0" y="T1"/>
                    </a:cxn>
                    <a:cxn ang="0">
                      <a:pos x="T2" y="T3"/>
                    </a:cxn>
                    <a:cxn ang="0">
                      <a:pos x="T4" y="T5"/>
                    </a:cxn>
                    <a:cxn ang="0">
                      <a:pos x="T6" y="T7"/>
                    </a:cxn>
                    <a:cxn ang="0">
                      <a:pos x="T8" y="T9"/>
                    </a:cxn>
                  </a:cxnLst>
                  <a:rect l="0" t="0" r="r" b="b"/>
                  <a:pathLst>
                    <a:path w="229" h="229">
                      <a:moveTo>
                        <a:pt x="229" y="0"/>
                      </a:moveTo>
                      <a:lnTo>
                        <a:pt x="0" y="229"/>
                      </a:lnTo>
                      <a:lnTo>
                        <a:pt x="15" y="229"/>
                      </a:lnTo>
                      <a:lnTo>
                        <a:pt x="229" y="15"/>
                      </a:lnTo>
                      <a:lnTo>
                        <a:pt x="22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43">
                  <a:extLst>
                    <a:ext uri="{FF2B5EF4-FFF2-40B4-BE49-F238E27FC236}">
                      <a16:creationId xmlns:a16="http://schemas.microsoft.com/office/drawing/2014/main" id="{1279E162-8770-1B41-95EE-5EA8ABCAA406}"/>
                    </a:ext>
                  </a:extLst>
                </p:cNvPr>
                <p:cNvSpPr>
                  <a:spLocks/>
                </p:cNvSpPr>
                <p:nvPr/>
              </p:nvSpPr>
              <p:spPr bwMode="auto">
                <a:xfrm>
                  <a:off x="4457330" y="2794790"/>
                  <a:ext cx="306388" cy="306388"/>
                </a:xfrm>
                <a:custGeom>
                  <a:avLst/>
                  <a:gdLst>
                    <a:gd name="T0" fmla="*/ 15 w 193"/>
                    <a:gd name="T1" fmla="*/ 193 h 193"/>
                    <a:gd name="T2" fmla="*/ 193 w 193"/>
                    <a:gd name="T3" fmla="*/ 15 h 193"/>
                    <a:gd name="T4" fmla="*/ 193 w 193"/>
                    <a:gd name="T5" fmla="*/ 0 h 193"/>
                    <a:gd name="T6" fmla="*/ 0 w 193"/>
                    <a:gd name="T7" fmla="*/ 193 h 193"/>
                    <a:gd name="T8" fmla="*/ 15 w 193"/>
                    <a:gd name="T9" fmla="*/ 193 h 193"/>
                  </a:gdLst>
                  <a:ahLst/>
                  <a:cxnLst>
                    <a:cxn ang="0">
                      <a:pos x="T0" y="T1"/>
                    </a:cxn>
                    <a:cxn ang="0">
                      <a:pos x="T2" y="T3"/>
                    </a:cxn>
                    <a:cxn ang="0">
                      <a:pos x="T4" y="T5"/>
                    </a:cxn>
                    <a:cxn ang="0">
                      <a:pos x="T6" y="T7"/>
                    </a:cxn>
                    <a:cxn ang="0">
                      <a:pos x="T8" y="T9"/>
                    </a:cxn>
                  </a:cxnLst>
                  <a:rect l="0" t="0" r="r" b="b"/>
                  <a:pathLst>
                    <a:path w="193" h="193">
                      <a:moveTo>
                        <a:pt x="15" y="193"/>
                      </a:moveTo>
                      <a:lnTo>
                        <a:pt x="193" y="15"/>
                      </a:lnTo>
                      <a:lnTo>
                        <a:pt x="193" y="0"/>
                      </a:lnTo>
                      <a:lnTo>
                        <a:pt x="0" y="193"/>
                      </a:lnTo>
                      <a:lnTo>
                        <a:pt x="15" y="1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44">
                  <a:extLst>
                    <a:ext uri="{FF2B5EF4-FFF2-40B4-BE49-F238E27FC236}">
                      <a16:creationId xmlns:a16="http://schemas.microsoft.com/office/drawing/2014/main" id="{D912C833-E153-F946-8C08-FCB58D09198E}"/>
                    </a:ext>
                  </a:extLst>
                </p:cNvPr>
                <p:cNvSpPr>
                  <a:spLocks/>
                </p:cNvSpPr>
                <p:nvPr/>
              </p:nvSpPr>
              <p:spPr bwMode="auto">
                <a:xfrm>
                  <a:off x="4520830" y="2856703"/>
                  <a:ext cx="242888" cy="244475"/>
                </a:xfrm>
                <a:custGeom>
                  <a:avLst/>
                  <a:gdLst>
                    <a:gd name="T0" fmla="*/ 15 w 153"/>
                    <a:gd name="T1" fmla="*/ 154 h 154"/>
                    <a:gd name="T2" fmla="*/ 153 w 153"/>
                    <a:gd name="T3" fmla="*/ 16 h 154"/>
                    <a:gd name="T4" fmla="*/ 153 w 153"/>
                    <a:gd name="T5" fmla="*/ 0 h 154"/>
                    <a:gd name="T6" fmla="*/ 0 w 153"/>
                    <a:gd name="T7" fmla="*/ 154 h 154"/>
                    <a:gd name="T8" fmla="*/ 15 w 153"/>
                    <a:gd name="T9" fmla="*/ 154 h 154"/>
                  </a:gdLst>
                  <a:ahLst/>
                  <a:cxnLst>
                    <a:cxn ang="0">
                      <a:pos x="T0" y="T1"/>
                    </a:cxn>
                    <a:cxn ang="0">
                      <a:pos x="T2" y="T3"/>
                    </a:cxn>
                    <a:cxn ang="0">
                      <a:pos x="T4" y="T5"/>
                    </a:cxn>
                    <a:cxn ang="0">
                      <a:pos x="T6" y="T7"/>
                    </a:cxn>
                    <a:cxn ang="0">
                      <a:pos x="T8" y="T9"/>
                    </a:cxn>
                  </a:cxnLst>
                  <a:rect l="0" t="0" r="r" b="b"/>
                  <a:pathLst>
                    <a:path w="153" h="154">
                      <a:moveTo>
                        <a:pt x="15" y="154"/>
                      </a:moveTo>
                      <a:lnTo>
                        <a:pt x="153" y="16"/>
                      </a:lnTo>
                      <a:lnTo>
                        <a:pt x="153" y="0"/>
                      </a:lnTo>
                      <a:lnTo>
                        <a:pt x="0" y="154"/>
                      </a:lnTo>
                      <a:lnTo>
                        <a:pt x="15" y="1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45">
                  <a:extLst>
                    <a:ext uri="{FF2B5EF4-FFF2-40B4-BE49-F238E27FC236}">
                      <a16:creationId xmlns:a16="http://schemas.microsoft.com/office/drawing/2014/main" id="{C6DFCF25-BFF4-A948-8405-5A02164D643F}"/>
                    </a:ext>
                  </a:extLst>
                </p:cNvPr>
                <p:cNvSpPr>
                  <a:spLocks/>
                </p:cNvSpPr>
                <p:nvPr/>
              </p:nvSpPr>
              <p:spPr bwMode="auto">
                <a:xfrm>
                  <a:off x="4584330" y="2920203"/>
                  <a:ext cx="179388" cy="180975"/>
                </a:xfrm>
                <a:custGeom>
                  <a:avLst/>
                  <a:gdLst>
                    <a:gd name="T0" fmla="*/ 15 w 113"/>
                    <a:gd name="T1" fmla="*/ 114 h 114"/>
                    <a:gd name="T2" fmla="*/ 113 w 113"/>
                    <a:gd name="T3" fmla="*/ 16 h 114"/>
                    <a:gd name="T4" fmla="*/ 113 w 113"/>
                    <a:gd name="T5" fmla="*/ 0 h 114"/>
                    <a:gd name="T6" fmla="*/ 0 w 113"/>
                    <a:gd name="T7" fmla="*/ 114 h 114"/>
                    <a:gd name="T8" fmla="*/ 15 w 113"/>
                    <a:gd name="T9" fmla="*/ 114 h 114"/>
                  </a:gdLst>
                  <a:ahLst/>
                  <a:cxnLst>
                    <a:cxn ang="0">
                      <a:pos x="T0" y="T1"/>
                    </a:cxn>
                    <a:cxn ang="0">
                      <a:pos x="T2" y="T3"/>
                    </a:cxn>
                    <a:cxn ang="0">
                      <a:pos x="T4" y="T5"/>
                    </a:cxn>
                    <a:cxn ang="0">
                      <a:pos x="T6" y="T7"/>
                    </a:cxn>
                    <a:cxn ang="0">
                      <a:pos x="T8" y="T9"/>
                    </a:cxn>
                  </a:cxnLst>
                  <a:rect l="0" t="0" r="r" b="b"/>
                  <a:pathLst>
                    <a:path w="113" h="114">
                      <a:moveTo>
                        <a:pt x="15" y="114"/>
                      </a:moveTo>
                      <a:lnTo>
                        <a:pt x="113" y="16"/>
                      </a:lnTo>
                      <a:lnTo>
                        <a:pt x="113" y="0"/>
                      </a:lnTo>
                      <a:lnTo>
                        <a:pt x="0" y="114"/>
                      </a:lnTo>
                      <a:lnTo>
                        <a:pt x="15" y="1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46">
                  <a:extLst>
                    <a:ext uri="{FF2B5EF4-FFF2-40B4-BE49-F238E27FC236}">
                      <a16:creationId xmlns:a16="http://schemas.microsoft.com/office/drawing/2014/main" id="{9FAB5AAD-45BB-CF48-B3D0-DB6B64050820}"/>
                    </a:ext>
                  </a:extLst>
                </p:cNvPr>
                <p:cNvSpPr>
                  <a:spLocks/>
                </p:cNvSpPr>
                <p:nvPr/>
              </p:nvSpPr>
              <p:spPr bwMode="auto">
                <a:xfrm>
                  <a:off x="4647830" y="2983703"/>
                  <a:ext cx="115888" cy="117475"/>
                </a:xfrm>
                <a:custGeom>
                  <a:avLst/>
                  <a:gdLst>
                    <a:gd name="T0" fmla="*/ 15 w 73"/>
                    <a:gd name="T1" fmla="*/ 74 h 74"/>
                    <a:gd name="T2" fmla="*/ 73 w 73"/>
                    <a:gd name="T3" fmla="*/ 16 h 74"/>
                    <a:gd name="T4" fmla="*/ 73 w 73"/>
                    <a:gd name="T5" fmla="*/ 0 h 74"/>
                    <a:gd name="T6" fmla="*/ 0 w 73"/>
                    <a:gd name="T7" fmla="*/ 74 h 74"/>
                    <a:gd name="T8" fmla="*/ 15 w 73"/>
                    <a:gd name="T9" fmla="*/ 74 h 74"/>
                  </a:gdLst>
                  <a:ahLst/>
                  <a:cxnLst>
                    <a:cxn ang="0">
                      <a:pos x="T0" y="T1"/>
                    </a:cxn>
                    <a:cxn ang="0">
                      <a:pos x="T2" y="T3"/>
                    </a:cxn>
                    <a:cxn ang="0">
                      <a:pos x="T4" y="T5"/>
                    </a:cxn>
                    <a:cxn ang="0">
                      <a:pos x="T6" y="T7"/>
                    </a:cxn>
                    <a:cxn ang="0">
                      <a:pos x="T8" y="T9"/>
                    </a:cxn>
                  </a:cxnLst>
                  <a:rect l="0" t="0" r="r" b="b"/>
                  <a:pathLst>
                    <a:path w="73" h="74">
                      <a:moveTo>
                        <a:pt x="15" y="74"/>
                      </a:moveTo>
                      <a:lnTo>
                        <a:pt x="73" y="16"/>
                      </a:lnTo>
                      <a:lnTo>
                        <a:pt x="73" y="0"/>
                      </a:lnTo>
                      <a:lnTo>
                        <a:pt x="0" y="74"/>
                      </a:lnTo>
                      <a:lnTo>
                        <a:pt x="15" y="7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47">
                  <a:extLst>
                    <a:ext uri="{FF2B5EF4-FFF2-40B4-BE49-F238E27FC236}">
                      <a16:creationId xmlns:a16="http://schemas.microsoft.com/office/drawing/2014/main" id="{98201BB8-F585-584F-AA57-67E1641FB319}"/>
                    </a:ext>
                  </a:extLst>
                </p:cNvPr>
                <p:cNvSpPr>
                  <a:spLocks/>
                </p:cNvSpPr>
                <p:nvPr/>
              </p:nvSpPr>
              <p:spPr bwMode="auto">
                <a:xfrm>
                  <a:off x="4711330" y="3047203"/>
                  <a:ext cx="52388" cy="53975"/>
                </a:xfrm>
                <a:custGeom>
                  <a:avLst/>
                  <a:gdLst>
                    <a:gd name="T0" fmla="*/ 15 w 33"/>
                    <a:gd name="T1" fmla="*/ 34 h 34"/>
                    <a:gd name="T2" fmla="*/ 33 w 33"/>
                    <a:gd name="T3" fmla="*/ 16 h 34"/>
                    <a:gd name="T4" fmla="*/ 33 w 33"/>
                    <a:gd name="T5" fmla="*/ 0 h 34"/>
                    <a:gd name="T6" fmla="*/ 0 w 33"/>
                    <a:gd name="T7" fmla="*/ 34 h 34"/>
                    <a:gd name="T8" fmla="*/ 15 w 33"/>
                    <a:gd name="T9" fmla="*/ 34 h 34"/>
                  </a:gdLst>
                  <a:ahLst/>
                  <a:cxnLst>
                    <a:cxn ang="0">
                      <a:pos x="T0" y="T1"/>
                    </a:cxn>
                    <a:cxn ang="0">
                      <a:pos x="T2" y="T3"/>
                    </a:cxn>
                    <a:cxn ang="0">
                      <a:pos x="T4" y="T5"/>
                    </a:cxn>
                    <a:cxn ang="0">
                      <a:pos x="T6" y="T7"/>
                    </a:cxn>
                    <a:cxn ang="0">
                      <a:pos x="T8" y="T9"/>
                    </a:cxn>
                  </a:cxnLst>
                  <a:rect l="0" t="0" r="r" b="b"/>
                  <a:pathLst>
                    <a:path w="33" h="34">
                      <a:moveTo>
                        <a:pt x="15" y="34"/>
                      </a:moveTo>
                      <a:lnTo>
                        <a:pt x="33" y="16"/>
                      </a:lnTo>
                      <a:lnTo>
                        <a:pt x="33" y="0"/>
                      </a:lnTo>
                      <a:lnTo>
                        <a:pt x="0" y="34"/>
                      </a:lnTo>
                      <a:lnTo>
                        <a:pt x="15" y="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117" name="Group 116">
              <a:extLst>
                <a:ext uri="{FF2B5EF4-FFF2-40B4-BE49-F238E27FC236}">
                  <a16:creationId xmlns:a16="http://schemas.microsoft.com/office/drawing/2014/main" id="{6E71FA68-3E66-714A-92D7-0856FF8A98CB}"/>
                </a:ext>
              </a:extLst>
            </p:cNvPr>
            <p:cNvGrpSpPr/>
            <p:nvPr/>
          </p:nvGrpSpPr>
          <p:grpSpPr>
            <a:xfrm>
              <a:off x="6260973" y="1809945"/>
              <a:ext cx="2300400" cy="3043234"/>
              <a:chOff x="6304877" y="1809945"/>
              <a:chExt cx="2300400" cy="3043234"/>
            </a:xfrm>
          </p:grpSpPr>
          <p:sp>
            <p:nvSpPr>
              <p:cNvPr id="93" name="TextBox 92">
                <a:extLst>
                  <a:ext uri="{FF2B5EF4-FFF2-40B4-BE49-F238E27FC236}">
                    <a16:creationId xmlns:a16="http://schemas.microsoft.com/office/drawing/2014/main" id="{A394D7B6-E54F-8D43-AB62-90BA959F4BFF}"/>
                  </a:ext>
                </a:extLst>
              </p:cNvPr>
              <p:cNvSpPr txBox="1"/>
              <p:nvPr/>
            </p:nvSpPr>
            <p:spPr>
              <a:xfrm>
                <a:off x="6432398" y="1809945"/>
                <a:ext cx="2045358" cy="338554"/>
              </a:xfrm>
              <a:prstGeom prst="rect">
                <a:avLst/>
              </a:prstGeom>
              <a:noFill/>
            </p:spPr>
            <p:txBody>
              <a:bodyPr wrap="square" rtlCol="0">
                <a:spAutoFit/>
              </a:bodyPr>
              <a:lstStyle/>
              <a:p>
                <a:pPr algn="ctr"/>
                <a:r>
                  <a:rPr lang="en-US" sz="1600" dirty="0">
                    <a:solidFill>
                      <a:schemeClr val="tx2"/>
                    </a:solidFill>
                  </a:rPr>
                  <a:t>Null Values</a:t>
                </a:r>
              </a:p>
            </p:txBody>
          </p:sp>
          <p:sp>
            <p:nvSpPr>
              <p:cNvPr id="94" name="Rounded Rectangle 93">
                <a:extLst>
                  <a:ext uri="{FF2B5EF4-FFF2-40B4-BE49-F238E27FC236}">
                    <a16:creationId xmlns:a16="http://schemas.microsoft.com/office/drawing/2014/main" id="{90948359-651C-E84B-870D-5A69F1912DF9}"/>
                  </a:ext>
                </a:extLst>
              </p:cNvPr>
              <p:cNvSpPr/>
              <p:nvPr/>
            </p:nvSpPr>
            <p:spPr>
              <a:xfrm>
                <a:off x="6304877" y="2155862"/>
                <a:ext cx="2300400" cy="269731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5" name="TextBox 94">
                <a:extLst>
                  <a:ext uri="{FF2B5EF4-FFF2-40B4-BE49-F238E27FC236}">
                    <a16:creationId xmlns:a16="http://schemas.microsoft.com/office/drawing/2014/main" id="{D55DA72E-2115-9B4A-B023-E9A03CCE7ACA}"/>
                  </a:ext>
                </a:extLst>
              </p:cNvPr>
              <p:cNvSpPr txBox="1"/>
              <p:nvPr/>
            </p:nvSpPr>
            <p:spPr>
              <a:xfrm>
                <a:off x="6423281" y="3263607"/>
                <a:ext cx="2063592" cy="1384995"/>
              </a:xfrm>
              <a:prstGeom prst="rect">
                <a:avLst/>
              </a:prstGeom>
              <a:noFill/>
            </p:spPr>
            <p:txBody>
              <a:bodyPr wrap="square" rtlCol="0">
                <a:spAutoFit/>
              </a:bodyPr>
              <a:lstStyle/>
              <a:p>
                <a:r>
                  <a:rPr lang="en-US" sz="1400" dirty="0">
                    <a:solidFill>
                      <a:schemeClr val="bg1"/>
                    </a:solidFill>
                  </a:rPr>
                  <a:t>Data completion  correlation on : </a:t>
                </a:r>
              </a:p>
              <a:p>
                <a:pPr marL="228600" indent="-228600">
                  <a:buFont typeface="+mj-lt"/>
                  <a:buAutoNum type="arabicPeriod"/>
                </a:pPr>
                <a:r>
                  <a:rPr lang="en-US" sz="1400" dirty="0">
                    <a:solidFill>
                      <a:schemeClr val="bg1"/>
                    </a:solidFill>
                  </a:rPr>
                  <a:t>Period of aggregate</a:t>
                </a:r>
              </a:p>
              <a:p>
                <a:pPr marL="228600" indent="-228600">
                  <a:buFont typeface="+mj-lt"/>
                  <a:buAutoNum type="arabicPeriod"/>
                </a:pPr>
                <a:r>
                  <a:rPr lang="en-US" sz="1400" dirty="0">
                    <a:solidFill>
                      <a:schemeClr val="bg1"/>
                    </a:solidFill>
                  </a:rPr>
                  <a:t>Level of measurement (CPE or CMTS)</a:t>
                </a:r>
              </a:p>
              <a:p>
                <a:r>
                  <a:rPr lang="en-US" sz="1400" b="1" dirty="0">
                    <a:solidFill>
                      <a:schemeClr val="bg1"/>
                    </a:solidFill>
                  </a:rPr>
                  <a:t>Supports Offline =&gt; Null</a:t>
                </a:r>
              </a:p>
            </p:txBody>
          </p:sp>
          <p:sp>
            <p:nvSpPr>
              <p:cNvPr id="67" name="Freeform 266">
                <a:extLst>
                  <a:ext uri="{FF2B5EF4-FFF2-40B4-BE49-F238E27FC236}">
                    <a16:creationId xmlns:a16="http://schemas.microsoft.com/office/drawing/2014/main" id="{1591EA26-FD93-C643-8E0F-2E286903BD67}"/>
                  </a:ext>
                </a:extLst>
              </p:cNvPr>
              <p:cNvSpPr>
                <a:spLocks noEditPoints="1"/>
              </p:cNvSpPr>
              <p:nvPr/>
            </p:nvSpPr>
            <p:spPr bwMode="auto">
              <a:xfrm>
                <a:off x="7158215" y="2555579"/>
                <a:ext cx="593725" cy="533400"/>
              </a:xfrm>
              <a:custGeom>
                <a:avLst/>
                <a:gdLst>
                  <a:gd name="T0" fmla="*/ 230 w 374"/>
                  <a:gd name="T1" fmla="*/ 32 h 336"/>
                  <a:gd name="T2" fmla="*/ 198 w 374"/>
                  <a:gd name="T3" fmla="*/ 2 h 336"/>
                  <a:gd name="T4" fmla="*/ 164 w 374"/>
                  <a:gd name="T5" fmla="*/ 8 h 336"/>
                  <a:gd name="T6" fmla="*/ 10 w 374"/>
                  <a:gd name="T7" fmla="*/ 262 h 336"/>
                  <a:gd name="T8" fmla="*/ 0 w 374"/>
                  <a:gd name="T9" fmla="*/ 292 h 336"/>
                  <a:gd name="T10" fmla="*/ 12 w 374"/>
                  <a:gd name="T11" fmla="*/ 324 h 336"/>
                  <a:gd name="T12" fmla="*/ 52 w 374"/>
                  <a:gd name="T13" fmla="*/ 336 h 336"/>
                  <a:gd name="T14" fmla="*/ 338 w 374"/>
                  <a:gd name="T15" fmla="*/ 336 h 336"/>
                  <a:gd name="T16" fmla="*/ 370 w 374"/>
                  <a:gd name="T17" fmla="*/ 314 h 336"/>
                  <a:gd name="T18" fmla="*/ 372 w 374"/>
                  <a:gd name="T19" fmla="*/ 278 h 336"/>
                  <a:gd name="T20" fmla="*/ 356 w 374"/>
                  <a:gd name="T21" fmla="*/ 306 h 336"/>
                  <a:gd name="T22" fmla="*/ 342 w 374"/>
                  <a:gd name="T23" fmla="*/ 316 h 336"/>
                  <a:gd name="T24" fmla="*/ 52 w 374"/>
                  <a:gd name="T25" fmla="*/ 320 h 336"/>
                  <a:gd name="T26" fmla="*/ 30 w 374"/>
                  <a:gd name="T27" fmla="*/ 316 h 336"/>
                  <a:gd name="T28" fmla="*/ 18 w 374"/>
                  <a:gd name="T29" fmla="*/ 306 h 336"/>
                  <a:gd name="T30" fmla="*/ 18 w 374"/>
                  <a:gd name="T31" fmla="*/ 282 h 336"/>
                  <a:gd name="T32" fmla="*/ 158 w 374"/>
                  <a:gd name="T33" fmla="*/ 40 h 336"/>
                  <a:gd name="T34" fmla="*/ 180 w 374"/>
                  <a:gd name="T35" fmla="*/ 20 h 336"/>
                  <a:gd name="T36" fmla="*/ 194 w 374"/>
                  <a:gd name="T37" fmla="*/ 20 h 336"/>
                  <a:gd name="T38" fmla="*/ 216 w 374"/>
                  <a:gd name="T39" fmla="*/ 40 h 336"/>
                  <a:gd name="T40" fmla="*/ 354 w 374"/>
                  <a:gd name="T41" fmla="*/ 282 h 336"/>
                  <a:gd name="T42" fmla="*/ 356 w 374"/>
                  <a:gd name="T43" fmla="*/ 306 h 336"/>
                  <a:gd name="T44" fmla="*/ 198 w 374"/>
                  <a:gd name="T45" fmla="*/ 50 h 336"/>
                  <a:gd name="T46" fmla="*/ 188 w 374"/>
                  <a:gd name="T47" fmla="*/ 38 h 336"/>
                  <a:gd name="T48" fmla="*/ 176 w 374"/>
                  <a:gd name="T49" fmla="*/ 50 h 336"/>
                  <a:gd name="T50" fmla="*/ 36 w 374"/>
                  <a:gd name="T51" fmla="*/ 292 h 336"/>
                  <a:gd name="T52" fmla="*/ 40 w 374"/>
                  <a:gd name="T53" fmla="*/ 298 h 336"/>
                  <a:gd name="T54" fmla="*/ 322 w 374"/>
                  <a:gd name="T55" fmla="*/ 300 h 336"/>
                  <a:gd name="T56" fmla="*/ 338 w 374"/>
                  <a:gd name="T57" fmla="*/ 296 h 336"/>
                  <a:gd name="T58" fmla="*/ 332 w 374"/>
                  <a:gd name="T59" fmla="*/ 282 h 336"/>
                  <a:gd name="T60" fmla="*/ 196 w 374"/>
                  <a:gd name="T61" fmla="*/ 120 h 336"/>
                  <a:gd name="T62" fmla="*/ 204 w 374"/>
                  <a:gd name="T63" fmla="*/ 146 h 336"/>
                  <a:gd name="T64" fmla="*/ 198 w 374"/>
                  <a:gd name="T65" fmla="*/ 206 h 336"/>
                  <a:gd name="T66" fmla="*/ 186 w 374"/>
                  <a:gd name="T67" fmla="*/ 220 h 336"/>
                  <a:gd name="T68" fmla="*/ 180 w 374"/>
                  <a:gd name="T69" fmla="*/ 216 h 336"/>
                  <a:gd name="T70" fmla="*/ 170 w 374"/>
                  <a:gd name="T71" fmla="*/ 146 h 336"/>
                  <a:gd name="T72" fmla="*/ 174 w 374"/>
                  <a:gd name="T73" fmla="*/ 126 h 336"/>
                  <a:gd name="T74" fmla="*/ 186 w 374"/>
                  <a:gd name="T75" fmla="*/ 118 h 336"/>
                  <a:gd name="T76" fmla="*/ 186 w 374"/>
                  <a:gd name="T77" fmla="*/ 272 h 336"/>
                  <a:gd name="T78" fmla="*/ 170 w 374"/>
                  <a:gd name="T79" fmla="*/ 260 h 336"/>
                  <a:gd name="T80" fmla="*/ 170 w 374"/>
                  <a:gd name="T81" fmla="*/ 246 h 336"/>
                  <a:gd name="T82" fmla="*/ 186 w 374"/>
                  <a:gd name="T83" fmla="*/ 234 h 336"/>
                  <a:gd name="T84" fmla="*/ 200 w 374"/>
                  <a:gd name="T85" fmla="*/ 240 h 336"/>
                  <a:gd name="T86" fmla="*/ 206 w 374"/>
                  <a:gd name="T87" fmla="*/ 252 h 336"/>
                  <a:gd name="T88" fmla="*/ 194 w 374"/>
                  <a:gd name="T89" fmla="*/ 27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4" h="336">
                    <a:moveTo>
                      <a:pt x="364" y="262"/>
                    </a:moveTo>
                    <a:lnTo>
                      <a:pt x="230" y="32"/>
                    </a:lnTo>
                    <a:lnTo>
                      <a:pt x="230" y="32"/>
                    </a:lnTo>
                    <a:lnTo>
                      <a:pt x="220" y="18"/>
                    </a:lnTo>
                    <a:lnTo>
                      <a:pt x="210" y="8"/>
                    </a:lnTo>
                    <a:lnTo>
                      <a:pt x="198" y="2"/>
                    </a:lnTo>
                    <a:lnTo>
                      <a:pt x="186" y="0"/>
                    </a:lnTo>
                    <a:lnTo>
                      <a:pt x="176" y="2"/>
                    </a:lnTo>
                    <a:lnTo>
                      <a:pt x="164" y="8"/>
                    </a:lnTo>
                    <a:lnTo>
                      <a:pt x="154" y="18"/>
                    </a:lnTo>
                    <a:lnTo>
                      <a:pt x="144" y="32"/>
                    </a:lnTo>
                    <a:lnTo>
                      <a:pt x="10" y="262"/>
                    </a:lnTo>
                    <a:lnTo>
                      <a:pt x="10" y="262"/>
                    </a:lnTo>
                    <a:lnTo>
                      <a:pt x="2" y="278"/>
                    </a:lnTo>
                    <a:lnTo>
                      <a:pt x="0" y="292"/>
                    </a:lnTo>
                    <a:lnTo>
                      <a:pt x="0" y="304"/>
                    </a:lnTo>
                    <a:lnTo>
                      <a:pt x="4" y="314"/>
                    </a:lnTo>
                    <a:lnTo>
                      <a:pt x="12" y="324"/>
                    </a:lnTo>
                    <a:lnTo>
                      <a:pt x="22" y="330"/>
                    </a:lnTo>
                    <a:lnTo>
                      <a:pt x="36" y="336"/>
                    </a:lnTo>
                    <a:lnTo>
                      <a:pt x="52" y="336"/>
                    </a:lnTo>
                    <a:lnTo>
                      <a:pt x="322" y="336"/>
                    </a:lnTo>
                    <a:lnTo>
                      <a:pt x="322" y="336"/>
                    </a:lnTo>
                    <a:lnTo>
                      <a:pt x="338" y="336"/>
                    </a:lnTo>
                    <a:lnTo>
                      <a:pt x="352" y="330"/>
                    </a:lnTo>
                    <a:lnTo>
                      <a:pt x="362" y="324"/>
                    </a:lnTo>
                    <a:lnTo>
                      <a:pt x="370" y="314"/>
                    </a:lnTo>
                    <a:lnTo>
                      <a:pt x="374" y="304"/>
                    </a:lnTo>
                    <a:lnTo>
                      <a:pt x="374" y="292"/>
                    </a:lnTo>
                    <a:lnTo>
                      <a:pt x="372" y="278"/>
                    </a:lnTo>
                    <a:lnTo>
                      <a:pt x="364" y="262"/>
                    </a:lnTo>
                    <a:lnTo>
                      <a:pt x="364" y="262"/>
                    </a:lnTo>
                    <a:close/>
                    <a:moveTo>
                      <a:pt x="356" y="306"/>
                    </a:moveTo>
                    <a:lnTo>
                      <a:pt x="356" y="306"/>
                    </a:lnTo>
                    <a:lnTo>
                      <a:pt x="350" y="312"/>
                    </a:lnTo>
                    <a:lnTo>
                      <a:pt x="342" y="316"/>
                    </a:lnTo>
                    <a:lnTo>
                      <a:pt x="334" y="318"/>
                    </a:lnTo>
                    <a:lnTo>
                      <a:pt x="322" y="320"/>
                    </a:lnTo>
                    <a:lnTo>
                      <a:pt x="52" y="320"/>
                    </a:lnTo>
                    <a:lnTo>
                      <a:pt x="52" y="320"/>
                    </a:lnTo>
                    <a:lnTo>
                      <a:pt x="40" y="318"/>
                    </a:lnTo>
                    <a:lnTo>
                      <a:pt x="30" y="316"/>
                    </a:lnTo>
                    <a:lnTo>
                      <a:pt x="24" y="312"/>
                    </a:lnTo>
                    <a:lnTo>
                      <a:pt x="18" y="306"/>
                    </a:lnTo>
                    <a:lnTo>
                      <a:pt x="18" y="306"/>
                    </a:lnTo>
                    <a:lnTo>
                      <a:pt x="16" y="300"/>
                    </a:lnTo>
                    <a:lnTo>
                      <a:pt x="16" y="290"/>
                    </a:lnTo>
                    <a:lnTo>
                      <a:pt x="18" y="282"/>
                    </a:lnTo>
                    <a:lnTo>
                      <a:pt x="24" y="272"/>
                    </a:lnTo>
                    <a:lnTo>
                      <a:pt x="158" y="40"/>
                    </a:lnTo>
                    <a:lnTo>
                      <a:pt x="158" y="40"/>
                    </a:lnTo>
                    <a:lnTo>
                      <a:pt x="164" y="30"/>
                    </a:lnTo>
                    <a:lnTo>
                      <a:pt x="172" y="24"/>
                    </a:lnTo>
                    <a:lnTo>
                      <a:pt x="180" y="20"/>
                    </a:lnTo>
                    <a:lnTo>
                      <a:pt x="186" y="18"/>
                    </a:lnTo>
                    <a:lnTo>
                      <a:pt x="186" y="18"/>
                    </a:lnTo>
                    <a:lnTo>
                      <a:pt x="194" y="20"/>
                    </a:lnTo>
                    <a:lnTo>
                      <a:pt x="202" y="24"/>
                    </a:lnTo>
                    <a:lnTo>
                      <a:pt x="208" y="30"/>
                    </a:lnTo>
                    <a:lnTo>
                      <a:pt x="216" y="40"/>
                    </a:lnTo>
                    <a:lnTo>
                      <a:pt x="350" y="272"/>
                    </a:lnTo>
                    <a:lnTo>
                      <a:pt x="350" y="272"/>
                    </a:lnTo>
                    <a:lnTo>
                      <a:pt x="354" y="282"/>
                    </a:lnTo>
                    <a:lnTo>
                      <a:pt x="358" y="290"/>
                    </a:lnTo>
                    <a:lnTo>
                      <a:pt x="358" y="300"/>
                    </a:lnTo>
                    <a:lnTo>
                      <a:pt x="356" y="306"/>
                    </a:lnTo>
                    <a:lnTo>
                      <a:pt x="356" y="306"/>
                    </a:lnTo>
                    <a:close/>
                    <a:moveTo>
                      <a:pt x="332" y="282"/>
                    </a:moveTo>
                    <a:lnTo>
                      <a:pt x="198" y="50"/>
                    </a:lnTo>
                    <a:lnTo>
                      <a:pt x="198" y="50"/>
                    </a:lnTo>
                    <a:lnTo>
                      <a:pt x="190" y="40"/>
                    </a:lnTo>
                    <a:lnTo>
                      <a:pt x="188" y="38"/>
                    </a:lnTo>
                    <a:lnTo>
                      <a:pt x="188" y="38"/>
                    </a:lnTo>
                    <a:lnTo>
                      <a:pt x="184" y="40"/>
                    </a:lnTo>
                    <a:lnTo>
                      <a:pt x="176" y="50"/>
                    </a:lnTo>
                    <a:lnTo>
                      <a:pt x="42" y="282"/>
                    </a:lnTo>
                    <a:lnTo>
                      <a:pt x="42" y="282"/>
                    </a:lnTo>
                    <a:lnTo>
                      <a:pt x="36" y="292"/>
                    </a:lnTo>
                    <a:lnTo>
                      <a:pt x="36" y="296"/>
                    </a:lnTo>
                    <a:lnTo>
                      <a:pt x="36" y="296"/>
                    </a:lnTo>
                    <a:lnTo>
                      <a:pt x="40" y="298"/>
                    </a:lnTo>
                    <a:lnTo>
                      <a:pt x="52" y="300"/>
                    </a:lnTo>
                    <a:lnTo>
                      <a:pt x="322" y="300"/>
                    </a:lnTo>
                    <a:lnTo>
                      <a:pt x="322" y="300"/>
                    </a:lnTo>
                    <a:lnTo>
                      <a:pt x="334" y="298"/>
                    </a:lnTo>
                    <a:lnTo>
                      <a:pt x="338" y="296"/>
                    </a:lnTo>
                    <a:lnTo>
                      <a:pt x="338" y="296"/>
                    </a:lnTo>
                    <a:lnTo>
                      <a:pt x="338" y="292"/>
                    </a:lnTo>
                    <a:lnTo>
                      <a:pt x="332" y="282"/>
                    </a:lnTo>
                    <a:lnTo>
                      <a:pt x="332" y="282"/>
                    </a:lnTo>
                    <a:close/>
                    <a:moveTo>
                      <a:pt x="186" y="118"/>
                    </a:moveTo>
                    <a:lnTo>
                      <a:pt x="186" y="118"/>
                    </a:lnTo>
                    <a:lnTo>
                      <a:pt x="196" y="120"/>
                    </a:lnTo>
                    <a:lnTo>
                      <a:pt x="200" y="126"/>
                    </a:lnTo>
                    <a:lnTo>
                      <a:pt x="204" y="134"/>
                    </a:lnTo>
                    <a:lnTo>
                      <a:pt x="204" y="146"/>
                    </a:lnTo>
                    <a:lnTo>
                      <a:pt x="204" y="146"/>
                    </a:lnTo>
                    <a:lnTo>
                      <a:pt x="198" y="206"/>
                    </a:lnTo>
                    <a:lnTo>
                      <a:pt x="198" y="206"/>
                    </a:lnTo>
                    <a:lnTo>
                      <a:pt x="194" y="216"/>
                    </a:lnTo>
                    <a:lnTo>
                      <a:pt x="192" y="220"/>
                    </a:lnTo>
                    <a:lnTo>
                      <a:pt x="186" y="220"/>
                    </a:lnTo>
                    <a:lnTo>
                      <a:pt x="186" y="220"/>
                    </a:lnTo>
                    <a:lnTo>
                      <a:pt x="182" y="220"/>
                    </a:lnTo>
                    <a:lnTo>
                      <a:pt x="180" y="216"/>
                    </a:lnTo>
                    <a:lnTo>
                      <a:pt x="176" y="206"/>
                    </a:lnTo>
                    <a:lnTo>
                      <a:pt x="176" y="206"/>
                    </a:lnTo>
                    <a:lnTo>
                      <a:pt x="170" y="146"/>
                    </a:lnTo>
                    <a:lnTo>
                      <a:pt x="170" y="146"/>
                    </a:lnTo>
                    <a:lnTo>
                      <a:pt x="170" y="136"/>
                    </a:lnTo>
                    <a:lnTo>
                      <a:pt x="174" y="126"/>
                    </a:lnTo>
                    <a:lnTo>
                      <a:pt x="178" y="120"/>
                    </a:lnTo>
                    <a:lnTo>
                      <a:pt x="182" y="120"/>
                    </a:lnTo>
                    <a:lnTo>
                      <a:pt x="186" y="118"/>
                    </a:lnTo>
                    <a:lnTo>
                      <a:pt x="186" y="118"/>
                    </a:lnTo>
                    <a:close/>
                    <a:moveTo>
                      <a:pt x="186" y="272"/>
                    </a:moveTo>
                    <a:lnTo>
                      <a:pt x="186" y="272"/>
                    </a:lnTo>
                    <a:lnTo>
                      <a:pt x="180" y="270"/>
                    </a:lnTo>
                    <a:lnTo>
                      <a:pt x="174" y="266"/>
                    </a:lnTo>
                    <a:lnTo>
                      <a:pt x="170" y="260"/>
                    </a:lnTo>
                    <a:lnTo>
                      <a:pt x="168" y="252"/>
                    </a:lnTo>
                    <a:lnTo>
                      <a:pt x="168" y="252"/>
                    </a:lnTo>
                    <a:lnTo>
                      <a:pt x="170" y="246"/>
                    </a:lnTo>
                    <a:lnTo>
                      <a:pt x="174" y="240"/>
                    </a:lnTo>
                    <a:lnTo>
                      <a:pt x="180" y="234"/>
                    </a:lnTo>
                    <a:lnTo>
                      <a:pt x="186" y="234"/>
                    </a:lnTo>
                    <a:lnTo>
                      <a:pt x="186" y="234"/>
                    </a:lnTo>
                    <a:lnTo>
                      <a:pt x="194" y="234"/>
                    </a:lnTo>
                    <a:lnTo>
                      <a:pt x="200" y="240"/>
                    </a:lnTo>
                    <a:lnTo>
                      <a:pt x="204" y="246"/>
                    </a:lnTo>
                    <a:lnTo>
                      <a:pt x="206" y="252"/>
                    </a:lnTo>
                    <a:lnTo>
                      <a:pt x="206" y="252"/>
                    </a:lnTo>
                    <a:lnTo>
                      <a:pt x="204" y="260"/>
                    </a:lnTo>
                    <a:lnTo>
                      <a:pt x="200" y="266"/>
                    </a:lnTo>
                    <a:lnTo>
                      <a:pt x="194" y="270"/>
                    </a:lnTo>
                    <a:lnTo>
                      <a:pt x="186" y="272"/>
                    </a:lnTo>
                    <a:lnTo>
                      <a:pt x="186" y="2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grpSp>
          <p:nvGrpSpPr>
            <p:cNvPr id="119" name="Group 118">
              <a:extLst>
                <a:ext uri="{FF2B5EF4-FFF2-40B4-BE49-F238E27FC236}">
                  <a16:creationId xmlns:a16="http://schemas.microsoft.com/office/drawing/2014/main" id="{7CF373E3-C6FA-494D-BEF6-18E261E7B93E}"/>
                </a:ext>
              </a:extLst>
            </p:cNvPr>
            <p:cNvGrpSpPr/>
            <p:nvPr/>
          </p:nvGrpSpPr>
          <p:grpSpPr>
            <a:xfrm>
              <a:off x="9124869" y="1809945"/>
              <a:ext cx="2300400" cy="3043234"/>
              <a:chOff x="9124869" y="1809945"/>
              <a:chExt cx="2300400" cy="3043234"/>
            </a:xfrm>
          </p:grpSpPr>
          <p:sp>
            <p:nvSpPr>
              <p:cNvPr id="109" name="TextBox 108">
                <a:extLst>
                  <a:ext uri="{FF2B5EF4-FFF2-40B4-BE49-F238E27FC236}">
                    <a16:creationId xmlns:a16="http://schemas.microsoft.com/office/drawing/2014/main" id="{2692DF9B-E5D9-F54F-B945-2E7D9BD6D0BC}"/>
                  </a:ext>
                </a:extLst>
              </p:cNvPr>
              <p:cNvSpPr txBox="1"/>
              <p:nvPr/>
            </p:nvSpPr>
            <p:spPr>
              <a:xfrm>
                <a:off x="9252390" y="1809945"/>
                <a:ext cx="2045358" cy="338554"/>
              </a:xfrm>
              <a:prstGeom prst="rect">
                <a:avLst/>
              </a:prstGeom>
              <a:noFill/>
            </p:spPr>
            <p:txBody>
              <a:bodyPr wrap="square" rtlCol="0">
                <a:spAutoFit/>
              </a:bodyPr>
              <a:lstStyle/>
              <a:p>
                <a:pPr algn="ctr"/>
                <a:r>
                  <a:rPr lang="en-US" sz="1600" dirty="0">
                    <a:solidFill>
                      <a:schemeClr val="accent6"/>
                    </a:solidFill>
                  </a:rPr>
                  <a:t>Correlation</a:t>
                </a:r>
              </a:p>
            </p:txBody>
          </p:sp>
          <p:sp>
            <p:nvSpPr>
              <p:cNvPr id="110" name="Rounded Rectangle 109">
                <a:extLst>
                  <a:ext uri="{FF2B5EF4-FFF2-40B4-BE49-F238E27FC236}">
                    <a16:creationId xmlns:a16="http://schemas.microsoft.com/office/drawing/2014/main" id="{C45EE0FC-87CB-3341-B833-9534D547D313}"/>
                  </a:ext>
                </a:extLst>
              </p:cNvPr>
              <p:cNvSpPr/>
              <p:nvPr/>
            </p:nvSpPr>
            <p:spPr>
              <a:xfrm>
                <a:off x="9124869" y="2155862"/>
                <a:ext cx="2300400" cy="2697317"/>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11" name="TextBox 110">
                <a:extLst>
                  <a:ext uri="{FF2B5EF4-FFF2-40B4-BE49-F238E27FC236}">
                    <a16:creationId xmlns:a16="http://schemas.microsoft.com/office/drawing/2014/main" id="{61BE0D9C-0BE3-2843-9FC0-B3C5E4480F97}"/>
                  </a:ext>
                </a:extLst>
              </p:cNvPr>
              <p:cNvSpPr txBox="1"/>
              <p:nvPr/>
            </p:nvSpPr>
            <p:spPr>
              <a:xfrm>
                <a:off x="9144412" y="3263607"/>
                <a:ext cx="2261314" cy="1384995"/>
              </a:xfrm>
              <a:prstGeom prst="rect">
                <a:avLst/>
              </a:prstGeom>
              <a:noFill/>
            </p:spPr>
            <p:txBody>
              <a:bodyPr wrap="square" rtlCol="0">
                <a:spAutoFit/>
              </a:bodyPr>
              <a:lstStyle/>
              <a:p>
                <a:pPr marL="228600" indent="-228600">
                  <a:buFont typeface="+mj-lt"/>
                  <a:buAutoNum type="arabicPeriod"/>
                </a:pPr>
                <a:r>
                  <a:rPr lang="en-US" sz="1400" dirty="0">
                    <a:solidFill>
                      <a:schemeClr val="bg1"/>
                    </a:solidFill>
                  </a:rPr>
                  <a:t>Discovered </a:t>
                </a:r>
                <a:r>
                  <a:rPr lang="en-US" sz="1400" b="1" dirty="0">
                    <a:solidFill>
                      <a:schemeClr val="bg1"/>
                    </a:solidFill>
                  </a:rPr>
                  <a:t>data collection mistake</a:t>
                </a:r>
              </a:p>
              <a:p>
                <a:pPr marL="228600" indent="-228600">
                  <a:buFont typeface="+mj-lt"/>
                  <a:buAutoNum type="arabicPeriod"/>
                </a:pPr>
                <a:r>
                  <a:rPr lang="en-US" sz="1400" b="1" dirty="0">
                    <a:solidFill>
                      <a:schemeClr val="bg1"/>
                    </a:solidFill>
                  </a:rPr>
                  <a:t>Deleted</a:t>
                </a:r>
                <a:r>
                  <a:rPr lang="en-US" sz="1400" dirty="0">
                    <a:solidFill>
                      <a:schemeClr val="bg1"/>
                    </a:solidFill>
                  </a:rPr>
                  <a:t> highly correlated measurements</a:t>
                </a:r>
              </a:p>
              <a:p>
                <a:pPr marL="228600" indent="-228600">
                  <a:buFont typeface="+mj-lt"/>
                  <a:buAutoNum type="arabicPeriod"/>
                </a:pPr>
                <a:r>
                  <a:rPr lang="en-US" sz="1400" b="1" dirty="0">
                    <a:solidFill>
                      <a:schemeClr val="bg1"/>
                    </a:solidFill>
                  </a:rPr>
                  <a:t>Kept</a:t>
                </a:r>
                <a:r>
                  <a:rPr lang="en-US" sz="1400" dirty="0">
                    <a:solidFill>
                      <a:schemeClr val="bg1"/>
                    </a:solidFill>
                  </a:rPr>
                  <a:t> correlated aggregates</a:t>
                </a:r>
              </a:p>
            </p:txBody>
          </p:sp>
          <p:grpSp>
            <p:nvGrpSpPr>
              <p:cNvPr id="69" name="Group 68">
                <a:extLst>
                  <a:ext uri="{FF2B5EF4-FFF2-40B4-BE49-F238E27FC236}">
                    <a16:creationId xmlns:a16="http://schemas.microsoft.com/office/drawing/2014/main" id="{D177DE2B-A6EB-0D4F-B979-A8A727820041}"/>
                  </a:ext>
                </a:extLst>
              </p:cNvPr>
              <p:cNvGrpSpPr/>
              <p:nvPr/>
            </p:nvGrpSpPr>
            <p:grpSpPr>
              <a:xfrm>
                <a:off x="9931375" y="2442442"/>
                <a:ext cx="687388" cy="644525"/>
                <a:chOff x="4924743" y="4173538"/>
                <a:chExt cx="687388" cy="644525"/>
              </a:xfrm>
              <a:solidFill>
                <a:schemeClr val="bg1"/>
              </a:solidFill>
            </p:grpSpPr>
            <p:sp>
              <p:nvSpPr>
                <p:cNvPr id="70" name="Freeform 43">
                  <a:extLst>
                    <a:ext uri="{FF2B5EF4-FFF2-40B4-BE49-F238E27FC236}">
                      <a16:creationId xmlns:a16="http://schemas.microsoft.com/office/drawing/2014/main" id="{EE1E69B5-6953-E945-898C-EB3270B1E687}"/>
                    </a:ext>
                  </a:extLst>
                </p:cNvPr>
                <p:cNvSpPr>
                  <a:spLocks/>
                </p:cNvSpPr>
                <p:nvPr/>
              </p:nvSpPr>
              <p:spPr bwMode="auto">
                <a:xfrm>
                  <a:off x="4924743" y="4173538"/>
                  <a:ext cx="403225" cy="382588"/>
                </a:xfrm>
                <a:custGeom>
                  <a:avLst/>
                  <a:gdLst>
                    <a:gd name="T0" fmla="*/ 254 w 254"/>
                    <a:gd name="T1" fmla="*/ 80 h 241"/>
                    <a:gd name="T2" fmla="*/ 254 w 254"/>
                    <a:gd name="T3" fmla="*/ 80 h 241"/>
                    <a:gd name="T4" fmla="*/ 252 w 254"/>
                    <a:gd name="T5" fmla="*/ 73 h 241"/>
                    <a:gd name="T6" fmla="*/ 248 w 254"/>
                    <a:gd name="T7" fmla="*/ 67 h 241"/>
                    <a:gd name="T8" fmla="*/ 241 w 254"/>
                    <a:gd name="T9" fmla="*/ 64 h 241"/>
                    <a:gd name="T10" fmla="*/ 234 w 254"/>
                    <a:gd name="T11" fmla="*/ 62 h 241"/>
                    <a:gd name="T12" fmla="*/ 135 w 254"/>
                    <a:gd name="T13" fmla="*/ 62 h 241"/>
                    <a:gd name="T14" fmla="*/ 135 w 254"/>
                    <a:gd name="T15" fmla="*/ 14 h 241"/>
                    <a:gd name="T16" fmla="*/ 135 w 254"/>
                    <a:gd name="T17" fmla="*/ 14 h 241"/>
                    <a:gd name="T18" fmla="*/ 135 w 254"/>
                    <a:gd name="T19" fmla="*/ 9 h 241"/>
                    <a:gd name="T20" fmla="*/ 133 w 254"/>
                    <a:gd name="T21" fmla="*/ 5 h 241"/>
                    <a:gd name="T22" fmla="*/ 130 w 254"/>
                    <a:gd name="T23" fmla="*/ 3 h 241"/>
                    <a:gd name="T24" fmla="*/ 128 w 254"/>
                    <a:gd name="T25" fmla="*/ 0 h 241"/>
                    <a:gd name="T26" fmla="*/ 128 w 254"/>
                    <a:gd name="T27" fmla="*/ 0 h 241"/>
                    <a:gd name="T28" fmla="*/ 122 w 254"/>
                    <a:gd name="T29" fmla="*/ 0 h 241"/>
                    <a:gd name="T30" fmla="*/ 117 w 254"/>
                    <a:gd name="T31" fmla="*/ 0 h 241"/>
                    <a:gd name="T32" fmla="*/ 114 w 254"/>
                    <a:gd name="T33" fmla="*/ 2 h 241"/>
                    <a:gd name="T34" fmla="*/ 110 w 254"/>
                    <a:gd name="T35" fmla="*/ 3 h 241"/>
                    <a:gd name="T36" fmla="*/ 5 w 254"/>
                    <a:gd name="T37" fmla="*/ 106 h 241"/>
                    <a:gd name="T38" fmla="*/ 5 w 254"/>
                    <a:gd name="T39" fmla="*/ 106 h 241"/>
                    <a:gd name="T40" fmla="*/ 2 w 254"/>
                    <a:gd name="T41" fmla="*/ 113 h 241"/>
                    <a:gd name="T42" fmla="*/ 0 w 254"/>
                    <a:gd name="T43" fmla="*/ 120 h 241"/>
                    <a:gd name="T44" fmla="*/ 0 w 254"/>
                    <a:gd name="T45" fmla="*/ 128 h 241"/>
                    <a:gd name="T46" fmla="*/ 5 w 254"/>
                    <a:gd name="T47" fmla="*/ 133 h 241"/>
                    <a:gd name="T48" fmla="*/ 110 w 254"/>
                    <a:gd name="T49" fmla="*/ 238 h 241"/>
                    <a:gd name="T50" fmla="*/ 110 w 254"/>
                    <a:gd name="T51" fmla="*/ 238 h 241"/>
                    <a:gd name="T52" fmla="*/ 112 w 254"/>
                    <a:gd name="T53" fmla="*/ 239 h 241"/>
                    <a:gd name="T54" fmla="*/ 117 w 254"/>
                    <a:gd name="T55" fmla="*/ 241 h 241"/>
                    <a:gd name="T56" fmla="*/ 122 w 254"/>
                    <a:gd name="T57" fmla="*/ 241 h 241"/>
                    <a:gd name="T58" fmla="*/ 128 w 254"/>
                    <a:gd name="T59" fmla="*/ 239 h 241"/>
                    <a:gd name="T60" fmla="*/ 128 w 254"/>
                    <a:gd name="T61" fmla="*/ 239 h 241"/>
                    <a:gd name="T62" fmla="*/ 131 w 254"/>
                    <a:gd name="T63" fmla="*/ 236 h 241"/>
                    <a:gd name="T64" fmla="*/ 135 w 254"/>
                    <a:gd name="T65" fmla="*/ 234 h 241"/>
                    <a:gd name="T66" fmla="*/ 135 w 254"/>
                    <a:gd name="T67" fmla="*/ 229 h 241"/>
                    <a:gd name="T68" fmla="*/ 135 w 254"/>
                    <a:gd name="T69" fmla="*/ 183 h 241"/>
                    <a:gd name="T70" fmla="*/ 254 w 254"/>
                    <a:gd name="T71" fmla="*/ 183 h 241"/>
                    <a:gd name="T72" fmla="*/ 254 w 254"/>
                    <a:gd name="T73" fmla="*/ 8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4" h="241">
                      <a:moveTo>
                        <a:pt x="254" y="80"/>
                      </a:moveTo>
                      <a:lnTo>
                        <a:pt x="254" y="80"/>
                      </a:lnTo>
                      <a:lnTo>
                        <a:pt x="252" y="73"/>
                      </a:lnTo>
                      <a:lnTo>
                        <a:pt x="248" y="67"/>
                      </a:lnTo>
                      <a:lnTo>
                        <a:pt x="241" y="64"/>
                      </a:lnTo>
                      <a:lnTo>
                        <a:pt x="234" y="62"/>
                      </a:lnTo>
                      <a:lnTo>
                        <a:pt x="135" y="62"/>
                      </a:lnTo>
                      <a:lnTo>
                        <a:pt x="135" y="14"/>
                      </a:lnTo>
                      <a:lnTo>
                        <a:pt x="135" y="14"/>
                      </a:lnTo>
                      <a:lnTo>
                        <a:pt x="135" y="9"/>
                      </a:lnTo>
                      <a:lnTo>
                        <a:pt x="133" y="5"/>
                      </a:lnTo>
                      <a:lnTo>
                        <a:pt x="130" y="3"/>
                      </a:lnTo>
                      <a:lnTo>
                        <a:pt x="128" y="0"/>
                      </a:lnTo>
                      <a:lnTo>
                        <a:pt x="128" y="0"/>
                      </a:lnTo>
                      <a:lnTo>
                        <a:pt x="122" y="0"/>
                      </a:lnTo>
                      <a:lnTo>
                        <a:pt x="117" y="0"/>
                      </a:lnTo>
                      <a:lnTo>
                        <a:pt x="114" y="2"/>
                      </a:lnTo>
                      <a:lnTo>
                        <a:pt x="110" y="3"/>
                      </a:lnTo>
                      <a:lnTo>
                        <a:pt x="5" y="106"/>
                      </a:lnTo>
                      <a:lnTo>
                        <a:pt x="5" y="106"/>
                      </a:lnTo>
                      <a:lnTo>
                        <a:pt x="2" y="113"/>
                      </a:lnTo>
                      <a:lnTo>
                        <a:pt x="0" y="120"/>
                      </a:lnTo>
                      <a:lnTo>
                        <a:pt x="0" y="128"/>
                      </a:lnTo>
                      <a:lnTo>
                        <a:pt x="5" y="133"/>
                      </a:lnTo>
                      <a:lnTo>
                        <a:pt x="110" y="238"/>
                      </a:lnTo>
                      <a:lnTo>
                        <a:pt x="110" y="238"/>
                      </a:lnTo>
                      <a:lnTo>
                        <a:pt x="112" y="239"/>
                      </a:lnTo>
                      <a:lnTo>
                        <a:pt x="117" y="241"/>
                      </a:lnTo>
                      <a:lnTo>
                        <a:pt x="122" y="241"/>
                      </a:lnTo>
                      <a:lnTo>
                        <a:pt x="128" y="239"/>
                      </a:lnTo>
                      <a:lnTo>
                        <a:pt x="128" y="239"/>
                      </a:lnTo>
                      <a:lnTo>
                        <a:pt x="131" y="236"/>
                      </a:lnTo>
                      <a:lnTo>
                        <a:pt x="135" y="234"/>
                      </a:lnTo>
                      <a:lnTo>
                        <a:pt x="135" y="229"/>
                      </a:lnTo>
                      <a:lnTo>
                        <a:pt x="135" y="183"/>
                      </a:lnTo>
                      <a:lnTo>
                        <a:pt x="254" y="183"/>
                      </a:lnTo>
                      <a:lnTo>
                        <a:pt x="254"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44">
                  <a:extLst>
                    <a:ext uri="{FF2B5EF4-FFF2-40B4-BE49-F238E27FC236}">
                      <a16:creationId xmlns:a16="http://schemas.microsoft.com/office/drawing/2014/main" id="{D845949B-AFD6-B048-834B-84113D63E234}"/>
                    </a:ext>
                  </a:extLst>
                </p:cNvPr>
                <p:cNvSpPr>
                  <a:spLocks/>
                </p:cNvSpPr>
                <p:nvPr/>
              </p:nvSpPr>
              <p:spPr bwMode="auto">
                <a:xfrm>
                  <a:off x="5208906" y="4435475"/>
                  <a:ext cx="403225" cy="382588"/>
                </a:xfrm>
                <a:custGeom>
                  <a:avLst/>
                  <a:gdLst>
                    <a:gd name="T0" fmla="*/ 0 w 254"/>
                    <a:gd name="T1" fmla="*/ 161 h 241"/>
                    <a:gd name="T2" fmla="*/ 0 w 254"/>
                    <a:gd name="T3" fmla="*/ 161 h 241"/>
                    <a:gd name="T4" fmla="*/ 2 w 254"/>
                    <a:gd name="T5" fmla="*/ 168 h 241"/>
                    <a:gd name="T6" fmla="*/ 6 w 254"/>
                    <a:gd name="T7" fmla="*/ 174 h 241"/>
                    <a:gd name="T8" fmla="*/ 13 w 254"/>
                    <a:gd name="T9" fmla="*/ 177 h 241"/>
                    <a:gd name="T10" fmla="*/ 20 w 254"/>
                    <a:gd name="T11" fmla="*/ 179 h 241"/>
                    <a:gd name="T12" fmla="*/ 119 w 254"/>
                    <a:gd name="T13" fmla="*/ 179 h 241"/>
                    <a:gd name="T14" fmla="*/ 119 w 254"/>
                    <a:gd name="T15" fmla="*/ 227 h 241"/>
                    <a:gd name="T16" fmla="*/ 119 w 254"/>
                    <a:gd name="T17" fmla="*/ 227 h 241"/>
                    <a:gd name="T18" fmla="*/ 119 w 254"/>
                    <a:gd name="T19" fmla="*/ 232 h 241"/>
                    <a:gd name="T20" fmla="*/ 121 w 254"/>
                    <a:gd name="T21" fmla="*/ 236 h 241"/>
                    <a:gd name="T22" fmla="*/ 125 w 254"/>
                    <a:gd name="T23" fmla="*/ 238 h 241"/>
                    <a:gd name="T24" fmla="*/ 128 w 254"/>
                    <a:gd name="T25" fmla="*/ 241 h 241"/>
                    <a:gd name="T26" fmla="*/ 128 w 254"/>
                    <a:gd name="T27" fmla="*/ 241 h 241"/>
                    <a:gd name="T28" fmla="*/ 132 w 254"/>
                    <a:gd name="T29" fmla="*/ 241 h 241"/>
                    <a:gd name="T30" fmla="*/ 137 w 254"/>
                    <a:gd name="T31" fmla="*/ 241 h 241"/>
                    <a:gd name="T32" fmla="*/ 142 w 254"/>
                    <a:gd name="T33" fmla="*/ 239 h 241"/>
                    <a:gd name="T34" fmla="*/ 146 w 254"/>
                    <a:gd name="T35" fmla="*/ 238 h 241"/>
                    <a:gd name="T36" fmla="*/ 249 w 254"/>
                    <a:gd name="T37" fmla="*/ 135 h 241"/>
                    <a:gd name="T38" fmla="*/ 249 w 254"/>
                    <a:gd name="T39" fmla="*/ 135 h 241"/>
                    <a:gd name="T40" fmla="*/ 254 w 254"/>
                    <a:gd name="T41" fmla="*/ 128 h 241"/>
                    <a:gd name="T42" fmla="*/ 254 w 254"/>
                    <a:gd name="T43" fmla="*/ 121 h 241"/>
                    <a:gd name="T44" fmla="*/ 254 w 254"/>
                    <a:gd name="T45" fmla="*/ 113 h 241"/>
                    <a:gd name="T46" fmla="*/ 249 w 254"/>
                    <a:gd name="T47" fmla="*/ 108 h 241"/>
                    <a:gd name="T48" fmla="*/ 146 w 254"/>
                    <a:gd name="T49" fmla="*/ 3 h 241"/>
                    <a:gd name="T50" fmla="*/ 146 w 254"/>
                    <a:gd name="T51" fmla="*/ 3 h 241"/>
                    <a:gd name="T52" fmla="*/ 142 w 254"/>
                    <a:gd name="T53" fmla="*/ 2 h 241"/>
                    <a:gd name="T54" fmla="*/ 137 w 254"/>
                    <a:gd name="T55" fmla="*/ 0 h 241"/>
                    <a:gd name="T56" fmla="*/ 132 w 254"/>
                    <a:gd name="T57" fmla="*/ 0 h 241"/>
                    <a:gd name="T58" fmla="*/ 126 w 254"/>
                    <a:gd name="T59" fmla="*/ 2 h 241"/>
                    <a:gd name="T60" fmla="*/ 126 w 254"/>
                    <a:gd name="T61" fmla="*/ 2 h 241"/>
                    <a:gd name="T62" fmla="*/ 123 w 254"/>
                    <a:gd name="T63" fmla="*/ 5 h 241"/>
                    <a:gd name="T64" fmla="*/ 121 w 254"/>
                    <a:gd name="T65" fmla="*/ 7 h 241"/>
                    <a:gd name="T66" fmla="*/ 119 w 254"/>
                    <a:gd name="T67" fmla="*/ 12 h 241"/>
                    <a:gd name="T68" fmla="*/ 119 w 254"/>
                    <a:gd name="T69" fmla="*/ 58 h 241"/>
                    <a:gd name="T70" fmla="*/ 0 w 254"/>
                    <a:gd name="T71" fmla="*/ 58 h 241"/>
                    <a:gd name="T72" fmla="*/ 0 w 254"/>
                    <a:gd name="T73" fmla="*/ 16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4" h="241">
                      <a:moveTo>
                        <a:pt x="0" y="161"/>
                      </a:moveTo>
                      <a:lnTo>
                        <a:pt x="0" y="161"/>
                      </a:lnTo>
                      <a:lnTo>
                        <a:pt x="2" y="168"/>
                      </a:lnTo>
                      <a:lnTo>
                        <a:pt x="6" y="174"/>
                      </a:lnTo>
                      <a:lnTo>
                        <a:pt x="13" y="177"/>
                      </a:lnTo>
                      <a:lnTo>
                        <a:pt x="20" y="179"/>
                      </a:lnTo>
                      <a:lnTo>
                        <a:pt x="119" y="179"/>
                      </a:lnTo>
                      <a:lnTo>
                        <a:pt x="119" y="227"/>
                      </a:lnTo>
                      <a:lnTo>
                        <a:pt x="119" y="227"/>
                      </a:lnTo>
                      <a:lnTo>
                        <a:pt x="119" y="232"/>
                      </a:lnTo>
                      <a:lnTo>
                        <a:pt x="121" y="236"/>
                      </a:lnTo>
                      <a:lnTo>
                        <a:pt x="125" y="238"/>
                      </a:lnTo>
                      <a:lnTo>
                        <a:pt x="128" y="241"/>
                      </a:lnTo>
                      <a:lnTo>
                        <a:pt x="128" y="241"/>
                      </a:lnTo>
                      <a:lnTo>
                        <a:pt x="132" y="241"/>
                      </a:lnTo>
                      <a:lnTo>
                        <a:pt x="137" y="241"/>
                      </a:lnTo>
                      <a:lnTo>
                        <a:pt x="142" y="239"/>
                      </a:lnTo>
                      <a:lnTo>
                        <a:pt x="146" y="238"/>
                      </a:lnTo>
                      <a:lnTo>
                        <a:pt x="249" y="135"/>
                      </a:lnTo>
                      <a:lnTo>
                        <a:pt x="249" y="135"/>
                      </a:lnTo>
                      <a:lnTo>
                        <a:pt x="254" y="128"/>
                      </a:lnTo>
                      <a:lnTo>
                        <a:pt x="254" y="121"/>
                      </a:lnTo>
                      <a:lnTo>
                        <a:pt x="254" y="113"/>
                      </a:lnTo>
                      <a:lnTo>
                        <a:pt x="249" y="108"/>
                      </a:lnTo>
                      <a:lnTo>
                        <a:pt x="146" y="3"/>
                      </a:lnTo>
                      <a:lnTo>
                        <a:pt x="146" y="3"/>
                      </a:lnTo>
                      <a:lnTo>
                        <a:pt x="142" y="2"/>
                      </a:lnTo>
                      <a:lnTo>
                        <a:pt x="137" y="0"/>
                      </a:lnTo>
                      <a:lnTo>
                        <a:pt x="132" y="0"/>
                      </a:lnTo>
                      <a:lnTo>
                        <a:pt x="126" y="2"/>
                      </a:lnTo>
                      <a:lnTo>
                        <a:pt x="126" y="2"/>
                      </a:lnTo>
                      <a:lnTo>
                        <a:pt x="123" y="5"/>
                      </a:lnTo>
                      <a:lnTo>
                        <a:pt x="121" y="7"/>
                      </a:lnTo>
                      <a:lnTo>
                        <a:pt x="119" y="12"/>
                      </a:lnTo>
                      <a:lnTo>
                        <a:pt x="119" y="58"/>
                      </a:lnTo>
                      <a:lnTo>
                        <a:pt x="0" y="58"/>
                      </a:lnTo>
                      <a:lnTo>
                        <a:pt x="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spTree>
    <p:extLst>
      <p:ext uri="{BB962C8B-B14F-4D97-AF65-F5344CB8AC3E}">
        <p14:creationId xmlns:p14="http://schemas.microsoft.com/office/powerpoint/2010/main" val="2309091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0593E4-7638-C743-BED3-271ADE7D1969}"/>
              </a:ext>
            </a:extLst>
          </p:cNvPr>
          <p:cNvSpPr>
            <a:spLocks noGrp="1"/>
          </p:cNvSpPr>
          <p:nvPr>
            <p:ph type="body" sz="quarter" idx="10"/>
          </p:nvPr>
        </p:nvSpPr>
        <p:spPr/>
        <p:txBody>
          <a:bodyPr/>
          <a:lstStyle/>
          <a:p>
            <a:r>
              <a:rPr lang="en-US" dirty="0"/>
              <a:t>Preprocessing steps</a:t>
            </a:r>
          </a:p>
        </p:txBody>
      </p:sp>
      <p:sp>
        <p:nvSpPr>
          <p:cNvPr id="3" name="Title 2">
            <a:extLst>
              <a:ext uri="{FF2B5EF4-FFF2-40B4-BE49-F238E27FC236}">
                <a16:creationId xmlns:a16="http://schemas.microsoft.com/office/drawing/2014/main" id="{032D3D2F-2FD4-7F4D-A9F6-69624B57F1BC}"/>
              </a:ext>
            </a:extLst>
          </p:cNvPr>
          <p:cNvSpPr>
            <a:spLocks noGrp="1"/>
          </p:cNvSpPr>
          <p:nvPr>
            <p:ph type="title"/>
          </p:nvPr>
        </p:nvSpPr>
        <p:spPr/>
        <p:txBody>
          <a:bodyPr/>
          <a:lstStyle/>
          <a:p>
            <a:r>
              <a:rPr lang="en-US" dirty="0"/>
              <a:t>Data Analysis</a:t>
            </a:r>
          </a:p>
        </p:txBody>
      </p:sp>
      <p:sp>
        <p:nvSpPr>
          <p:cNvPr id="5" name="Chevron 4">
            <a:extLst>
              <a:ext uri="{FF2B5EF4-FFF2-40B4-BE49-F238E27FC236}">
                <a16:creationId xmlns:a16="http://schemas.microsoft.com/office/drawing/2014/main" id="{FD0ED7E5-092C-D34C-A208-32CFE719B5B7}"/>
              </a:ext>
            </a:extLst>
          </p:cNvPr>
          <p:cNvSpPr/>
          <p:nvPr/>
        </p:nvSpPr>
        <p:spPr>
          <a:xfrm>
            <a:off x="2176085" y="1523292"/>
            <a:ext cx="1959429" cy="308758"/>
          </a:xfrm>
          <a:prstGeom prst="chevron">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0" name="Chevron 49">
            <a:extLst>
              <a:ext uri="{FF2B5EF4-FFF2-40B4-BE49-F238E27FC236}">
                <a16:creationId xmlns:a16="http://schemas.microsoft.com/office/drawing/2014/main" id="{E7FD90E6-7C6E-C247-9645-7A5516F2B07F}"/>
              </a:ext>
            </a:extLst>
          </p:cNvPr>
          <p:cNvSpPr/>
          <p:nvPr/>
        </p:nvSpPr>
        <p:spPr>
          <a:xfrm>
            <a:off x="4135514" y="1523292"/>
            <a:ext cx="1959429" cy="308758"/>
          </a:xfrm>
          <a:prstGeom prst="chevron">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1" name="Chevron 50">
            <a:extLst>
              <a:ext uri="{FF2B5EF4-FFF2-40B4-BE49-F238E27FC236}">
                <a16:creationId xmlns:a16="http://schemas.microsoft.com/office/drawing/2014/main" id="{F5811F1E-8AD2-294B-8236-84B002DC15AF}"/>
              </a:ext>
            </a:extLst>
          </p:cNvPr>
          <p:cNvSpPr/>
          <p:nvPr/>
        </p:nvSpPr>
        <p:spPr>
          <a:xfrm>
            <a:off x="6094943" y="1523292"/>
            <a:ext cx="1959429" cy="308758"/>
          </a:xfrm>
          <a:prstGeom prst="chevron">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2" name="Chevron 51">
            <a:extLst>
              <a:ext uri="{FF2B5EF4-FFF2-40B4-BE49-F238E27FC236}">
                <a16:creationId xmlns:a16="http://schemas.microsoft.com/office/drawing/2014/main" id="{7D870A05-E021-FB45-8E8B-1CE22CBD3158}"/>
              </a:ext>
            </a:extLst>
          </p:cNvPr>
          <p:cNvSpPr/>
          <p:nvPr/>
        </p:nvSpPr>
        <p:spPr>
          <a:xfrm>
            <a:off x="8054372" y="1523292"/>
            <a:ext cx="1959429" cy="308758"/>
          </a:xfrm>
          <a:prstGeom prst="chevron">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8" name="TextBox 17">
            <a:extLst>
              <a:ext uri="{FF2B5EF4-FFF2-40B4-BE49-F238E27FC236}">
                <a16:creationId xmlns:a16="http://schemas.microsoft.com/office/drawing/2014/main" id="{43133D53-C5A7-4741-9064-79932D516249}"/>
              </a:ext>
            </a:extLst>
          </p:cNvPr>
          <p:cNvSpPr txBox="1"/>
          <p:nvPr/>
        </p:nvSpPr>
        <p:spPr>
          <a:xfrm>
            <a:off x="2014318" y="1827355"/>
            <a:ext cx="2282963" cy="738664"/>
          </a:xfrm>
          <a:prstGeom prst="rect">
            <a:avLst/>
          </a:prstGeom>
          <a:noFill/>
        </p:spPr>
        <p:txBody>
          <a:bodyPr wrap="square" rtlCol="0">
            <a:spAutoFit/>
          </a:bodyPr>
          <a:lstStyle/>
          <a:p>
            <a:pPr algn="ctr"/>
            <a:r>
              <a:rPr lang="en-US" sz="1400" b="1" dirty="0">
                <a:solidFill>
                  <a:srgbClr val="4D4F53"/>
                </a:solidFill>
              </a:rPr>
              <a:t>Target Binarization</a:t>
            </a:r>
          </a:p>
          <a:p>
            <a:pPr algn="ctr"/>
            <a:r>
              <a:rPr lang="en-US" sz="1400" dirty="0">
                <a:solidFill>
                  <a:srgbClr val="4D4F53"/>
                </a:solidFill>
              </a:rPr>
              <a:t>POC → focus on </a:t>
            </a:r>
            <a:r>
              <a:rPr lang="en-US" sz="1400" i="1" dirty="0">
                <a:solidFill>
                  <a:srgbClr val="4D4F53"/>
                </a:solidFill>
              </a:rPr>
              <a:t>binary classification</a:t>
            </a:r>
          </a:p>
        </p:txBody>
      </p:sp>
      <p:sp>
        <p:nvSpPr>
          <p:cNvPr id="55" name="TextBox 54">
            <a:extLst>
              <a:ext uri="{FF2B5EF4-FFF2-40B4-BE49-F238E27FC236}">
                <a16:creationId xmlns:a16="http://schemas.microsoft.com/office/drawing/2014/main" id="{E26DD857-46C8-6142-8CA4-498A1EA0C7FF}"/>
              </a:ext>
            </a:extLst>
          </p:cNvPr>
          <p:cNvSpPr txBox="1"/>
          <p:nvPr/>
        </p:nvSpPr>
        <p:spPr>
          <a:xfrm>
            <a:off x="4076862" y="1854272"/>
            <a:ext cx="1959429" cy="1169551"/>
          </a:xfrm>
          <a:prstGeom prst="rect">
            <a:avLst/>
          </a:prstGeom>
          <a:noFill/>
        </p:spPr>
        <p:txBody>
          <a:bodyPr wrap="square" rtlCol="0">
            <a:spAutoFit/>
          </a:bodyPr>
          <a:lstStyle/>
          <a:p>
            <a:pPr algn="ctr"/>
            <a:r>
              <a:rPr lang="en-US" sz="1400" b="1" dirty="0">
                <a:solidFill>
                  <a:srgbClr val="4D4F53"/>
                </a:solidFill>
              </a:rPr>
              <a:t>One Hot Encoding</a:t>
            </a:r>
          </a:p>
          <a:p>
            <a:pPr algn="ctr"/>
            <a:r>
              <a:rPr lang="en-US" sz="1400" dirty="0">
                <a:solidFill>
                  <a:srgbClr val="4D4F53"/>
                </a:solidFill>
              </a:rPr>
              <a:t>Necessary for </a:t>
            </a:r>
            <a:r>
              <a:rPr lang="en-US" sz="1400" i="1" dirty="0">
                <a:solidFill>
                  <a:srgbClr val="4D4F53"/>
                </a:solidFill>
              </a:rPr>
              <a:t>categorical variables </a:t>
            </a:r>
            <a:r>
              <a:rPr lang="en-US" sz="1400" dirty="0">
                <a:solidFill>
                  <a:srgbClr val="4D4F53"/>
                </a:solidFill>
              </a:rPr>
              <a:t>(</a:t>
            </a:r>
            <a:r>
              <a:rPr lang="en-US" sz="1400" dirty="0">
                <a:solidFill>
                  <a:srgbClr val="4D4F53"/>
                </a:solidFill>
                <a:latin typeface="Consolas" panose="020B0609020204030204" pitchFamily="49" charset="0"/>
                <a:cs typeface="Consolas" panose="020B0609020204030204" pitchFamily="49" charset="0"/>
              </a:rPr>
              <a:t>weekday</a:t>
            </a:r>
            <a:r>
              <a:rPr lang="en-US" sz="1400" dirty="0">
                <a:solidFill>
                  <a:srgbClr val="4D4F53"/>
                </a:solidFill>
              </a:rPr>
              <a:t> and</a:t>
            </a:r>
          </a:p>
          <a:p>
            <a:pPr algn="ctr"/>
            <a:r>
              <a:rPr lang="en-US" sz="1400" dirty="0" err="1">
                <a:solidFill>
                  <a:srgbClr val="4D4F53"/>
                </a:solidFill>
                <a:latin typeface="Consolas" panose="020B0609020204030204" pitchFamily="49" charset="0"/>
                <a:cs typeface="Consolas" panose="020B0609020204030204" pitchFamily="49" charset="0"/>
              </a:rPr>
              <a:t>hardware_model</a:t>
            </a:r>
            <a:r>
              <a:rPr lang="en-US" sz="1400" dirty="0">
                <a:solidFill>
                  <a:srgbClr val="4D4F53"/>
                </a:solidFill>
              </a:rPr>
              <a:t>)</a:t>
            </a:r>
          </a:p>
        </p:txBody>
      </p:sp>
      <p:sp>
        <p:nvSpPr>
          <p:cNvPr id="56" name="TextBox 55">
            <a:extLst>
              <a:ext uri="{FF2B5EF4-FFF2-40B4-BE49-F238E27FC236}">
                <a16:creationId xmlns:a16="http://schemas.microsoft.com/office/drawing/2014/main" id="{7ED3DEE0-CE27-D74B-B4C0-134948EB305B}"/>
              </a:ext>
            </a:extLst>
          </p:cNvPr>
          <p:cNvSpPr txBox="1"/>
          <p:nvPr/>
        </p:nvSpPr>
        <p:spPr>
          <a:xfrm>
            <a:off x="6090457" y="1827355"/>
            <a:ext cx="1959429" cy="1384995"/>
          </a:xfrm>
          <a:prstGeom prst="rect">
            <a:avLst/>
          </a:prstGeom>
          <a:noFill/>
        </p:spPr>
        <p:txBody>
          <a:bodyPr wrap="square" rtlCol="0">
            <a:spAutoFit/>
          </a:bodyPr>
          <a:lstStyle/>
          <a:p>
            <a:pPr algn="ctr"/>
            <a:r>
              <a:rPr lang="en-US" sz="1400" b="1" dirty="0">
                <a:solidFill>
                  <a:srgbClr val="4D4F53"/>
                </a:solidFill>
              </a:rPr>
              <a:t>Imputation</a:t>
            </a:r>
            <a:r>
              <a:rPr lang="en-US" sz="1400" dirty="0">
                <a:solidFill>
                  <a:srgbClr val="4D4F53"/>
                </a:solidFill>
              </a:rPr>
              <a:t> </a:t>
            </a:r>
          </a:p>
          <a:p>
            <a:pPr algn="ctr"/>
            <a:r>
              <a:rPr lang="en-US" sz="1400" dirty="0">
                <a:solidFill>
                  <a:srgbClr val="4D4F53"/>
                </a:solidFill>
              </a:rPr>
              <a:t>Deal with missing value. Here we already have the information in </a:t>
            </a:r>
            <a:r>
              <a:rPr lang="en-US" sz="1400" dirty="0">
                <a:solidFill>
                  <a:srgbClr val="4D4F53"/>
                </a:solidFill>
                <a:latin typeface="Consolas" panose="020B0609020204030204" pitchFamily="49" charset="0"/>
                <a:cs typeface="Consolas" panose="020B0609020204030204" pitchFamily="49" charset="0"/>
              </a:rPr>
              <a:t>MISS_* </a:t>
            </a:r>
            <a:r>
              <a:rPr lang="en-US" sz="1400" dirty="0">
                <a:solidFill>
                  <a:srgbClr val="4D4F53"/>
                </a:solidFill>
              </a:rPr>
              <a:t>so replace by mean</a:t>
            </a:r>
          </a:p>
        </p:txBody>
      </p:sp>
      <p:sp>
        <p:nvSpPr>
          <p:cNvPr id="57" name="TextBox 56">
            <a:extLst>
              <a:ext uri="{FF2B5EF4-FFF2-40B4-BE49-F238E27FC236}">
                <a16:creationId xmlns:a16="http://schemas.microsoft.com/office/drawing/2014/main" id="{141EDEAC-C7A4-F84D-9979-B6F75304DFA3}"/>
              </a:ext>
            </a:extLst>
          </p:cNvPr>
          <p:cNvSpPr txBox="1"/>
          <p:nvPr/>
        </p:nvSpPr>
        <p:spPr>
          <a:xfrm>
            <a:off x="8048304" y="1827355"/>
            <a:ext cx="1956525" cy="954107"/>
          </a:xfrm>
          <a:prstGeom prst="rect">
            <a:avLst/>
          </a:prstGeom>
          <a:noFill/>
        </p:spPr>
        <p:txBody>
          <a:bodyPr wrap="square" rtlCol="0">
            <a:spAutoFit/>
          </a:bodyPr>
          <a:lstStyle/>
          <a:p>
            <a:pPr algn="ctr"/>
            <a:r>
              <a:rPr lang="en-US" sz="1400" b="1" dirty="0">
                <a:solidFill>
                  <a:srgbClr val="4D4F53"/>
                </a:solidFill>
              </a:rPr>
              <a:t>Scaling</a:t>
            </a:r>
            <a:r>
              <a:rPr lang="en-US" sz="1400" dirty="0">
                <a:solidFill>
                  <a:srgbClr val="4D4F53"/>
                </a:solidFill>
              </a:rPr>
              <a:t> </a:t>
            </a:r>
          </a:p>
          <a:p>
            <a:pPr algn="ctr"/>
            <a:r>
              <a:rPr lang="en-US" sz="1400" dirty="0">
                <a:solidFill>
                  <a:srgbClr val="4D4F53"/>
                </a:solidFill>
              </a:rPr>
              <a:t>Normally distributed and with outliers: standardize the features </a:t>
            </a:r>
          </a:p>
        </p:txBody>
      </p:sp>
      <p:grpSp>
        <p:nvGrpSpPr>
          <p:cNvPr id="22" name="Group 21">
            <a:extLst>
              <a:ext uri="{FF2B5EF4-FFF2-40B4-BE49-F238E27FC236}">
                <a16:creationId xmlns:a16="http://schemas.microsoft.com/office/drawing/2014/main" id="{6D51F3E2-D34B-8045-9EF0-E9FE813F95B7}"/>
              </a:ext>
            </a:extLst>
          </p:cNvPr>
          <p:cNvGrpSpPr/>
          <p:nvPr/>
        </p:nvGrpSpPr>
        <p:grpSpPr>
          <a:xfrm>
            <a:off x="1175522" y="3360717"/>
            <a:ext cx="9939647" cy="338554"/>
            <a:chOff x="1175522" y="3360717"/>
            <a:chExt cx="9939647" cy="338554"/>
          </a:xfrm>
        </p:grpSpPr>
        <p:cxnSp>
          <p:nvCxnSpPr>
            <p:cNvPr id="20" name="Straight Connector 19">
              <a:extLst>
                <a:ext uri="{FF2B5EF4-FFF2-40B4-BE49-F238E27FC236}">
                  <a16:creationId xmlns:a16="http://schemas.microsoft.com/office/drawing/2014/main" id="{C828B1C1-1C30-BE46-AB70-759A6456C369}"/>
                </a:ext>
              </a:extLst>
            </p:cNvPr>
            <p:cNvCxnSpPr/>
            <p:nvPr/>
          </p:nvCxnSpPr>
          <p:spPr>
            <a:xfrm>
              <a:off x="1175522" y="3526972"/>
              <a:ext cx="9939647" cy="0"/>
            </a:xfrm>
            <a:prstGeom prst="lin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1AF9FA31-4013-F344-9A88-4AD34150595E}"/>
                </a:ext>
              </a:extLst>
            </p:cNvPr>
            <p:cNvSpPr txBox="1"/>
            <p:nvPr/>
          </p:nvSpPr>
          <p:spPr>
            <a:xfrm>
              <a:off x="4785756" y="3360717"/>
              <a:ext cx="2501071" cy="338554"/>
            </a:xfrm>
            <a:prstGeom prst="rect">
              <a:avLst/>
            </a:prstGeom>
            <a:solidFill>
              <a:schemeClr val="bg1"/>
            </a:solidFill>
          </p:spPr>
          <p:txBody>
            <a:bodyPr wrap="square" rtlCol="0">
              <a:spAutoFit/>
            </a:bodyPr>
            <a:lstStyle/>
            <a:p>
              <a:pPr algn="ctr"/>
              <a:r>
                <a:rPr lang="en-US" sz="1600" dirty="0">
                  <a:solidFill>
                    <a:srgbClr val="4D4F53"/>
                  </a:solidFill>
                </a:rPr>
                <a:t>Possibly combined with</a:t>
              </a:r>
            </a:p>
          </p:txBody>
        </p:sp>
      </p:grpSp>
      <p:grpSp>
        <p:nvGrpSpPr>
          <p:cNvPr id="91" name="Group 90">
            <a:extLst>
              <a:ext uri="{FF2B5EF4-FFF2-40B4-BE49-F238E27FC236}">
                <a16:creationId xmlns:a16="http://schemas.microsoft.com/office/drawing/2014/main" id="{ED3D2617-770A-5B44-BB76-C321BACFCB31}"/>
              </a:ext>
            </a:extLst>
          </p:cNvPr>
          <p:cNvGrpSpPr/>
          <p:nvPr/>
        </p:nvGrpSpPr>
        <p:grpSpPr>
          <a:xfrm>
            <a:off x="1529673" y="4264962"/>
            <a:ext cx="3017920" cy="1005482"/>
            <a:chOff x="1767836" y="4263242"/>
            <a:chExt cx="3017920" cy="1005482"/>
          </a:xfrm>
        </p:grpSpPr>
        <p:sp>
          <p:nvSpPr>
            <p:cNvPr id="24" name="Oval 23">
              <a:extLst>
                <a:ext uri="{FF2B5EF4-FFF2-40B4-BE49-F238E27FC236}">
                  <a16:creationId xmlns:a16="http://schemas.microsoft.com/office/drawing/2014/main" id="{5FD4319A-A100-E44E-A502-32247363A6AE}"/>
                </a:ext>
              </a:extLst>
            </p:cNvPr>
            <p:cNvSpPr/>
            <p:nvPr/>
          </p:nvSpPr>
          <p:spPr>
            <a:xfrm rot="20380495">
              <a:off x="1767836" y="4556205"/>
              <a:ext cx="2775925" cy="712519"/>
            </a:xfrm>
            <a:prstGeom prst="ellipse">
              <a:avLst/>
            </a:prstGeom>
            <a:pattFill prst="pct20">
              <a:fgClr>
                <a:schemeClr val="accent6"/>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cxnSp>
          <p:nvCxnSpPr>
            <p:cNvPr id="26" name="Straight Arrow Connector 25">
              <a:extLst>
                <a:ext uri="{FF2B5EF4-FFF2-40B4-BE49-F238E27FC236}">
                  <a16:creationId xmlns:a16="http://schemas.microsoft.com/office/drawing/2014/main" id="{50F1C439-2F58-394A-BE10-CE8C984D788A}"/>
                </a:ext>
              </a:extLst>
            </p:cNvPr>
            <p:cNvCxnSpPr/>
            <p:nvPr/>
          </p:nvCxnSpPr>
          <p:spPr>
            <a:xfrm flipV="1">
              <a:off x="3155798" y="4263242"/>
              <a:ext cx="1629958" cy="649222"/>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67C94245-9301-5B47-8D54-BE2A86A21BB4}"/>
                </a:ext>
              </a:extLst>
            </p:cNvPr>
            <p:cNvCxnSpPr/>
            <p:nvPr/>
          </p:nvCxnSpPr>
          <p:spPr>
            <a:xfrm flipH="1" flipV="1">
              <a:off x="2909455" y="4263242"/>
              <a:ext cx="246343" cy="649222"/>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F934B5D1-9720-B743-B821-5392C63A2BFB}"/>
              </a:ext>
            </a:extLst>
          </p:cNvPr>
          <p:cNvSpPr txBox="1"/>
          <p:nvPr/>
        </p:nvSpPr>
        <p:spPr>
          <a:xfrm>
            <a:off x="1560179" y="3734621"/>
            <a:ext cx="2956909" cy="307777"/>
          </a:xfrm>
          <a:prstGeom prst="rect">
            <a:avLst/>
          </a:prstGeom>
          <a:noFill/>
        </p:spPr>
        <p:txBody>
          <a:bodyPr wrap="square" rtlCol="0">
            <a:spAutoFit/>
          </a:bodyPr>
          <a:lstStyle/>
          <a:p>
            <a:pPr algn="ctr"/>
            <a:r>
              <a:rPr lang="en-US" sz="1400" b="1" dirty="0">
                <a:solidFill>
                  <a:srgbClr val="4D4F53"/>
                </a:solidFill>
              </a:rPr>
              <a:t>Principal Component Analysis </a:t>
            </a:r>
          </a:p>
        </p:txBody>
      </p:sp>
      <p:sp>
        <p:nvSpPr>
          <p:cNvPr id="44" name="Rectangle 43">
            <a:extLst>
              <a:ext uri="{FF2B5EF4-FFF2-40B4-BE49-F238E27FC236}">
                <a16:creationId xmlns:a16="http://schemas.microsoft.com/office/drawing/2014/main" id="{307E71C5-1CA0-A544-83FF-BD8BF36A374E}"/>
              </a:ext>
            </a:extLst>
          </p:cNvPr>
          <p:cNvSpPr/>
          <p:nvPr/>
        </p:nvSpPr>
        <p:spPr>
          <a:xfrm>
            <a:off x="1657674" y="5580158"/>
            <a:ext cx="2761918" cy="738664"/>
          </a:xfrm>
          <a:prstGeom prst="rect">
            <a:avLst/>
          </a:prstGeom>
        </p:spPr>
        <p:txBody>
          <a:bodyPr wrap="square">
            <a:spAutoFit/>
          </a:bodyPr>
          <a:lstStyle/>
          <a:p>
            <a:pPr algn="ctr"/>
            <a:r>
              <a:rPr lang="en-US" sz="1400" dirty="0">
                <a:solidFill>
                  <a:srgbClr val="4D4F53"/>
                </a:solidFill>
              </a:rPr>
              <a:t>Finds a new basis based on a given number of vectors to describe the data as well as possible.</a:t>
            </a:r>
          </a:p>
        </p:txBody>
      </p:sp>
      <p:grpSp>
        <p:nvGrpSpPr>
          <p:cNvPr id="90" name="Group 89">
            <a:extLst>
              <a:ext uri="{FF2B5EF4-FFF2-40B4-BE49-F238E27FC236}">
                <a16:creationId xmlns:a16="http://schemas.microsoft.com/office/drawing/2014/main" id="{E403EE2C-A8CD-8C4E-A8BF-71BE1A7AE11F}"/>
              </a:ext>
            </a:extLst>
          </p:cNvPr>
          <p:cNvGrpSpPr/>
          <p:nvPr/>
        </p:nvGrpSpPr>
        <p:grpSpPr>
          <a:xfrm>
            <a:off x="7765952" y="4030122"/>
            <a:ext cx="2445223" cy="1486277"/>
            <a:chOff x="7714966" y="3955688"/>
            <a:chExt cx="2916871" cy="1772958"/>
          </a:xfrm>
        </p:grpSpPr>
        <p:sp>
          <p:nvSpPr>
            <p:cNvPr id="45" name="Oval 44">
              <a:extLst>
                <a:ext uri="{FF2B5EF4-FFF2-40B4-BE49-F238E27FC236}">
                  <a16:creationId xmlns:a16="http://schemas.microsoft.com/office/drawing/2014/main" id="{F440C217-3C06-7742-A430-E72DDD4975EF}"/>
                </a:ext>
              </a:extLst>
            </p:cNvPr>
            <p:cNvSpPr/>
            <p:nvPr/>
          </p:nvSpPr>
          <p:spPr>
            <a:xfrm>
              <a:off x="7919634" y="4417017"/>
              <a:ext cx="449451" cy="805912"/>
            </a:xfrm>
            <a:prstGeom prst="ellipse">
              <a:avLst/>
            </a:prstGeom>
            <a:pattFill prst="pct25">
              <a:fgClr>
                <a:srgbClr val="00B050"/>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6" name="Oval 75">
              <a:extLst>
                <a:ext uri="{FF2B5EF4-FFF2-40B4-BE49-F238E27FC236}">
                  <a16:creationId xmlns:a16="http://schemas.microsoft.com/office/drawing/2014/main" id="{659995E2-8302-4A4A-B78D-73033B490E76}"/>
                </a:ext>
              </a:extLst>
            </p:cNvPr>
            <p:cNvSpPr/>
            <p:nvPr/>
          </p:nvSpPr>
          <p:spPr>
            <a:xfrm rot="19904595">
              <a:off x="8413126" y="3955688"/>
              <a:ext cx="449451" cy="805912"/>
            </a:xfrm>
            <a:prstGeom prst="ellipse">
              <a:avLst/>
            </a:prstGeom>
            <a:pattFill prst="pct25">
              <a:fgClr>
                <a:srgbClr val="FF0000"/>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9" name="Oval 78">
              <a:extLst>
                <a:ext uri="{FF2B5EF4-FFF2-40B4-BE49-F238E27FC236}">
                  <a16:creationId xmlns:a16="http://schemas.microsoft.com/office/drawing/2014/main" id="{D2C38AA3-F13F-E74E-B7B0-688B467B1293}"/>
                </a:ext>
              </a:extLst>
            </p:cNvPr>
            <p:cNvSpPr/>
            <p:nvPr/>
          </p:nvSpPr>
          <p:spPr>
            <a:xfrm rot="2687182">
              <a:off x="9131344" y="4184897"/>
              <a:ext cx="449451" cy="805912"/>
            </a:xfrm>
            <a:prstGeom prst="ellipse">
              <a:avLst/>
            </a:prstGeom>
            <a:pattFill prst="pct25">
              <a:fgClr>
                <a:srgbClr val="7030A0"/>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cxnSp>
          <p:nvCxnSpPr>
            <p:cNvPr id="81" name="Straight Arrow Connector 80">
              <a:extLst>
                <a:ext uri="{FF2B5EF4-FFF2-40B4-BE49-F238E27FC236}">
                  <a16:creationId xmlns:a16="http://schemas.microsoft.com/office/drawing/2014/main" id="{4F71E9A6-8286-1E4E-8E29-FD3A563AB9E3}"/>
                </a:ext>
              </a:extLst>
            </p:cNvPr>
            <p:cNvCxnSpPr>
              <a:cxnSpLocks/>
            </p:cNvCxnSpPr>
            <p:nvPr/>
          </p:nvCxnSpPr>
          <p:spPr>
            <a:xfrm flipV="1">
              <a:off x="7714966" y="4476384"/>
              <a:ext cx="2916871" cy="1252262"/>
            </a:xfrm>
            <a:prstGeom prst="straightConnector1">
              <a:avLst/>
            </a:prstGeom>
            <a:ln w="12700">
              <a:solidFill>
                <a:srgbClr val="B7B1A9"/>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327A8A8-F858-5D4F-A7E1-CC305E482549}"/>
                </a:ext>
              </a:extLst>
            </p:cNvPr>
            <p:cNvCxnSpPr>
              <a:cxnSpLocks/>
            </p:cNvCxnSpPr>
            <p:nvPr/>
          </p:nvCxnSpPr>
          <p:spPr>
            <a:xfrm flipV="1">
              <a:off x="8155598" y="5339675"/>
              <a:ext cx="451417" cy="192853"/>
            </a:xfrm>
            <a:prstGeom prst="line">
              <a:avLst/>
            </a:prstGeom>
            <a:ln w="31750">
              <a:solidFill>
                <a:srgbClr val="00B05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8E6A484C-B721-1543-B36B-A10A1F66BBD8}"/>
                </a:ext>
              </a:extLst>
            </p:cNvPr>
            <p:cNvCxnSpPr>
              <a:cxnSpLocks/>
            </p:cNvCxnSpPr>
            <p:nvPr/>
          </p:nvCxnSpPr>
          <p:spPr>
            <a:xfrm flipV="1">
              <a:off x="8803728" y="5092226"/>
              <a:ext cx="369673" cy="157930"/>
            </a:xfrm>
            <a:prstGeom prst="line">
              <a:avLst/>
            </a:prstGeom>
            <a:ln w="31750">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360DBD44-20C6-DD4C-A0A7-1A081E352B2F}"/>
                </a:ext>
              </a:extLst>
            </p:cNvPr>
            <p:cNvCxnSpPr>
              <a:cxnSpLocks/>
            </p:cNvCxnSpPr>
            <p:nvPr/>
          </p:nvCxnSpPr>
          <p:spPr>
            <a:xfrm flipV="1">
              <a:off x="9162117" y="4791710"/>
              <a:ext cx="712854" cy="304542"/>
            </a:xfrm>
            <a:prstGeom prst="line">
              <a:avLst/>
            </a:prstGeom>
            <a:ln w="317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06" name="TextBox 105">
            <a:extLst>
              <a:ext uri="{FF2B5EF4-FFF2-40B4-BE49-F238E27FC236}">
                <a16:creationId xmlns:a16="http://schemas.microsoft.com/office/drawing/2014/main" id="{FCE4F29B-4FB7-C64F-AB33-9C7EE3F8B7E1}"/>
              </a:ext>
            </a:extLst>
          </p:cNvPr>
          <p:cNvSpPr txBox="1"/>
          <p:nvPr/>
        </p:nvSpPr>
        <p:spPr>
          <a:xfrm>
            <a:off x="7510109" y="3729148"/>
            <a:ext cx="2956909" cy="307777"/>
          </a:xfrm>
          <a:prstGeom prst="rect">
            <a:avLst/>
          </a:prstGeom>
          <a:noFill/>
        </p:spPr>
        <p:txBody>
          <a:bodyPr wrap="square" rtlCol="0">
            <a:spAutoFit/>
          </a:bodyPr>
          <a:lstStyle/>
          <a:p>
            <a:pPr algn="ctr"/>
            <a:r>
              <a:rPr lang="en-US" sz="1400" b="1" dirty="0">
                <a:solidFill>
                  <a:srgbClr val="4D4F53"/>
                </a:solidFill>
              </a:rPr>
              <a:t>Linear Discriminant Analysis</a:t>
            </a:r>
          </a:p>
        </p:txBody>
      </p:sp>
      <p:sp>
        <p:nvSpPr>
          <p:cNvPr id="108" name="Rectangle 107">
            <a:extLst>
              <a:ext uri="{FF2B5EF4-FFF2-40B4-BE49-F238E27FC236}">
                <a16:creationId xmlns:a16="http://schemas.microsoft.com/office/drawing/2014/main" id="{0C4A15F5-494B-8745-98AF-280EFE736093}"/>
              </a:ext>
            </a:extLst>
          </p:cNvPr>
          <p:cNvSpPr/>
          <p:nvPr/>
        </p:nvSpPr>
        <p:spPr>
          <a:xfrm>
            <a:off x="7607604" y="5538692"/>
            <a:ext cx="2761918" cy="738664"/>
          </a:xfrm>
          <a:prstGeom prst="rect">
            <a:avLst/>
          </a:prstGeom>
        </p:spPr>
        <p:txBody>
          <a:bodyPr wrap="square">
            <a:spAutoFit/>
          </a:bodyPr>
          <a:lstStyle/>
          <a:p>
            <a:pPr algn="ctr"/>
            <a:r>
              <a:rPr lang="en-US" sz="1400" i="1" dirty="0">
                <a:solidFill>
                  <a:srgbClr val="4D4F53"/>
                </a:solidFill>
              </a:rPr>
              <a:t>Using labels</a:t>
            </a:r>
            <a:r>
              <a:rPr lang="en-US" sz="1400" dirty="0">
                <a:solidFill>
                  <a:srgbClr val="4D4F53"/>
                </a:solidFill>
              </a:rPr>
              <a:t> it finds the one dimension that separates the classes the best.</a:t>
            </a:r>
          </a:p>
        </p:txBody>
      </p:sp>
      <p:sp>
        <p:nvSpPr>
          <p:cNvPr id="92" name="TextBox 91">
            <a:extLst>
              <a:ext uri="{FF2B5EF4-FFF2-40B4-BE49-F238E27FC236}">
                <a16:creationId xmlns:a16="http://schemas.microsoft.com/office/drawing/2014/main" id="{CC7861C9-E173-7E4B-91A9-EB91A5F5C9D6}"/>
              </a:ext>
            </a:extLst>
          </p:cNvPr>
          <p:cNvSpPr txBox="1"/>
          <p:nvPr/>
        </p:nvSpPr>
        <p:spPr>
          <a:xfrm rot="16200000">
            <a:off x="-543744" y="4703834"/>
            <a:ext cx="2717013" cy="707886"/>
          </a:xfrm>
          <a:prstGeom prst="rect">
            <a:avLst/>
          </a:prstGeom>
          <a:noFill/>
        </p:spPr>
        <p:txBody>
          <a:bodyPr wrap="square" rtlCol="0">
            <a:spAutoFit/>
          </a:bodyPr>
          <a:lstStyle/>
          <a:p>
            <a:pPr algn="ctr"/>
            <a:r>
              <a:rPr lang="en-US" sz="2000" i="1" dirty="0">
                <a:solidFill>
                  <a:schemeClr val="accent5"/>
                </a:solidFill>
              </a:rPr>
              <a:t>Dimensionality reduction</a:t>
            </a:r>
          </a:p>
        </p:txBody>
      </p:sp>
    </p:spTree>
    <p:extLst>
      <p:ext uri="{BB962C8B-B14F-4D97-AF65-F5344CB8AC3E}">
        <p14:creationId xmlns:p14="http://schemas.microsoft.com/office/powerpoint/2010/main" val="3355100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0593E4-7638-C743-BED3-271ADE7D1969}"/>
              </a:ext>
            </a:extLst>
          </p:cNvPr>
          <p:cNvSpPr>
            <a:spLocks noGrp="1"/>
          </p:cNvSpPr>
          <p:nvPr>
            <p:ph type="body" sz="quarter" idx="10"/>
          </p:nvPr>
        </p:nvSpPr>
        <p:spPr/>
        <p:txBody>
          <a:bodyPr/>
          <a:lstStyle/>
          <a:p>
            <a:r>
              <a:rPr lang="en-US" dirty="0"/>
              <a:t>Label Propagation: Theoretical Approach</a:t>
            </a:r>
          </a:p>
        </p:txBody>
      </p:sp>
      <p:sp>
        <p:nvSpPr>
          <p:cNvPr id="3" name="Title 2">
            <a:extLst>
              <a:ext uri="{FF2B5EF4-FFF2-40B4-BE49-F238E27FC236}">
                <a16:creationId xmlns:a16="http://schemas.microsoft.com/office/drawing/2014/main" id="{032D3D2F-2FD4-7F4D-A9F6-69624B57F1BC}"/>
              </a:ext>
            </a:extLst>
          </p:cNvPr>
          <p:cNvSpPr>
            <a:spLocks noGrp="1"/>
          </p:cNvSpPr>
          <p:nvPr>
            <p:ph type="title"/>
          </p:nvPr>
        </p:nvSpPr>
        <p:spPr/>
        <p:txBody>
          <a:bodyPr/>
          <a:lstStyle/>
          <a:p>
            <a:r>
              <a:rPr lang="en-US" dirty="0"/>
              <a:t>Data Analysis</a:t>
            </a:r>
          </a:p>
        </p:txBody>
      </p:sp>
      <p:grpSp>
        <p:nvGrpSpPr>
          <p:cNvPr id="13" name="Group 12">
            <a:extLst>
              <a:ext uri="{FF2B5EF4-FFF2-40B4-BE49-F238E27FC236}">
                <a16:creationId xmlns:a16="http://schemas.microsoft.com/office/drawing/2014/main" id="{12E5074C-08AC-0442-950A-92F43EEA2875}"/>
              </a:ext>
            </a:extLst>
          </p:cNvPr>
          <p:cNvGrpSpPr/>
          <p:nvPr/>
        </p:nvGrpSpPr>
        <p:grpSpPr>
          <a:xfrm>
            <a:off x="648526" y="1771486"/>
            <a:ext cx="6252806" cy="1055076"/>
            <a:chOff x="725774" y="1296473"/>
            <a:chExt cx="6252806" cy="1055076"/>
          </a:xfrm>
        </p:grpSpPr>
        <p:sp>
          <p:nvSpPr>
            <p:cNvPr id="32" name="Rounded Rectangle 31">
              <a:extLst>
                <a:ext uri="{FF2B5EF4-FFF2-40B4-BE49-F238E27FC236}">
                  <a16:creationId xmlns:a16="http://schemas.microsoft.com/office/drawing/2014/main" id="{D9FA6951-003D-7947-BADD-EC71A2E4A558}"/>
                </a:ext>
              </a:extLst>
            </p:cNvPr>
            <p:cNvSpPr/>
            <p:nvPr/>
          </p:nvSpPr>
          <p:spPr>
            <a:xfrm>
              <a:off x="725774" y="1612996"/>
              <a:ext cx="5936283" cy="738553"/>
            </a:xfrm>
            <a:prstGeom prst="roundRect">
              <a:avLst/>
            </a:prstGeom>
            <a:solidFill>
              <a:schemeClr val="bg1"/>
            </a:solidFill>
            <a:ln w="28575">
              <a:solidFill>
                <a:srgbClr val="FFC00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rgbClr val="4D4F53"/>
                  </a:solidFill>
                </a:rPr>
                <a:t>VIA not reliable: </a:t>
              </a:r>
              <a:r>
                <a:rPr lang="en-US" sz="1400" dirty="0">
                  <a:solidFill>
                    <a:srgbClr val="4D4F53"/>
                  </a:solidFill>
                </a:rPr>
                <a:t>need lots of filtering (we may be discarding sick CPEs)</a:t>
              </a:r>
            </a:p>
            <a:p>
              <a:pPr algn="ctr"/>
              <a:r>
                <a:rPr lang="en-US" sz="1400" b="1" dirty="0">
                  <a:solidFill>
                    <a:srgbClr val="4D4F53"/>
                  </a:solidFill>
                </a:rPr>
                <a:t>Customer Behavior: </a:t>
              </a:r>
              <a:r>
                <a:rPr lang="en-US" sz="1400" dirty="0">
                  <a:solidFill>
                    <a:srgbClr val="4D4F53"/>
                  </a:solidFill>
                </a:rPr>
                <a:t>not sure that all customer call us for a given problem</a:t>
              </a:r>
            </a:p>
          </p:txBody>
        </p:sp>
        <p:grpSp>
          <p:nvGrpSpPr>
            <p:cNvPr id="33" name="Group 32">
              <a:extLst>
                <a:ext uri="{FF2B5EF4-FFF2-40B4-BE49-F238E27FC236}">
                  <a16:creationId xmlns:a16="http://schemas.microsoft.com/office/drawing/2014/main" id="{F5BBC56A-9D04-7348-B991-44E7C84902DA}"/>
                </a:ext>
              </a:extLst>
            </p:cNvPr>
            <p:cNvGrpSpPr/>
            <p:nvPr/>
          </p:nvGrpSpPr>
          <p:grpSpPr>
            <a:xfrm>
              <a:off x="6345534" y="1296473"/>
              <a:ext cx="633046" cy="633046"/>
              <a:chOff x="7936523" y="3312987"/>
              <a:chExt cx="633046" cy="633046"/>
            </a:xfrm>
          </p:grpSpPr>
          <p:sp>
            <p:nvSpPr>
              <p:cNvPr id="34" name="Oval 33">
                <a:extLst>
                  <a:ext uri="{FF2B5EF4-FFF2-40B4-BE49-F238E27FC236}">
                    <a16:creationId xmlns:a16="http://schemas.microsoft.com/office/drawing/2014/main" id="{7DE7C803-D026-D94D-997B-9D3D634EA335}"/>
                  </a:ext>
                </a:extLst>
              </p:cNvPr>
              <p:cNvSpPr/>
              <p:nvPr/>
            </p:nvSpPr>
            <p:spPr>
              <a:xfrm>
                <a:off x="7936523" y="3312987"/>
                <a:ext cx="633046" cy="6330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5" name="Freeform 11">
                <a:extLst>
                  <a:ext uri="{FF2B5EF4-FFF2-40B4-BE49-F238E27FC236}">
                    <a16:creationId xmlns:a16="http://schemas.microsoft.com/office/drawing/2014/main" id="{B567AD14-A7BE-E547-994E-C0B598076642}"/>
                  </a:ext>
                </a:extLst>
              </p:cNvPr>
              <p:cNvSpPr>
                <a:spLocks noEditPoints="1"/>
              </p:cNvSpPr>
              <p:nvPr/>
            </p:nvSpPr>
            <p:spPr bwMode="auto">
              <a:xfrm>
                <a:off x="8078116" y="3352799"/>
                <a:ext cx="349859" cy="553421"/>
              </a:xfrm>
              <a:custGeom>
                <a:avLst/>
                <a:gdLst>
                  <a:gd name="T0" fmla="*/ 503 w 837"/>
                  <a:gd name="T1" fmla="*/ 8 h 1324"/>
                  <a:gd name="T2" fmla="*/ 619 w 837"/>
                  <a:gd name="T3" fmla="*/ 50 h 1324"/>
                  <a:gd name="T4" fmla="*/ 741 w 837"/>
                  <a:gd name="T5" fmla="*/ 151 h 1324"/>
                  <a:gd name="T6" fmla="*/ 812 w 837"/>
                  <a:gd name="T7" fmla="*/ 275 h 1324"/>
                  <a:gd name="T8" fmla="*/ 837 w 837"/>
                  <a:gd name="T9" fmla="*/ 397 h 1324"/>
                  <a:gd name="T10" fmla="*/ 822 w 837"/>
                  <a:gd name="T11" fmla="*/ 531 h 1324"/>
                  <a:gd name="T12" fmla="*/ 765 w 837"/>
                  <a:gd name="T13" fmla="*/ 653 h 1324"/>
                  <a:gd name="T14" fmla="*/ 663 w 837"/>
                  <a:gd name="T15" fmla="*/ 759 h 1324"/>
                  <a:gd name="T16" fmla="*/ 702 w 837"/>
                  <a:gd name="T17" fmla="*/ 840 h 1324"/>
                  <a:gd name="T18" fmla="*/ 716 w 837"/>
                  <a:gd name="T19" fmla="*/ 930 h 1324"/>
                  <a:gd name="T20" fmla="*/ 702 w 837"/>
                  <a:gd name="T21" fmla="*/ 996 h 1324"/>
                  <a:gd name="T22" fmla="*/ 716 w 837"/>
                  <a:gd name="T23" fmla="*/ 1086 h 1324"/>
                  <a:gd name="T24" fmla="*/ 192 w 837"/>
                  <a:gd name="T25" fmla="*/ 1205 h 1324"/>
                  <a:gd name="T26" fmla="*/ 135 w 837"/>
                  <a:gd name="T27" fmla="*/ 1130 h 1324"/>
                  <a:gd name="T28" fmla="*/ 148 w 837"/>
                  <a:gd name="T29" fmla="*/ 1037 h 1324"/>
                  <a:gd name="T30" fmla="*/ 135 w 837"/>
                  <a:gd name="T31" fmla="*/ 974 h 1324"/>
                  <a:gd name="T32" fmla="*/ 148 w 837"/>
                  <a:gd name="T33" fmla="*/ 881 h 1324"/>
                  <a:gd name="T34" fmla="*/ 180 w 837"/>
                  <a:gd name="T35" fmla="*/ 764 h 1324"/>
                  <a:gd name="T36" fmla="*/ 74 w 837"/>
                  <a:gd name="T37" fmla="*/ 656 h 1324"/>
                  <a:gd name="T38" fmla="*/ 14 w 837"/>
                  <a:gd name="T39" fmla="*/ 532 h 1324"/>
                  <a:gd name="T40" fmla="*/ 0 w 837"/>
                  <a:gd name="T41" fmla="*/ 397 h 1324"/>
                  <a:gd name="T42" fmla="*/ 24 w 837"/>
                  <a:gd name="T43" fmla="*/ 275 h 1324"/>
                  <a:gd name="T44" fmla="*/ 94 w 837"/>
                  <a:gd name="T45" fmla="*/ 151 h 1324"/>
                  <a:gd name="T46" fmla="*/ 218 w 837"/>
                  <a:gd name="T47" fmla="*/ 50 h 1324"/>
                  <a:gd name="T48" fmla="*/ 334 w 837"/>
                  <a:gd name="T49" fmla="*/ 8 h 1324"/>
                  <a:gd name="T50" fmla="*/ 325 w 837"/>
                  <a:gd name="T51" fmla="*/ 498 h 1324"/>
                  <a:gd name="T52" fmla="*/ 360 w 837"/>
                  <a:gd name="T53" fmla="*/ 501 h 1324"/>
                  <a:gd name="T54" fmla="*/ 394 w 837"/>
                  <a:gd name="T55" fmla="*/ 498 h 1324"/>
                  <a:gd name="T56" fmla="*/ 430 w 837"/>
                  <a:gd name="T57" fmla="*/ 505 h 1324"/>
                  <a:gd name="T58" fmla="*/ 467 w 837"/>
                  <a:gd name="T59" fmla="*/ 500 h 1324"/>
                  <a:gd name="T60" fmla="*/ 522 w 837"/>
                  <a:gd name="T61" fmla="*/ 496 h 1324"/>
                  <a:gd name="T62" fmla="*/ 555 w 837"/>
                  <a:gd name="T63" fmla="*/ 747 h 1324"/>
                  <a:gd name="T64" fmla="*/ 633 w 837"/>
                  <a:gd name="T65" fmla="*/ 672 h 1324"/>
                  <a:gd name="T66" fmla="*/ 703 w 837"/>
                  <a:gd name="T67" fmla="*/ 588 h 1324"/>
                  <a:gd name="T68" fmla="*/ 747 w 837"/>
                  <a:gd name="T69" fmla="*/ 464 h 1324"/>
                  <a:gd name="T70" fmla="*/ 736 w 837"/>
                  <a:gd name="T71" fmla="*/ 319 h 1324"/>
                  <a:gd name="T72" fmla="*/ 653 w 837"/>
                  <a:gd name="T73" fmla="*/ 184 h 1324"/>
                  <a:gd name="T74" fmla="*/ 485 w 837"/>
                  <a:gd name="T75" fmla="*/ 92 h 1324"/>
                  <a:gd name="T76" fmla="*/ 319 w 837"/>
                  <a:gd name="T77" fmla="*/ 101 h 1324"/>
                  <a:gd name="T78" fmla="*/ 184 w 837"/>
                  <a:gd name="T79" fmla="*/ 184 h 1324"/>
                  <a:gd name="T80" fmla="*/ 92 w 837"/>
                  <a:gd name="T81" fmla="*/ 351 h 1324"/>
                  <a:gd name="T82" fmla="*/ 94 w 837"/>
                  <a:gd name="T83" fmla="*/ 487 h 1324"/>
                  <a:gd name="T84" fmla="*/ 135 w 837"/>
                  <a:gd name="T85" fmla="*/ 591 h 1324"/>
                  <a:gd name="T86" fmla="*/ 226 w 837"/>
                  <a:gd name="T87" fmla="*/ 689 h 1324"/>
                  <a:gd name="T88" fmla="*/ 363 w 837"/>
                  <a:gd name="T89" fmla="*/ 832 h 1324"/>
                  <a:gd name="T90" fmla="*/ 503 w 837"/>
                  <a:gd name="T91" fmla="*/ 526 h 1324"/>
                  <a:gd name="T92" fmla="*/ 462 w 837"/>
                  <a:gd name="T93" fmla="*/ 523 h 1324"/>
                  <a:gd name="T94" fmla="*/ 415 w 837"/>
                  <a:gd name="T95" fmla="*/ 529 h 1324"/>
                  <a:gd name="T96" fmla="*/ 379 w 837"/>
                  <a:gd name="T97" fmla="*/ 516 h 1324"/>
                  <a:gd name="T98" fmla="*/ 343 w 837"/>
                  <a:gd name="T99" fmla="*/ 526 h 1324"/>
                  <a:gd name="T100" fmla="*/ 441 w 837"/>
                  <a:gd name="T101" fmla="*/ 632 h 1324"/>
                  <a:gd name="T102" fmla="*/ 303 w 837"/>
                  <a:gd name="T103" fmla="*/ 1220 h 1324"/>
                  <a:gd name="T104" fmla="*/ 343 w 837"/>
                  <a:gd name="T105" fmla="*/ 1295 h 1324"/>
                  <a:gd name="T106" fmla="*/ 423 w 837"/>
                  <a:gd name="T107" fmla="*/ 1324 h 1324"/>
                  <a:gd name="T108" fmla="*/ 480 w 837"/>
                  <a:gd name="T109" fmla="*/ 1311 h 1324"/>
                  <a:gd name="T110" fmla="*/ 527 w 837"/>
                  <a:gd name="T111" fmla="*/ 1262 h 1324"/>
                  <a:gd name="T112" fmla="*/ 542 w 837"/>
                  <a:gd name="T113" fmla="*/ 1205 h 1324"/>
                  <a:gd name="T114" fmla="*/ 219 w 837"/>
                  <a:gd name="T115" fmla="*/ 1109 h 1324"/>
                  <a:gd name="T116" fmla="*/ 630 w 837"/>
                  <a:gd name="T117" fmla="*/ 1068 h 1324"/>
                  <a:gd name="T118" fmla="*/ 219 w 837"/>
                  <a:gd name="T119" fmla="*/ 953 h 1324"/>
                  <a:gd name="T120" fmla="*/ 630 w 837"/>
                  <a:gd name="T121" fmla="*/ 912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1324">
                    <a:moveTo>
                      <a:pt x="418" y="0"/>
                    </a:moveTo>
                    <a:lnTo>
                      <a:pt x="418" y="0"/>
                    </a:lnTo>
                    <a:lnTo>
                      <a:pt x="439" y="0"/>
                    </a:lnTo>
                    <a:lnTo>
                      <a:pt x="461" y="1"/>
                    </a:lnTo>
                    <a:lnTo>
                      <a:pt x="482" y="5"/>
                    </a:lnTo>
                    <a:lnTo>
                      <a:pt x="503" y="8"/>
                    </a:lnTo>
                    <a:lnTo>
                      <a:pt x="522" y="13"/>
                    </a:lnTo>
                    <a:lnTo>
                      <a:pt x="542" y="18"/>
                    </a:lnTo>
                    <a:lnTo>
                      <a:pt x="562" y="24"/>
                    </a:lnTo>
                    <a:lnTo>
                      <a:pt x="581" y="32"/>
                    </a:lnTo>
                    <a:lnTo>
                      <a:pt x="599" y="40"/>
                    </a:lnTo>
                    <a:lnTo>
                      <a:pt x="619" y="50"/>
                    </a:lnTo>
                    <a:lnTo>
                      <a:pt x="635" y="60"/>
                    </a:lnTo>
                    <a:lnTo>
                      <a:pt x="653" y="71"/>
                    </a:lnTo>
                    <a:lnTo>
                      <a:pt x="685" y="96"/>
                    </a:lnTo>
                    <a:lnTo>
                      <a:pt x="715" y="122"/>
                    </a:lnTo>
                    <a:lnTo>
                      <a:pt x="715" y="122"/>
                    </a:lnTo>
                    <a:lnTo>
                      <a:pt x="741" y="151"/>
                    </a:lnTo>
                    <a:lnTo>
                      <a:pt x="765" y="184"/>
                    </a:lnTo>
                    <a:lnTo>
                      <a:pt x="777" y="202"/>
                    </a:lnTo>
                    <a:lnTo>
                      <a:pt x="786" y="218"/>
                    </a:lnTo>
                    <a:lnTo>
                      <a:pt x="796" y="236"/>
                    </a:lnTo>
                    <a:lnTo>
                      <a:pt x="804" y="255"/>
                    </a:lnTo>
                    <a:lnTo>
                      <a:pt x="812" y="275"/>
                    </a:lnTo>
                    <a:lnTo>
                      <a:pt x="819" y="294"/>
                    </a:lnTo>
                    <a:lnTo>
                      <a:pt x="824" y="314"/>
                    </a:lnTo>
                    <a:lnTo>
                      <a:pt x="829" y="334"/>
                    </a:lnTo>
                    <a:lnTo>
                      <a:pt x="832" y="355"/>
                    </a:lnTo>
                    <a:lnTo>
                      <a:pt x="835" y="376"/>
                    </a:lnTo>
                    <a:lnTo>
                      <a:pt x="837" y="397"/>
                    </a:lnTo>
                    <a:lnTo>
                      <a:pt x="837" y="418"/>
                    </a:lnTo>
                    <a:lnTo>
                      <a:pt x="837" y="418"/>
                    </a:lnTo>
                    <a:lnTo>
                      <a:pt x="837" y="448"/>
                    </a:lnTo>
                    <a:lnTo>
                      <a:pt x="834" y="475"/>
                    </a:lnTo>
                    <a:lnTo>
                      <a:pt x="829" y="503"/>
                    </a:lnTo>
                    <a:lnTo>
                      <a:pt x="822" y="531"/>
                    </a:lnTo>
                    <a:lnTo>
                      <a:pt x="814" y="557"/>
                    </a:lnTo>
                    <a:lnTo>
                      <a:pt x="804" y="583"/>
                    </a:lnTo>
                    <a:lnTo>
                      <a:pt x="791" y="607"/>
                    </a:lnTo>
                    <a:lnTo>
                      <a:pt x="778" y="632"/>
                    </a:lnTo>
                    <a:lnTo>
                      <a:pt x="778" y="632"/>
                    </a:lnTo>
                    <a:lnTo>
                      <a:pt x="765" y="653"/>
                    </a:lnTo>
                    <a:lnTo>
                      <a:pt x="751" y="672"/>
                    </a:lnTo>
                    <a:lnTo>
                      <a:pt x="736" y="692"/>
                    </a:lnTo>
                    <a:lnTo>
                      <a:pt x="720" y="710"/>
                    </a:lnTo>
                    <a:lnTo>
                      <a:pt x="702" y="728"/>
                    </a:lnTo>
                    <a:lnTo>
                      <a:pt x="682" y="744"/>
                    </a:lnTo>
                    <a:lnTo>
                      <a:pt x="663" y="759"/>
                    </a:lnTo>
                    <a:lnTo>
                      <a:pt x="643" y="772"/>
                    </a:lnTo>
                    <a:lnTo>
                      <a:pt x="643" y="816"/>
                    </a:lnTo>
                    <a:lnTo>
                      <a:pt x="658" y="814"/>
                    </a:lnTo>
                    <a:lnTo>
                      <a:pt x="690" y="811"/>
                    </a:lnTo>
                    <a:lnTo>
                      <a:pt x="702" y="840"/>
                    </a:lnTo>
                    <a:lnTo>
                      <a:pt x="702" y="840"/>
                    </a:lnTo>
                    <a:lnTo>
                      <a:pt x="708" y="858"/>
                    </a:lnTo>
                    <a:lnTo>
                      <a:pt x="713" y="876"/>
                    </a:lnTo>
                    <a:lnTo>
                      <a:pt x="716" y="894"/>
                    </a:lnTo>
                    <a:lnTo>
                      <a:pt x="716" y="912"/>
                    </a:lnTo>
                    <a:lnTo>
                      <a:pt x="716" y="912"/>
                    </a:lnTo>
                    <a:lnTo>
                      <a:pt x="716" y="930"/>
                    </a:lnTo>
                    <a:lnTo>
                      <a:pt x="713" y="948"/>
                    </a:lnTo>
                    <a:lnTo>
                      <a:pt x="708" y="964"/>
                    </a:lnTo>
                    <a:lnTo>
                      <a:pt x="702" y="980"/>
                    </a:lnTo>
                    <a:lnTo>
                      <a:pt x="698" y="988"/>
                    </a:lnTo>
                    <a:lnTo>
                      <a:pt x="702" y="996"/>
                    </a:lnTo>
                    <a:lnTo>
                      <a:pt x="702" y="996"/>
                    </a:lnTo>
                    <a:lnTo>
                      <a:pt x="708" y="1014"/>
                    </a:lnTo>
                    <a:lnTo>
                      <a:pt x="713" y="1032"/>
                    </a:lnTo>
                    <a:lnTo>
                      <a:pt x="716" y="1050"/>
                    </a:lnTo>
                    <a:lnTo>
                      <a:pt x="716" y="1068"/>
                    </a:lnTo>
                    <a:lnTo>
                      <a:pt x="716" y="1068"/>
                    </a:lnTo>
                    <a:lnTo>
                      <a:pt x="716" y="1086"/>
                    </a:lnTo>
                    <a:lnTo>
                      <a:pt x="713" y="1104"/>
                    </a:lnTo>
                    <a:lnTo>
                      <a:pt x="708" y="1120"/>
                    </a:lnTo>
                    <a:lnTo>
                      <a:pt x="702" y="1137"/>
                    </a:lnTo>
                    <a:lnTo>
                      <a:pt x="692" y="1161"/>
                    </a:lnTo>
                    <a:lnTo>
                      <a:pt x="666" y="1163"/>
                    </a:lnTo>
                    <a:lnTo>
                      <a:pt x="192" y="1205"/>
                    </a:lnTo>
                    <a:lnTo>
                      <a:pt x="159" y="1208"/>
                    </a:lnTo>
                    <a:lnTo>
                      <a:pt x="146" y="1177"/>
                    </a:lnTo>
                    <a:lnTo>
                      <a:pt x="146" y="1177"/>
                    </a:lnTo>
                    <a:lnTo>
                      <a:pt x="141" y="1161"/>
                    </a:lnTo>
                    <a:lnTo>
                      <a:pt x="136" y="1146"/>
                    </a:lnTo>
                    <a:lnTo>
                      <a:pt x="135" y="1130"/>
                    </a:lnTo>
                    <a:lnTo>
                      <a:pt x="133" y="1112"/>
                    </a:lnTo>
                    <a:lnTo>
                      <a:pt x="133" y="1112"/>
                    </a:lnTo>
                    <a:lnTo>
                      <a:pt x="133" y="1094"/>
                    </a:lnTo>
                    <a:lnTo>
                      <a:pt x="135" y="1076"/>
                    </a:lnTo>
                    <a:lnTo>
                      <a:pt x="140" y="1057"/>
                    </a:lnTo>
                    <a:lnTo>
                      <a:pt x="148" y="1037"/>
                    </a:lnTo>
                    <a:lnTo>
                      <a:pt x="151" y="1031"/>
                    </a:lnTo>
                    <a:lnTo>
                      <a:pt x="146" y="1021"/>
                    </a:lnTo>
                    <a:lnTo>
                      <a:pt x="146" y="1021"/>
                    </a:lnTo>
                    <a:lnTo>
                      <a:pt x="141" y="1005"/>
                    </a:lnTo>
                    <a:lnTo>
                      <a:pt x="136" y="990"/>
                    </a:lnTo>
                    <a:lnTo>
                      <a:pt x="135" y="974"/>
                    </a:lnTo>
                    <a:lnTo>
                      <a:pt x="133" y="956"/>
                    </a:lnTo>
                    <a:lnTo>
                      <a:pt x="133" y="956"/>
                    </a:lnTo>
                    <a:lnTo>
                      <a:pt x="133" y="938"/>
                    </a:lnTo>
                    <a:lnTo>
                      <a:pt x="135" y="920"/>
                    </a:lnTo>
                    <a:lnTo>
                      <a:pt x="140" y="900"/>
                    </a:lnTo>
                    <a:lnTo>
                      <a:pt x="148" y="881"/>
                    </a:lnTo>
                    <a:lnTo>
                      <a:pt x="159" y="858"/>
                    </a:lnTo>
                    <a:lnTo>
                      <a:pt x="184" y="856"/>
                    </a:lnTo>
                    <a:lnTo>
                      <a:pt x="202" y="855"/>
                    </a:lnTo>
                    <a:lnTo>
                      <a:pt x="202" y="777"/>
                    </a:lnTo>
                    <a:lnTo>
                      <a:pt x="202" y="777"/>
                    </a:lnTo>
                    <a:lnTo>
                      <a:pt x="180" y="764"/>
                    </a:lnTo>
                    <a:lnTo>
                      <a:pt x="161" y="749"/>
                    </a:lnTo>
                    <a:lnTo>
                      <a:pt x="141" y="733"/>
                    </a:lnTo>
                    <a:lnTo>
                      <a:pt x="122" y="715"/>
                    </a:lnTo>
                    <a:lnTo>
                      <a:pt x="105" y="697"/>
                    </a:lnTo>
                    <a:lnTo>
                      <a:pt x="89" y="677"/>
                    </a:lnTo>
                    <a:lnTo>
                      <a:pt x="74" y="656"/>
                    </a:lnTo>
                    <a:lnTo>
                      <a:pt x="60" y="635"/>
                    </a:lnTo>
                    <a:lnTo>
                      <a:pt x="60" y="635"/>
                    </a:lnTo>
                    <a:lnTo>
                      <a:pt x="47" y="610"/>
                    </a:lnTo>
                    <a:lnTo>
                      <a:pt x="34" y="586"/>
                    </a:lnTo>
                    <a:lnTo>
                      <a:pt x="24" y="560"/>
                    </a:lnTo>
                    <a:lnTo>
                      <a:pt x="14" y="532"/>
                    </a:lnTo>
                    <a:lnTo>
                      <a:pt x="8" y="505"/>
                    </a:lnTo>
                    <a:lnTo>
                      <a:pt x="3" y="477"/>
                    </a:lnTo>
                    <a:lnTo>
                      <a:pt x="0" y="448"/>
                    </a:lnTo>
                    <a:lnTo>
                      <a:pt x="0" y="418"/>
                    </a:lnTo>
                    <a:lnTo>
                      <a:pt x="0" y="418"/>
                    </a:lnTo>
                    <a:lnTo>
                      <a:pt x="0" y="397"/>
                    </a:lnTo>
                    <a:lnTo>
                      <a:pt x="1" y="376"/>
                    </a:lnTo>
                    <a:lnTo>
                      <a:pt x="4" y="355"/>
                    </a:lnTo>
                    <a:lnTo>
                      <a:pt x="8" y="334"/>
                    </a:lnTo>
                    <a:lnTo>
                      <a:pt x="13" y="314"/>
                    </a:lnTo>
                    <a:lnTo>
                      <a:pt x="17" y="294"/>
                    </a:lnTo>
                    <a:lnTo>
                      <a:pt x="24" y="275"/>
                    </a:lnTo>
                    <a:lnTo>
                      <a:pt x="32" y="255"/>
                    </a:lnTo>
                    <a:lnTo>
                      <a:pt x="40" y="236"/>
                    </a:lnTo>
                    <a:lnTo>
                      <a:pt x="50" y="218"/>
                    </a:lnTo>
                    <a:lnTo>
                      <a:pt x="60" y="202"/>
                    </a:lnTo>
                    <a:lnTo>
                      <a:pt x="71" y="184"/>
                    </a:lnTo>
                    <a:lnTo>
                      <a:pt x="94" y="151"/>
                    </a:lnTo>
                    <a:lnTo>
                      <a:pt x="122" y="122"/>
                    </a:lnTo>
                    <a:lnTo>
                      <a:pt x="122" y="122"/>
                    </a:lnTo>
                    <a:lnTo>
                      <a:pt x="151" y="96"/>
                    </a:lnTo>
                    <a:lnTo>
                      <a:pt x="184" y="71"/>
                    </a:lnTo>
                    <a:lnTo>
                      <a:pt x="202" y="60"/>
                    </a:lnTo>
                    <a:lnTo>
                      <a:pt x="218" y="50"/>
                    </a:lnTo>
                    <a:lnTo>
                      <a:pt x="236" y="40"/>
                    </a:lnTo>
                    <a:lnTo>
                      <a:pt x="255" y="32"/>
                    </a:lnTo>
                    <a:lnTo>
                      <a:pt x="273" y="24"/>
                    </a:lnTo>
                    <a:lnTo>
                      <a:pt x="293" y="18"/>
                    </a:lnTo>
                    <a:lnTo>
                      <a:pt x="314" y="13"/>
                    </a:lnTo>
                    <a:lnTo>
                      <a:pt x="334" y="8"/>
                    </a:lnTo>
                    <a:lnTo>
                      <a:pt x="355" y="5"/>
                    </a:lnTo>
                    <a:lnTo>
                      <a:pt x="376" y="1"/>
                    </a:lnTo>
                    <a:lnTo>
                      <a:pt x="397" y="0"/>
                    </a:lnTo>
                    <a:lnTo>
                      <a:pt x="418" y="0"/>
                    </a:lnTo>
                    <a:lnTo>
                      <a:pt x="418" y="0"/>
                    </a:lnTo>
                    <a:close/>
                    <a:moveTo>
                      <a:pt x="325" y="498"/>
                    </a:moveTo>
                    <a:lnTo>
                      <a:pt x="325" y="498"/>
                    </a:lnTo>
                    <a:lnTo>
                      <a:pt x="337" y="501"/>
                    </a:lnTo>
                    <a:lnTo>
                      <a:pt x="347" y="503"/>
                    </a:lnTo>
                    <a:lnTo>
                      <a:pt x="347" y="503"/>
                    </a:lnTo>
                    <a:lnTo>
                      <a:pt x="353" y="503"/>
                    </a:lnTo>
                    <a:lnTo>
                      <a:pt x="360" y="501"/>
                    </a:lnTo>
                    <a:lnTo>
                      <a:pt x="366" y="498"/>
                    </a:lnTo>
                    <a:lnTo>
                      <a:pt x="373" y="493"/>
                    </a:lnTo>
                    <a:lnTo>
                      <a:pt x="379" y="488"/>
                    </a:lnTo>
                    <a:lnTo>
                      <a:pt x="386" y="493"/>
                    </a:lnTo>
                    <a:lnTo>
                      <a:pt x="386" y="493"/>
                    </a:lnTo>
                    <a:lnTo>
                      <a:pt x="394" y="498"/>
                    </a:lnTo>
                    <a:lnTo>
                      <a:pt x="402" y="503"/>
                    </a:lnTo>
                    <a:lnTo>
                      <a:pt x="408" y="506"/>
                    </a:lnTo>
                    <a:lnTo>
                      <a:pt x="417" y="506"/>
                    </a:lnTo>
                    <a:lnTo>
                      <a:pt x="417" y="506"/>
                    </a:lnTo>
                    <a:lnTo>
                      <a:pt x="423" y="506"/>
                    </a:lnTo>
                    <a:lnTo>
                      <a:pt x="430" y="505"/>
                    </a:lnTo>
                    <a:lnTo>
                      <a:pt x="436" y="500"/>
                    </a:lnTo>
                    <a:lnTo>
                      <a:pt x="443" y="495"/>
                    </a:lnTo>
                    <a:lnTo>
                      <a:pt x="449" y="487"/>
                    </a:lnTo>
                    <a:lnTo>
                      <a:pt x="457" y="493"/>
                    </a:lnTo>
                    <a:lnTo>
                      <a:pt x="457" y="493"/>
                    </a:lnTo>
                    <a:lnTo>
                      <a:pt x="467" y="500"/>
                    </a:lnTo>
                    <a:lnTo>
                      <a:pt x="475" y="505"/>
                    </a:lnTo>
                    <a:lnTo>
                      <a:pt x="483" y="506"/>
                    </a:lnTo>
                    <a:lnTo>
                      <a:pt x="492" y="506"/>
                    </a:lnTo>
                    <a:lnTo>
                      <a:pt x="492" y="506"/>
                    </a:lnTo>
                    <a:lnTo>
                      <a:pt x="508" y="503"/>
                    </a:lnTo>
                    <a:lnTo>
                      <a:pt x="522" y="496"/>
                    </a:lnTo>
                    <a:lnTo>
                      <a:pt x="537" y="470"/>
                    </a:lnTo>
                    <a:lnTo>
                      <a:pt x="575" y="495"/>
                    </a:lnTo>
                    <a:lnTo>
                      <a:pt x="485" y="638"/>
                    </a:lnTo>
                    <a:lnTo>
                      <a:pt x="485" y="829"/>
                    </a:lnTo>
                    <a:lnTo>
                      <a:pt x="555" y="824"/>
                    </a:lnTo>
                    <a:lnTo>
                      <a:pt x="555" y="747"/>
                    </a:lnTo>
                    <a:lnTo>
                      <a:pt x="555" y="721"/>
                    </a:lnTo>
                    <a:lnTo>
                      <a:pt x="578" y="710"/>
                    </a:lnTo>
                    <a:lnTo>
                      <a:pt x="578" y="710"/>
                    </a:lnTo>
                    <a:lnTo>
                      <a:pt x="597" y="698"/>
                    </a:lnTo>
                    <a:lnTo>
                      <a:pt x="615" y="685"/>
                    </a:lnTo>
                    <a:lnTo>
                      <a:pt x="633" y="672"/>
                    </a:lnTo>
                    <a:lnTo>
                      <a:pt x="650" y="656"/>
                    </a:lnTo>
                    <a:lnTo>
                      <a:pt x="664" y="641"/>
                    </a:lnTo>
                    <a:lnTo>
                      <a:pt x="679" y="623"/>
                    </a:lnTo>
                    <a:lnTo>
                      <a:pt x="692" y="606"/>
                    </a:lnTo>
                    <a:lnTo>
                      <a:pt x="703" y="588"/>
                    </a:lnTo>
                    <a:lnTo>
                      <a:pt x="703" y="588"/>
                    </a:lnTo>
                    <a:lnTo>
                      <a:pt x="715" y="568"/>
                    </a:lnTo>
                    <a:lnTo>
                      <a:pt x="723" y="549"/>
                    </a:lnTo>
                    <a:lnTo>
                      <a:pt x="731" y="529"/>
                    </a:lnTo>
                    <a:lnTo>
                      <a:pt x="738" y="508"/>
                    </a:lnTo>
                    <a:lnTo>
                      <a:pt x="742" y="485"/>
                    </a:lnTo>
                    <a:lnTo>
                      <a:pt x="747" y="464"/>
                    </a:lnTo>
                    <a:lnTo>
                      <a:pt x="749" y="441"/>
                    </a:lnTo>
                    <a:lnTo>
                      <a:pt x="751" y="418"/>
                    </a:lnTo>
                    <a:lnTo>
                      <a:pt x="751" y="418"/>
                    </a:lnTo>
                    <a:lnTo>
                      <a:pt x="749" y="384"/>
                    </a:lnTo>
                    <a:lnTo>
                      <a:pt x="744" y="351"/>
                    </a:lnTo>
                    <a:lnTo>
                      <a:pt x="736" y="319"/>
                    </a:lnTo>
                    <a:lnTo>
                      <a:pt x="724" y="290"/>
                    </a:lnTo>
                    <a:lnTo>
                      <a:pt x="710" y="260"/>
                    </a:lnTo>
                    <a:lnTo>
                      <a:pt x="694" y="233"/>
                    </a:lnTo>
                    <a:lnTo>
                      <a:pt x="674" y="207"/>
                    </a:lnTo>
                    <a:lnTo>
                      <a:pt x="653" y="184"/>
                    </a:lnTo>
                    <a:lnTo>
                      <a:pt x="653" y="184"/>
                    </a:lnTo>
                    <a:lnTo>
                      <a:pt x="630" y="163"/>
                    </a:lnTo>
                    <a:lnTo>
                      <a:pt x="604" y="143"/>
                    </a:lnTo>
                    <a:lnTo>
                      <a:pt x="576" y="127"/>
                    </a:lnTo>
                    <a:lnTo>
                      <a:pt x="547" y="112"/>
                    </a:lnTo>
                    <a:lnTo>
                      <a:pt x="518" y="101"/>
                    </a:lnTo>
                    <a:lnTo>
                      <a:pt x="485" y="92"/>
                    </a:lnTo>
                    <a:lnTo>
                      <a:pt x="452" y="88"/>
                    </a:lnTo>
                    <a:lnTo>
                      <a:pt x="418" y="86"/>
                    </a:lnTo>
                    <a:lnTo>
                      <a:pt x="418" y="86"/>
                    </a:lnTo>
                    <a:lnTo>
                      <a:pt x="384" y="88"/>
                    </a:lnTo>
                    <a:lnTo>
                      <a:pt x="351" y="92"/>
                    </a:lnTo>
                    <a:lnTo>
                      <a:pt x="319" y="101"/>
                    </a:lnTo>
                    <a:lnTo>
                      <a:pt x="290" y="112"/>
                    </a:lnTo>
                    <a:lnTo>
                      <a:pt x="260" y="127"/>
                    </a:lnTo>
                    <a:lnTo>
                      <a:pt x="233" y="143"/>
                    </a:lnTo>
                    <a:lnTo>
                      <a:pt x="206" y="163"/>
                    </a:lnTo>
                    <a:lnTo>
                      <a:pt x="184" y="184"/>
                    </a:lnTo>
                    <a:lnTo>
                      <a:pt x="184" y="184"/>
                    </a:lnTo>
                    <a:lnTo>
                      <a:pt x="162" y="207"/>
                    </a:lnTo>
                    <a:lnTo>
                      <a:pt x="143" y="233"/>
                    </a:lnTo>
                    <a:lnTo>
                      <a:pt x="127" y="260"/>
                    </a:lnTo>
                    <a:lnTo>
                      <a:pt x="112" y="290"/>
                    </a:lnTo>
                    <a:lnTo>
                      <a:pt x="101" y="319"/>
                    </a:lnTo>
                    <a:lnTo>
                      <a:pt x="92" y="351"/>
                    </a:lnTo>
                    <a:lnTo>
                      <a:pt x="88" y="384"/>
                    </a:lnTo>
                    <a:lnTo>
                      <a:pt x="86" y="418"/>
                    </a:lnTo>
                    <a:lnTo>
                      <a:pt x="86" y="418"/>
                    </a:lnTo>
                    <a:lnTo>
                      <a:pt x="88" y="441"/>
                    </a:lnTo>
                    <a:lnTo>
                      <a:pt x="89" y="465"/>
                    </a:lnTo>
                    <a:lnTo>
                      <a:pt x="94" y="487"/>
                    </a:lnTo>
                    <a:lnTo>
                      <a:pt x="99" y="509"/>
                    </a:lnTo>
                    <a:lnTo>
                      <a:pt x="105" y="531"/>
                    </a:lnTo>
                    <a:lnTo>
                      <a:pt x="114" y="552"/>
                    </a:lnTo>
                    <a:lnTo>
                      <a:pt x="123" y="571"/>
                    </a:lnTo>
                    <a:lnTo>
                      <a:pt x="135" y="591"/>
                    </a:lnTo>
                    <a:lnTo>
                      <a:pt x="135" y="591"/>
                    </a:lnTo>
                    <a:lnTo>
                      <a:pt x="146" y="609"/>
                    </a:lnTo>
                    <a:lnTo>
                      <a:pt x="161" y="628"/>
                    </a:lnTo>
                    <a:lnTo>
                      <a:pt x="175" y="645"/>
                    </a:lnTo>
                    <a:lnTo>
                      <a:pt x="192" y="661"/>
                    </a:lnTo>
                    <a:lnTo>
                      <a:pt x="208" y="676"/>
                    </a:lnTo>
                    <a:lnTo>
                      <a:pt x="226" y="689"/>
                    </a:lnTo>
                    <a:lnTo>
                      <a:pt x="246" y="702"/>
                    </a:lnTo>
                    <a:lnTo>
                      <a:pt x="265" y="713"/>
                    </a:lnTo>
                    <a:lnTo>
                      <a:pt x="290" y="726"/>
                    </a:lnTo>
                    <a:lnTo>
                      <a:pt x="290" y="752"/>
                    </a:lnTo>
                    <a:lnTo>
                      <a:pt x="290" y="832"/>
                    </a:lnTo>
                    <a:lnTo>
                      <a:pt x="363" y="832"/>
                    </a:lnTo>
                    <a:lnTo>
                      <a:pt x="363" y="638"/>
                    </a:lnTo>
                    <a:lnTo>
                      <a:pt x="272" y="495"/>
                    </a:lnTo>
                    <a:lnTo>
                      <a:pt x="309" y="470"/>
                    </a:lnTo>
                    <a:lnTo>
                      <a:pt x="325" y="498"/>
                    </a:lnTo>
                    <a:lnTo>
                      <a:pt x="325" y="498"/>
                    </a:lnTo>
                    <a:close/>
                    <a:moveTo>
                      <a:pt x="503" y="526"/>
                    </a:moveTo>
                    <a:lnTo>
                      <a:pt x="503" y="526"/>
                    </a:lnTo>
                    <a:lnTo>
                      <a:pt x="495" y="527"/>
                    </a:lnTo>
                    <a:lnTo>
                      <a:pt x="495" y="527"/>
                    </a:lnTo>
                    <a:lnTo>
                      <a:pt x="483" y="527"/>
                    </a:lnTo>
                    <a:lnTo>
                      <a:pt x="472" y="526"/>
                    </a:lnTo>
                    <a:lnTo>
                      <a:pt x="462" y="523"/>
                    </a:lnTo>
                    <a:lnTo>
                      <a:pt x="451" y="516"/>
                    </a:lnTo>
                    <a:lnTo>
                      <a:pt x="451" y="516"/>
                    </a:lnTo>
                    <a:lnTo>
                      <a:pt x="443" y="523"/>
                    </a:lnTo>
                    <a:lnTo>
                      <a:pt x="435" y="526"/>
                    </a:lnTo>
                    <a:lnTo>
                      <a:pt x="425" y="527"/>
                    </a:lnTo>
                    <a:lnTo>
                      <a:pt x="415" y="529"/>
                    </a:lnTo>
                    <a:lnTo>
                      <a:pt x="415" y="529"/>
                    </a:lnTo>
                    <a:lnTo>
                      <a:pt x="407" y="527"/>
                    </a:lnTo>
                    <a:lnTo>
                      <a:pt x="397" y="524"/>
                    </a:lnTo>
                    <a:lnTo>
                      <a:pt x="389" y="521"/>
                    </a:lnTo>
                    <a:lnTo>
                      <a:pt x="379" y="516"/>
                    </a:lnTo>
                    <a:lnTo>
                      <a:pt x="379" y="516"/>
                    </a:lnTo>
                    <a:lnTo>
                      <a:pt x="371" y="519"/>
                    </a:lnTo>
                    <a:lnTo>
                      <a:pt x="363" y="523"/>
                    </a:lnTo>
                    <a:lnTo>
                      <a:pt x="355" y="524"/>
                    </a:lnTo>
                    <a:lnTo>
                      <a:pt x="347" y="526"/>
                    </a:lnTo>
                    <a:lnTo>
                      <a:pt x="347" y="526"/>
                    </a:lnTo>
                    <a:lnTo>
                      <a:pt x="343" y="526"/>
                    </a:lnTo>
                    <a:lnTo>
                      <a:pt x="402" y="620"/>
                    </a:lnTo>
                    <a:lnTo>
                      <a:pt x="405" y="627"/>
                    </a:lnTo>
                    <a:lnTo>
                      <a:pt x="405" y="632"/>
                    </a:lnTo>
                    <a:lnTo>
                      <a:pt x="405" y="832"/>
                    </a:lnTo>
                    <a:lnTo>
                      <a:pt x="441" y="832"/>
                    </a:lnTo>
                    <a:lnTo>
                      <a:pt x="441" y="632"/>
                    </a:lnTo>
                    <a:lnTo>
                      <a:pt x="441" y="627"/>
                    </a:lnTo>
                    <a:lnTo>
                      <a:pt x="444" y="620"/>
                    </a:lnTo>
                    <a:lnTo>
                      <a:pt x="503" y="526"/>
                    </a:lnTo>
                    <a:lnTo>
                      <a:pt x="503" y="526"/>
                    </a:lnTo>
                    <a:close/>
                    <a:moveTo>
                      <a:pt x="542" y="1198"/>
                    </a:moveTo>
                    <a:lnTo>
                      <a:pt x="303" y="1220"/>
                    </a:lnTo>
                    <a:lnTo>
                      <a:pt x="303" y="1220"/>
                    </a:lnTo>
                    <a:lnTo>
                      <a:pt x="304" y="1231"/>
                    </a:lnTo>
                    <a:lnTo>
                      <a:pt x="307" y="1242"/>
                    </a:lnTo>
                    <a:lnTo>
                      <a:pt x="316" y="1262"/>
                    </a:lnTo>
                    <a:lnTo>
                      <a:pt x="329" y="1280"/>
                    </a:lnTo>
                    <a:lnTo>
                      <a:pt x="343" y="1295"/>
                    </a:lnTo>
                    <a:lnTo>
                      <a:pt x="360" y="1308"/>
                    </a:lnTo>
                    <a:lnTo>
                      <a:pt x="379" y="1317"/>
                    </a:lnTo>
                    <a:lnTo>
                      <a:pt x="389" y="1321"/>
                    </a:lnTo>
                    <a:lnTo>
                      <a:pt x="400" y="1322"/>
                    </a:lnTo>
                    <a:lnTo>
                      <a:pt x="412" y="1324"/>
                    </a:lnTo>
                    <a:lnTo>
                      <a:pt x="423" y="1324"/>
                    </a:lnTo>
                    <a:lnTo>
                      <a:pt x="423" y="1324"/>
                    </a:lnTo>
                    <a:lnTo>
                      <a:pt x="435" y="1324"/>
                    </a:lnTo>
                    <a:lnTo>
                      <a:pt x="446" y="1322"/>
                    </a:lnTo>
                    <a:lnTo>
                      <a:pt x="457" y="1319"/>
                    </a:lnTo>
                    <a:lnTo>
                      <a:pt x="469" y="1316"/>
                    </a:lnTo>
                    <a:lnTo>
                      <a:pt x="480" y="1311"/>
                    </a:lnTo>
                    <a:lnTo>
                      <a:pt x="490" y="1304"/>
                    </a:lnTo>
                    <a:lnTo>
                      <a:pt x="500" y="1298"/>
                    </a:lnTo>
                    <a:lnTo>
                      <a:pt x="508" y="1290"/>
                    </a:lnTo>
                    <a:lnTo>
                      <a:pt x="516" y="1282"/>
                    </a:lnTo>
                    <a:lnTo>
                      <a:pt x="522" y="1272"/>
                    </a:lnTo>
                    <a:lnTo>
                      <a:pt x="527" y="1262"/>
                    </a:lnTo>
                    <a:lnTo>
                      <a:pt x="534" y="1251"/>
                    </a:lnTo>
                    <a:lnTo>
                      <a:pt x="537" y="1241"/>
                    </a:lnTo>
                    <a:lnTo>
                      <a:pt x="540" y="1228"/>
                    </a:lnTo>
                    <a:lnTo>
                      <a:pt x="542" y="1216"/>
                    </a:lnTo>
                    <a:lnTo>
                      <a:pt x="542" y="1205"/>
                    </a:lnTo>
                    <a:lnTo>
                      <a:pt x="542" y="1205"/>
                    </a:lnTo>
                    <a:lnTo>
                      <a:pt x="542" y="1198"/>
                    </a:lnTo>
                    <a:lnTo>
                      <a:pt x="542" y="1198"/>
                    </a:lnTo>
                    <a:close/>
                    <a:moveTo>
                      <a:pt x="630" y="1060"/>
                    </a:moveTo>
                    <a:lnTo>
                      <a:pt x="219" y="1096"/>
                    </a:lnTo>
                    <a:lnTo>
                      <a:pt x="219" y="1096"/>
                    </a:lnTo>
                    <a:lnTo>
                      <a:pt x="219" y="1109"/>
                    </a:lnTo>
                    <a:lnTo>
                      <a:pt x="219" y="1109"/>
                    </a:lnTo>
                    <a:lnTo>
                      <a:pt x="219" y="1115"/>
                    </a:lnTo>
                    <a:lnTo>
                      <a:pt x="630" y="1080"/>
                    </a:lnTo>
                    <a:lnTo>
                      <a:pt x="630" y="1080"/>
                    </a:lnTo>
                    <a:lnTo>
                      <a:pt x="630" y="1068"/>
                    </a:lnTo>
                    <a:lnTo>
                      <a:pt x="630" y="1068"/>
                    </a:lnTo>
                    <a:lnTo>
                      <a:pt x="630" y="1060"/>
                    </a:lnTo>
                    <a:lnTo>
                      <a:pt x="630" y="1060"/>
                    </a:lnTo>
                    <a:close/>
                    <a:moveTo>
                      <a:pt x="630" y="904"/>
                    </a:moveTo>
                    <a:lnTo>
                      <a:pt x="219" y="939"/>
                    </a:lnTo>
                    <a:lnTo>
                      <a:pt x="219" y="939"/>
                    </a:lnTo>
                    <a:lnTo>
                      <a:pt x="219" y="953"/>
                    </a:lnTo>
                    <a:lnTo>
                      <a:pt x="219" y="953"/>
                    </a:lnTo>
                    <a:lnTo>
                      <a:pt x="219" y="959"/>
                    </a:lnTo>
                    <a:lnTo>
                      <a:pt x="630" y="923"/>
                    </a:lnTo>
                    <a:lnTo>
                      <a:pt x="630" y="923"/>
                    </a:lnTo>
                    <a:lnTo>
                      <a:pt x="630" y="912"/>
                    </a:lnTo>
                    <a:lnTo>
                      <a:pt x="630" y="912"/>
                    </a:lnTo>
                    <a:lnTo>
                      <a:pt x="630" y="904"/>
                    </a:lnTo>
                    <a:lnTo>
                      <a:pt x="630" y="90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 name="Triangle 3">
            <a:extLst>
              <a:ext uri="{FF2B5EF4-FFF2-40B4-BE49-F238E27FC236}">
                <a16:creationId xmlns:a16="http://schemas.microsoft.com/office/drawing/2014/main" id="{2C509343-B4B1-EF48-8EA3-C5E2EECCD385}"/>
              </a:ext>
            </a:extLst>
          </p:cNvPr>
          <p:cNvSpPr/>
          <p:nvPr/>
        </p:nvSpPr>
        <p:spPr>
          <a:xfrm rot="10800000">
            <a:off x="3035289" y="3122739"/>
            <a:ext cx="1162756" cy="282222"/>
          </a:xfrm>
          <a:prstGeom prst="triangl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10" name="Group 9">
            <a:extLst>
              <a:ext uri="{FF2B5EF4-FFF2-40B4-BE49-F238E27FC236}">
                <a16:creationId xmlns:a16="http://schemas.microsoft.com/office/drawing/2014/main" id="{BEDA27F5-D30F-3A41-890D-2C3FA6503BD9}"/>
              </a:ext>
            </a:extLst>
          </p:cNvPr>
          <p:cNvGrpSpPr/>
          <p:nvPr/>
        </p:nvGrpSpPr>
        <p:grpSpPr>
          <a:xfrm>
            <a:off x="2243556" y="3720722"/>
            <a:ext cx="369888" cy="369888"/>
            <a:chOff x="2320804" y="3245709"/>
            <a:chExt cx="369888" cy="369888"/>
          </a:xfrm>
          <a:solidFill>
            <a:schemeClr val="accent4">
              <a:lumMod val="50000"/>
            </a:schemeClr>
          </a:solidFill>
        </p:grpSpPr>
        <p:sp>
          <p:nvSpPr>
            <p:cNvPr id="38" name="Freeform 44">
              <a:extLst>
                <a:ext uri="{FF2B5EF4-FFF2-40B4-BE49-F238E27FC236}">
                  <a16:creationId xmlns:a16="http://schemas.microsoft.com/office/drawing/2014/main" id="{6ACBF4BA-7D00-E040-98D4-10568AE8EA62}"/>
                </a:ext>
              </a:extLst>
            </p:cNvPr>
            <p:cNvSpPr>
              <a:spLocks/>
            </p:cNvSpPr>
            <p:nvPr/>
          </p:nvSpPr>
          <p:spPr bwMode="auto">
            <a:xfrm>
              <a:off x="2524004" y="3245709"/>
              <a:ext cx="166688" cy="171450"/>
            </a:xfrm>
            <a:custGeom>
              <a:avLst/>
              <a:gdLst>
                <a:gd name="T0" fmla="*/ 77 w 105"/>
                <a:gd name="T1" fmla="*/ 64 h 108"/>
                <a:gd name="T2" fmla="*/ 105 w 105"/>
                <a:gd name="T3" fmla="*/ 36 h 108"/>
                <a:gd name="T4" fmla="*/ 69 w 105"/>
                <a:gd name="T5" fmla="*/ 0 h 108"/>
                <a:gd name="T6" fmla="*/ 41 w 105"/>
                <a:gd name="T7" fmla="*/ 28 h 108"/>
                <a:gd name="T8" fmla="*/ 25 w 105"/>
                <a:gd name="T9" fmla="*/ 12 h 108"/>
                <a:gd name="T10" fmla="*/ 0 w 105"/>
                <a:gd name="T11" fmla="*/ 108 h 108"/>
                <a:gd name="T12" fmla="*/ 93 w 105"/>
                <a:gd name="T13" fmla="*/ 80 h 108"/>
                <a:gd name="T14" fmla="*/ 77 w 105"/>
                <a:gd name="T15" fmla="*/ 6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8">
                  <a:moveTo>
                    <a:pt x="77" y="64"/>
                  </a:moveTo>
                  <a:lnTo>
                    <a:pt x="105" y="36"/>
                  </a:lnTo>
                  <a:lnTo>
                    <a:pt x="69" y="0"/>
                  </a:lnTo>
                  <a:lnTo>
                    <a:pt x="41" y="28"/>
                  </a:lnTo>
                  <a:lnTo>
                    <a:pt x="25" y="12"/>
                  </a:lnTo>
                  <a:lnTo>
                    <a:pt x="0" y="108"/>
                  </a:lnTo>
                  <a:lnTo>
                    <a:pt x="93" y="80"/>
                  </a:lnTo>
                  <a:lnTo>
                    <a:pt x="77" y="64"/>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45">
              <a:extLst>
                <a:ext uri="{FF2B5EF4-FFF2-40B4-BE49-F238E27FC236}">
                  <a16:creationId xmlns:a16="http://schemas.microsoft.com/office/drawing/2014/main" id="{40007D12-9818-184B-BB1B-F0D4B4C738DC}"/>
                </a:ext>
              </a:extLst>
            </p:cNvPr>
            <p:cNvSpPr>
              <a:spLocks/>
            </p:cNvSpPr>
            <p:nvPr/>
          </p:nvSpPr>
          <p:spPr bwMode="auto">
            <a:xfrm>
              <a:off x="2320804" y="3245709"/>
              <a:ext cx="171450" cy="171450"/>
            </a:xfrm>
            <a:custGeom>
              <a:avLst/>
              <a:gdLst>
                <a:gd name="T0" fmla="*/ 64 w 108"/>
                <a:gd name="T1" fmla="*/ 28 h 108"/>
                <a:gd name="T2" fmla="*/ 36 w 108"/>
                <a:gd name="T3" fmla="*/ 0 h 108"/>
                <a:gd name="T4" fmla="*/ 0 w 108"/>
                <a:gd name="T5" fmla="*/ 36 h 108"/>
                <a:gd name="T6" fmla="*/ 28 w 108"/>
                <a:gd name="T7" fmla="*/ 64 h 108"/>
                <a:gd name="T8" fmla="*/ 12 w 108"/>
                <a:gd name="T9" fmla="*/ 80 h 108"/>
                <a:gd name="T10" fmla="*/ 108 w 108"/>
                <a:gd name="T11" fmla="*/ 108 h 108"/>
                <a:gd name="T12" fmla="*/ 80 w 108"/>
                <a:gd name="T13" fmla="*/ 12 h 108"/>
                <a:gd name="T14" fmla="*/ 64 w 108"/>
                <a:gd name="T15" fmla="*/ 2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8">
                  <a:moveTo>
                    <a:pt x="64" y="28"/>
                  </a:moveTo>
                  <a:lnTo>
                    <a:pt x="36" y="0"/>
                  </a:lnTo>
                  <a:lnTo>
                    <a:pt x="0" y="36"/>
                  </a:lnTo>
                  <a:lnTo>
                    <a:pt x="28" y="64"/>
                  </a:lnTo>
                  <a:lnTo>
                    <a:pt x="12" y="80"/>
                  </a:lnTo>
                  <a:lnTo>
                    <a:pt x="108" y="108"/>
                  </a:lnTo>
                  <a:lnTo>
                    <a:pt x="80" y="12"/>
                  </a:lnTo>
                  <a:lnTo>
                    <a:pt x="64" y="28"/>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46">
              <a:extLst>
                <a:ext uri="{FF2B5EF4-FFF2-40B4-BE49-F238E27FC236}">
                  <a16:creationId xmlns:a16="http://schemas.microsoft.com/office/drawing/2014/main" id="{866D4495-8FA9-C84C-8723-1A6CCA5014AE}"/>
                </a:ext>
              </a:extLst>
            </p:cNvPr>
            <p:cNvSpPr>
              <a:spLocks/>
            </p:cNvSpPr>
            <p:nvPr/>
          </p:nvSpPr>
          <p:spPr bwMode="auto">
            <a:xfrm>
              <a:off x="2524004" y="3450497"/>
              <a:ext cx="166688" cy="165100"/>
            </a:xfrm>
            <a:custGeom>
              <a:avLst/>
              <a:gdLst>
                <a:gd name="T0" fmla="*/ 93 w 105"/>
                <a:gd name="T1" fmla="*/ 24 h 104"/>
                <a:gd name="T2" fmla="*/ 0 w 105"/>
                <a:gd name="T3" fmla="*/ 0 h 104"/>
                <a:gd name="T4" fmla="*/ 25 w 105"/>
                <a:gd name="T5" fmla="*/ 92 h 104"/>
                <a:gd name="T6" fmla="*/ 41 w 105"/>
                <a:gd name="T7" fmla="*/ 76 h 104"/>
                <a:gd name="T8" fmla="*/ 69 w 105"/>
                <a:gd name="T9" fmla="*/ 104 h 104"/>
                <a:gd name="T10" fmla="*/ 105 w 105"/>
                <a:gd name="T11" fmla="*/ 68 h 104"/>
                <a:gd name="T12" fmla="*/ 77 w 105"/>
                <a:gd name="T13" fmla="*/ 40 h 104"/>
                <a:gd name="T14" fmla="*/ 93 w 105"/>
                <a:gd name="T15" fmla="*/ 2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4">
                  <a:moveTo>
                    <a:pt x="93" y="24"/>
                  </a:moveTo>
                  <a:lnTo>
                    <a:pt x="0" y="0"/>
                  </a:lnTo>
                  <a:lnTo>
                    <a:pt x="25" y="92"/>
                  </a:lnTo>
                  <a:lnTo>
                    <a:pt x="41" y="76"/>
                  </a:lnTo>
                  <a:lnTo>
                    <a:pt x="69" y="104"/>
                  </a:lnTo>
                  <a:lnTo>
                    <a:pt x="105" y="68"/>
                  </a:lnTo>
                  <a:lnTo>
                    <a:pt x="77" y="40"/>
                  </a:lnTo>
                  <a:lnTo>
                    <a:pt x="93" y="24"/>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3B8C2027-FD69-5949-A647-A66D43C42FF3}"/>
                </a:ext>
              </a:extLst>
            </p:cNvPr>
            <p:cNvSpPr>
              <a:spLocks/>
            </p:cNvSpPr>
            <p:nvPr/>
          </p:nvSpPr>
          <p:spPr bwMode="auto">
            <a:xfrm>
              <a:off x="2320804" y="3450497"/>
              <a:ext cx="171450" cy="165100"/>
            </a:xfrm>
            <a:custGeom>
              <a:avLst/>
              <a:gdLst>
                <a:gd name="T0" fmla="*/ 28 w 108"/>
                <a:gd name="T1" fmla="*/ 40 h 104"/>
                <a:gd name="T2" fmla="*/ 0 w 108"/>
                <a:gd name="T3" fmla="*/ 68 h 104"/>
                <a:gd name="T4" fmla="*/ 36 w 108"/>
                <a:gd name="T5" fmla="*/ 104 h 104"/>
                <a:gd name="T6" fmla="*/ 64 w 108"/>
                <a:gd name="T7" fmla="*/ 76 h 104"/>
                <a:gd name="T8" fmla="*/ 80 w 108"/>
                <a:gd name="T9" fmla="*/ 92 h 104"/>
                <a:gd name="T10" fmla="*/ 108 w 108"/>
                <a:gd name="T11" fmla="*/ 0 h 104"/>
                <a:gd name="T12" fmla="*/ 12 w 108"/>
                <a:gd name="T13" fmla="*/ 24 h 104"/>
                <a:gd name="T14" fmla="*/ 28 w 108"/>
                <a:gd name="T15" fmla="*/ 40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4">
                  <a:moveTo>
                    <a:pt x="28" y="40"/>
                  </a:moveTo>
                  <a:lnTo>
                    <a:pt x="0" y="68"/>
                  </a:lnTo>
                  <a:lnTo>
                    <a:pt x="36" y="104"/>
                  </a:lnTo>
                  <a:lnTo>
                    <a:pt x="64" y="76"/>
                  </a:lnTo>
                  <a:lnTo>
                    <a:pt x="80" y="92"/>
                  </a:lnTo>
                  <a:lnTo>
                    <a:pt x="108" y="0"/>
                  </a:lnTo>
                  <a:lnTo>
                    <a:pt x="12" y="24"/>
                  </a:lnTo>
                  <a:lnTo>
                    <a:pt x="28" y="4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5703DE78-57BC-B946-8964-AB79E0CBD3C4}"/>
              </a:ext>
            </a:extLst>
          </p:cNvPr>
          <p:cNvSpPr txBox="1"/>
          <p:nvPr/>
        </p:nvSpPr>
        <p:spPr>
          <a:xfrm>
            <a:off x="1154960" y="4090305"/>
            <a:ext cx="2520087" cy="523220"/>
          </a:xfrm>
          <a:prstGeom prst="rect">
            <a:avLst/>
          </a:prstGeom>
          <a:noFill/>
        </p:spPr>
        <p:txBody>
          <a:bodyPr wrap="square" rtlCol="0">
            <a:spAutoFit/>
          </a:bodyPr>
          <a:lstStyle/>
          <a:p>
            <a:pPr algn="ctr"/>
            <a:r>
              <a:rPr lang="en-US" sz="1400" dirty="0">
                <a:solidFill>
                  <a:srgbClr val="4D4F53"/>
                </a:solidFill>
              </a:rPr>
              <a:t>1. Apply clustering algorithm to </a:t>
            </a:r>
            <a:r>
              <a:rPr lang="en-US" sz="1400" b="1" dirty="0">
                <a:solidFill>
                  <a:schemeClr val="accent5">
                    <a:lumMod val="50000"/>
                  </a:schemeClr>
                </a:solidFill>
              </a:rPr>
              <a:t>group vectors together</a:t>
            </a:r>
          </a:p>
        </p:txBody>
      </p:sp>
      <p:grpSp>
        <p:nvGrpSpPr>
          <p:cNvPr id="42" name="Group 41">
            <a:extLst>
              <a:ext uri="{FF2B5EF4-FFF2-40B4-BE49-F238E27FC236}">
                <a16:creationId xmlns:a16="http://schemas.microsoft.com/office/drawing/2014/main" id="{1E67DE73-B4DE-E244-BB0A-B2572529B10A}"/>
              </a:ext>
            </a:extLst>
          </p:cNvPr>
          <p:cNvGrpSpPr/>
          <p:nvPr/>
        </p:nvGrpSpPr>
        <p:grpSpPr>
          <a:xfrm>
            <a:off x="4138195" y="4811658"/>
            <a:ext cx="460075" cy="460077"/>
            <a:chOff x="3408363" y="2778125"/>
            <a:chExt cx="406400" cy="406401"/>
          </a:xfrm>
          <a:solidFill>
            <a:schemeClr val="accent4">
              <a:lumMod val="50000"/>
            </a:schemeClr>
          </a:solidFill>
        </p:grpSpPr>
        <p:sp>
          <p:nvSpPr>
            <p:cNvPr id="46" name="Freeform 86">
              <a:extLst>
                <a:ext uri="{FF2B5EF4-FFF2-40B4-BE49-F238E27FC236}">
                  <a16:creationId xmlns:a16="http://schemas.microsoft.com/office/drawing/2014/main" id="{E1FC7A1C-53AF-064F-A361-E36AD72BFF89}"/>
                </a:ext>
              </a:extLst>
            </p:cNvPr>
            <p:cNvSpPr>
              <a:spLocks/>
            </p:cNvSpPr>
            <p:nvPr/>
          </p:nvSpPr>
          <p:spPr bwMode="auto">
            <a:xfrm>
              <a:off x="3408363" y="3011488"/>
              <a:ext cx="406400" cy="173038"/>
            </a:xfrm>
            <a:custGeom>
              <a:avLst/>
              <a:gdLst>
                <a:gd name="T0" fmla="*/ 103 w 108"/>
                <a:gd name="T1" fmla="*/ 17 h 46"/>
                <a:gd name="T2" fmla="*/ 79 w 108"/>
                <a:gd name="T3" fmla="*/ 0 h 46"/>
                <a:gd name="T4" fmla="*/ 75 w 108"/>
                <a:gd name="T5" fmla="*/ 1 h 46"/>
                <a:gd name="T6" fmla="*/ 73 w 108"/>
                <a:gd name="T7" fmla="*/ 4 h 46"/>
                <a:gd name="T8" fmla="*/ 60 w 108"/>
                <a:gd name="T9" fmla="*/ 33 h 46"/>
                <a:gd name="T10" fmla="*/ 60 w 108"/>
                <a:gd name="T11" fmla="*/ 34 h 46"/>
                <a:gd name="T12" fmla="*/ 58 w 108"/>
                <a:gd name="T13" fmla="*/ 28 h 46"/>
                <a:gd name="T14" fmla="*/ 63 w 108"/>
                <a:gd name="T15" fmla="*/ 19 h 46"/>
                <a:gd name="T16" fmla="*/ 59 w 108"/>
                <a:gd name="T17" fmla="*/ 14 h 46"/>
                <a:gd name="T18" fmla="*/ 54 w 108"/>
                <a:gd name="T19" fmla="*/ 15 h 46"/>
                <a:gd name="T20" fmla="*/ 49 w 108"/>
                <a:gd name="T21" fmla="*/ 14 h 46"/>
                <a:gd name="T22" fmla="*/ 45 w 108"/>
                <a:gd name="T23" fmla="*/ 19 h 46"/>
                <a:gd name="T24" fmla="*/ 50 w 108"/>
                <a:gd name="T25" fmla="*/ 28 h 46"/>
                <a:gd name="T26" fmla="*/ 48 w 108"/>
                <a:gd name="T27" fmla="*/ 34 h 46"/>
                <a:gd name="T28" fmla="*/ 47 w 108"/>
                <a:gd name="T29" fmla="*/ 33 h 46"/>
                <a:gd name="T30" fmla="*/ 34 w 108"/>
                <a:gd name="T31" fmla="*/ 4 h 46"/>
                <a:gd name="T32" fmla="*/ 33 w 108"/>
                <a:gd name="T33" fmla="*/ 1 h 46"/>
                <a:gd name="T34" fmla="*/ 29 w 108"/>
                <a:gd name="T35" fmla="*/ 0 h 46"/>
                <a:gd name="T36" fmla="*/ 5 w 108"/>
                <a:gd name="T37" fmla="*/ 17 h 46"/>
                <a:gd name="T38" fmla="*/ 0 w 108"/>
                <a:gd name="T39" fmla="*/ 34 h 46"/>
                <a:gd name="T40" fmla="*/ 54 w 108"/>
                <a:gd name="T41" fmla="*/ 46 h 46"/>
                <a:gd name="T42" fmla="*/ 108 w 108"/>
                <a:gd name="T43" fmla="*/ 34 h 46"/>
                <a:gd name="T44" fmla="*/ 103 w 108"/>
                <a:gd name="T45"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46">
                  <a:moveTo>
                    <a:pt x="103" y="17"/>
                  </a:moveTo>
                  <a:cubicBezTo>
                    <a:pt x="99" y="9"/>
                    <a:pt x="91" y="3"/>
                    <a:pt x="79" y="0"/>
                  </a:cubicBezTo>
                  <a:cubicBezTo>
                    <a:pt x="78" y="0"/>
                    <a:pt x="77" y="0"/>
                    <a:pt x="75" y="1"/>
                  </a:cubicBezTo>
                  <a:cubicBezTo>
                    <a:pt x="74" y="1"/>
                    <a:pt x="74" y="3"/>
                    <a:pt x="73" y="4"/>
                  </a:cubicBezTo>
                  <a:cubicBezTo>
                    <a:pt x="73" y="4"/>
                    <a:pt x="72" y="26"/>
                    <a:pt x="60" y="33"/>
                  </a:cubicBezTo>
                  <a:cubicBezTo>
                    <a:pt x="60" y="33"/>
                    <a:pt x="60" y="34"/>
                    <a:pt x="60" y="34"/>
                  </a:cubicBezTo>
                  <a:cubicBezTo>
                    <a:pt x="58" y="28"/>
                    <a:pt x="58" y="28"/>
                    <a:pt x="58" y="28"/>
                  </a:cubicBezTo>
                  <a:cubicBezTo>
                    <a:pt x="63" y="19"/>
                    <a:pt x="63" y="19"/>
                    <a:pt x="63" y="19"/>
                  </a:cubicBezTo>
                  <a:cubicBezTo>
                    <a:pt x="59" y="14"/>
                    <a:pt x="59" y="14"/>
                    <a:pt x="59" y="14"/>
                  </a:cubicBezTo>
                  <a:cubicBezTo>
                    <a:pt x="57" y="15"/>
                    <a:pt x="56" y="15"/>
                    <a:pt x="54" y="15"/>
                  </a:cubicBezTo>
                  <a:cubicBezTo>
                    <a:pt x="52" y="15"/>
                    <a:pt x="51" y="15"/>
                    <a:pt x="49" y="14"/>
                  </a:cubicBezTo>
                  <a:cubicBezTo>
                    <a:pt x="45" y="19"/>
                    <a:pt x="45" y="19"/>
                    <a:pt x="45" y="19"/>
                  </a:cubicBezTo>
                  <a:cubicBezTo>
                    <a:pt x="50" y="28"/>
                    <a:pt x="50" y="28"/>
                    <a:pt x="50" y="28"/>
                  </a:cubicBezTo>
                  <a:cubicBezTo>
                    <a:pt x="48" y="34"/>
                    <a:pt x="48" y="34"/>
                    <a:pt x="48" y="34"/>
                  </a:cubicBezTo>
                  <a:cubicBezTo>
                    <a:pt x="48" y="34"/>
                    <a:pt x="48" y="33"/>
                    <a:pt x="47" y="33"/>
                  </a:cubicBezTo>
                  <a:cubicBezTo>
                    <a:pt x="36" y="26"/>
                    <a:pt x="34" y="4"/>
                    <a:pt x="34" y="4"/>
                  </a:cubicBezTo>
                  <a:cubicBezTo>
                    <a:pt x="34" y="3"/>
                    <a:pt x="34" y="1"/>
                    <a:pt x="33" y="1"/>
                  </a:cubicBezTo>
                  <a:cubicBezTo>
                    <a:pt x="31" y="0"/>
                    <a:pt x="30" y="0"/>
                    <a:pt x="29" y="0"/>
                  </a:cubicBezTo>
                  <a:cubicBezTo>
                    <a:pt x="17" y="3"/>
                    <a:pt x="9" y="9"/>
                    <a:pt x="5" y="17"/>
                  </a:cubicBezTo>
                  <a:cubicBezTo>
                    <a:pt x="0" y="27"/>
                    <a:pt x="0" y="33"/>
                    <a:pt x="0" y="34"/>
                  </a:cubicBezTo>
                  <a:cubicBezTo>
                    <a:pt x="0" y="44"/>
                    <a:pt x="29" y="46"/>
                    <a:pt x="54" y="46"/>
                  </a:cubicBezTo>
                  <a:cubicBezTo>
                    <a:pt x="79" y="46"/>
                    <a:pt x="108" y="44"/>
                    <a:pt x="108" y="34"/>
                  </a:cubicBezTo>
                  <a:cubicBezTo>
                    <a:pt x="108" y="33"/>
                    <a:pt x="108" y="27"/>
                    <a:pt x="10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87">
              <a:extLst>
                <a:ext uri="{FF2B5EF4-FFF2-40B4-BE49-F238E27FC236}">
                  <a16:creationId xmlns:a16="http://schemas.microsoft.com/office/drawing/2014/main" id="{E8E35B25-429C-8B49-B60D-91D1AEE40655}"/>
                </a:ext>
              </a:extLst>
            </p:cNvPr>
            <p:cNvSpPr>
              <a:spLocks noEditPoints="1"/>
            </p:cNvSpPr>
            <p:nvPr/>
          </p:nvSpPr>
          <p:spPr bwMode="auto">
            <a:xfrm>
              <a:off x="3486151" y="2778125"/>
              <a:ext cx="249238" cy="255588"/>
            </a:xfrm>
            <a:custGeom>
              <a:avLst/>
              <a:gdLst>
                <a:gd name="T0" fmla="*/ 10 w 66"/>
                <a:gd name="T1" fmla="*/ 51 h 68"/>
                <a:gd name="T2" fmla="*/ 33 w 66"/>
                <a:gd name="T3" fmla="*/ 68 h 68"/>
                <a:gd name="T4" fmla="*/ 56 w 66"/>
                <a:gd name="T5" fmla="*/ 51 h 68"/>
                <a:gd name="T6" fmla="*/ 65 w 66"/>
                <a:gd name="T7" fmla="*/ 41 h 68"/>
                <a:gd name="T8" fmla="*/ 65 w 66"/>
                <a:gd name="T9" fmla="*/ 33 h 68"/>
                <a:gd name="T10" fmla="*/ 60 w 66"/>
                <a:gd name="T11" fmla="*/ 29 h 68"/>
                <a:gd name="T12" fmla="*/ 60 w 66"/>
                <a:gd name="T13" fmla="*/ 29 h 68"/>
                <a:gd name="T14" fmla="*/ 60 w 66"/>
                <a:gd name="T15" fmla="*/ 20 h 68"/>
                <a:gd name="T16" fmla="*/ 33 w 66"/>
                <a:gd name="T17" fmla="*/ 0 h 68"/>
                <a:gd name="T18" fmla="*/ 6 w 66"/>
                <a:gd name="T19" fmla="*/ 20 h 68"/>
                <a:gd name="T20" fmla="*/ 6 w 66"/>
                <a:gd name="T21" fmla="*/ 29 h 68"/>
                <a:gd name="T22" fmla="*/ 1 w 66"/>
                <a:gd name="T23" fmla="*/ 33 h 68"/>
                <a:gd name="T24" fmla="*/ 1 w 66"/>
                <a:gd name="T25" fmla="*/ 41 h 68"/>
                <a:gd name="T26" fmla="*/ 10 w 66"/>
                <a:gd name="T27" fmla="*/ 51 h 68"/>
                <a:gd name="T28" fmla="*/ 33 w 66"/>
                <a:gd name="T29" fmla="*/ 59 h 68"/>
                <a:gd name="T30" fmla="*/ 18 w 66"/>
                <a:gd name="T31" fmla="*/ 46 h 68"/>
                <a:gd name="T32" fmla="*/ 15 w 66"/>
                <a:gd name="T33" fmla="*/ 32 h 68"/>
                <a:gd name="T34" fmla="*/ 46 w 66"/>
                <a:gd name="T35" fmla="*/ 23 h 68"/>
                <a:gd name="T36" fmla="*/ 51 w 66"/>
                <a:gd name="T37" fmla="*/ 31 h 68"/>
                <a:gd name="T38" fmla="*/ 51 w 66"/>
                <a:gd name="T39" fmla="*/ 31 h 68"/>
                <a:gd name="T40" fmla="*/ 48 w 66"/>
                <a:gd name="T41" fmla="*/ 46 h 68"/>
                <a:gd name="T42" fmla="*/ 33 w 66"/>
                <a:gd name="T43" fmla="*/ 59 h 68"/>
                <a:gd name="T44" fmla="*/ 61 w 66"/>
                <a:gd name="T45" fmla="*/ 35 h 68"/>
                <a:gd name="T46" fmla="*/ 61 w 66"/>
                <a:gd name="T47" fmla="*/ 40 h 68"/>
                <a:gd name="T48" fmla="*/ 58 w 66"/>
                <a:gd name="T49" fmla="*/ 44 h 68"/>
                <a:gd name="T50" fmla="*/ 60 w 66"/>
                <a:gd name="T51" fmla="*/ 34 h 68"/>
                <a:gd name="T52" fmla="*/ 61 w 66"/>
                <a:gd name="T53" fmla="*/ 35 h 68"/>
                <a:gd name="T54" fmla="*/ 5 w 66"/>
                <a:gd name="T55" fmla="*/ 35 h 68"/>
                <a:gd name="T56" fmla="*/ 6 w 66"/>
                <a:gd name="T57" fmla="*/ 34 h 68"/>
                <a:gd name="T58" fmla="*/ 8 w 66"/>
                <a:gd name="T59" fmla="*/ 44 h 68"/>
                <a:gd name="T60" fmla="*/ 5 w 66"/>
                <a:gd name="T61" fmla="*/ 40 h 68"/>
                <a:gd name="T62" fmla="*/ 5 w 66"/>
                <a:gd name="T63"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68">
                  <a:moveTo>
                    <a:pt x="10" y="51"/>
                  </a:moveTo>
                  <a:cubicBezTo>
                    <a:pt x="13" y="61"/>
                    <a:pt x="22" y="68"/>
                    <a:pt x="33" y="68"/>
                  </a:cubicBezTo>
                  <a:cubicBezTo>
                    <a:pt x="43" y="68"/>
                    <a:pt x="52" y="61"/>
                    <a:pt x="56" y="51"/>
                  </a:cubicBezTo>
                  <a:cubicBezTo>
                    <a:pt x="59" y="49"/>
                    <a:pt x="63" y="47"/>
                    <a:pt x="65" y="41"/>
                  </a:cubicBezTo>
                  <a:cubicBezTo>
                    <a:pt x="66" y="38"/>
                    <a:pt x="66" y="35"/>
                    <a:pt x="65" y="33"/>
                  </a:cubicBezTo>
                  <a:cubicBezTo>
                    <a:pt x="64" y="31"/>
                    <a:pt x="62" y="30"/>
                    <a:pt x="60" y="29"/>
                  </a:cubicBezTo>
                  <a:cubicBezTo>
                    <a:pt x="60" y="29"/>
                    <a:pt x="60" y="29"/>
                    <a:pt x="60" y="29"/>
                  </a:cubicBezTo>
                  <a:cubicBezTo>
                    <a:pt x="60" y="25"/>
                    <a:pt x="60" y="23"/>
                    <a:pt x="60" y="20"/>
                  </a:cubicBezTo>
                  <a:cubicBezTo>
                    <a:pt x="58" y="9"/>
                    <a:pt x="47" y="0"/>
                    <a:pt x="33" y="0"/>
                  </a:cubicBezTo>
                  <a:cubicBezTo>
                    <a:pt x="19" y="0"/>
                    <a:pt x="8" y="9"/>
                    <a:pt x="6" y="20"/>
                  </a:cubicBezTo>
                  <a:cubicBezTo>
                    <a:pt x="6" y="23"/>
                    <a:pt x="6" y="25"/>
                    <a:pt x="6" y="29"/>
                  </a:cubicBezTo>
                  <a:cubicBezTo>
                    <a:pt x="4" y="30"/>
                    <a:pt x="2" y="31"/>
                    <a:pt x="1" y="33"/>
                  </a:cubicBezTo>
                  <a:cubicBezTo>
                    <a:pt x="0" y="35"/>
                    <a:pt x="0" y="38"/>
                    <a:pt x="1" y="41"/>
                  </a:cubicBezTo>
                  <a:cubicBezTo>
                    <a:pt x="3" y="47"/>
                    <a:pt x="7" y="49"/>
                    <a:pt x="10" y="51"/>
                  </a:cubicBezTo>
                  <a:close/>
                  <a:moveTo>
                    <a:pt x="33" y="59"/>
                  </a:moveTo>
                  <a:cubicBezTo>
                    <a:pt x="26" y="59"/>
                    <a:pt x="19" y="53"/>
                    <a:pt x="18" y="46"/>
                  </a:cubicBezTo>
                  <a:cubicBezTo>
                    <a:pt x="17" y="42"/>
                    <a:pt x="15" y="34"/>
                    <a:pt x="15" y="32"/>
                  </a:cubicBezTo>
                  <a:cubicBezTo>
                    <a:pt x="38" y="31"/>
                    <a:pt x="42" y="23"/>
                    <a:pt x="46" y="23"/>
                  </a:cubicBezTo>
                  <a:cubicBezTo>
                    <a:pt x="46" y="23"/>
                    <a:pt x="47" y="28"/>
                    <a:pt x="51" y="31"/>
                  </a:cubicBezTo>
                  <a:cubicBezTo>
                    <a:pt x="51" y="31"/>
                    <a:pt x="51" y="31"/>
                    <a:pt x="51" y="31"/>
                  </a:cubicBezTo>
                  <a:cubicBezTo>
                    <a:pt x="51" y="33"/>
                    <a:pt x="49" y="41"/>
                    <a:pt x="48" y="46"/>
                  </a:cubicBezTo>
                  <a:cubicBezTo>
                    <a:pt x="46" y="53"/>
                    <a:pt x="40" y="59"/>
                    <a:pt x="33" y="59"/>
                  </a:cubicBezTo>
                  <a:close/>
                  <a:moveTo>
                    <a:pt x="61" y="35"/>
                  </a:moveTo>
                  <a:cubicBezTo>
                    <a:pt x="61" y="36"/>
                    <a:pt x="61" y="38"/>
                    <a:pt x="61" y="40"/>
                  </a:cubicBezTo>
                  <a:cubicBezTo>
                    <a:pt x="60" y="42"/>
                    <a:pt x="59" y="43"/>
                    <a:pt x="58" y="44"/>
                  </a:cubicBezTo>
                  <a:cubicBezTo>
                    <a:pt x="58" y="41"/>
                    <a:pt x="59" y="37"/>
                    <a:pt x="60" y="34"/>
                  </a:cubicBezTo>
                  <a:cubicBezTo>
                    <a:pt x="60" y="34"/>
                    <a:pt x="61" y="35"/>
                    <a:pt x="61" y="35"/>
                  </a:cubicBezTo>
                  <a:close/>
                  <a:moveTo>
                    <a:pt x="5" y="35"/>
                  </a:moveTo>
                  <a:cubicBezTo>
                    <a:pt x="5" y="35"/>
                    <a:pt x="6" y="34"/>
                    <a:pt x="6" y="34"/>
                  </a:cubicBezTo>
                  <a:cubicBezTo>
                    <a:pt x="7" y="37"/>
                    <a:pt x="8" y="41"/>
                    <a:pt x="8" y="44"/>
                  </a:cubicBezTo>
                  <a:cubicBezTo>
                    <a:pt x="7" y="43"/>
                    <a:pt x="6" y="42"/>
                    <a:pt x="5" y="40"/>
                  </a:cubicBezTo>
                  <a:cubicBezTo>
                    <a:pt x="5" y="38"/>
                    <a:pt x="5" y="36"/>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TextBox 47">
            <a:extLst>
              <a:ext uri="{FF2B5EF4-FFF2-40B4-BE49-F238E27FC236}">
                <a16:creationId xmlns:a16="http://schemas.microsoft.com/office/drawing/2014/main" id="{74503E56-63E9-1C4E-8DFF-F7E1E2FE840C}"/>
              </a:ext>
            </a:extLst>
          </p:cNvPr>
          <p:cNvSpPr txBox="1"/>
          <p:nvPr/>
        </p:nvSpPr>
        <p:spPr>
          <a:xfrm>
            <a:off x="3265333" y="5305539"/>
            <a:ext cx="2204000" cy="738664"/>
          </a:xfrm>
          <a:prstGeom prst="rect">
            <a:avLst/>
          </a:prstGeom>
          <a:noFill/>
        </p:spPr>
        <p:txBody>
          <a:bodyPr wrap="square" rtlCol="0">
            <a:spAutoFit/>
          </a:bodyPr>
          <a:lstStyle/>
          <a:p>
            <a:pPr algn="ctr"/>
            <a:r>
              <a:rPr lang="en-US" sz="1400" dirty="0">
                <a:solidFill>
                  <a:srgbClr val="4D4F53"/>
                </a:solidFill>
              </a:rPr>
              <a:t>2. </a:t>
            </a:r>
            <a:r>
              <a:rPr lang="en-US" sz="1400" b="1" dirty="0">
                <a:solidFill>
                  <a:schemeClr val="accent5">
                    <a:lumMod val="50000"/>
                  </a:schemeClr>
                </a:solidFill>
              </a:rPr>
              <a:t>Identify with experts </a:t>
            </a:r>
            <a:r>
              <a:rPr lang="en-US" sz="1400" dirty="0">
                <a:solidFill>
                  <a:srgbClr val="4D4F53"/>
                </a:solidFill>
              </a:rPr>
              <a:t>which cluster is healthy and which is sick</a:t>
            </a:r>
          </a:p>
        </p:txBody>
      </p:sp>
      <p:pic>
        <p:nvPicPr>
          <p:cNvPr id="9" name="Picture 8">
            <a:extLst>
              <a:ext uri="{FF2B5EF4-FFF2-40B4-BE49-F238E27FC236}">
                <a16:creationId xmlns:a16="http://schemas.microsoft.com/office/drawing/2014/main" id="{CF6ED685-FAA7-CF40-9F8E-DA0A207A639F}"/>
              </a:ext>
            </a:extLst>
          </p:cNvPr>
          <p:cNvPicPr>
            <a:picLocks noChangeAspect="1"/>
          </p:cNvPicPr>
          <p:nvPr/>
        </p:nvPicPr>
        <p:blipFill rotWithShape="1">
          <a:blip r:embed="rId3"/>
          <a:srcRect l="26009" r="26463"/>
          <a:stretch/>
        </p:blipFill>
        <p:spPr>
          <a:xfrm>
            <a:off x="7120173" y="-242532"/>
            <a:ext cx="5071827" cy="7121904"/>
          </a:xfrm>
          <a:prstGeom prst="rect">
            <a:avLst/>
          </a:prstGeom>
        </p:spPr>
      </p:pic>
    </p:spTree>
    <p:extLst>
      <p:ext uri="{BB962C8B-B14F-4D97-AF65-F5344CB8AC3E}">
        <p14:creationId xmlns:p14="http://schemas.microsoft.com/office/powerpoint/2010/main" val="941087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33047B-FDE9-1644-B045-E97EECBC7D4B}"/>
              </a:ext>
            </a:extLst>
          </p:cNvPr>
          <p:cNvSpPr>
            <a:spLocks noGrp="1"/>
          </p:cNvSpPr>
          <p:nvPr>
            <p:ph type="body" sz="quarter" idx="10"/>
          </p:nvPr>
        </p:nvSpPr>
        <p:spPr/>
        <p:txBody>
          <a:bodyPr/>
          <a:lstStyle/>
          <a:p>
            <a:r>
              <a:rPr lang="en-US" dirty="0"/>
              <a:t>Label Propagation: Results</a:t>
            </a:r>
          </a:p>
          <a:p>
            <a:endParaRPr lang="en-US" dirty="0"/>
          </a:p>
        </p:txBody>
      </p:sp>
      <p:sp>
        <p:nvSpPr>
          <p:cNvPr id="3" name="Title 2">
            <a:extLst>
              <a:ext uri="{FF2B5EF4-FFF2-40B4-BE49-F238E27FC236}">
                <a16:creationId xmlns:a16="http://schemas.microsoft.com/office/drawing/2014/main" id="{AFBAB6A9-41AD-084B-BFC3-0795F7999E20}"/>
              </a:ext>
            </a:extLst>
          </p:cNvPr>
          <p:cNvSpPr>
            <a:spLocks noGrp="1"/>
          </p:cNvSpPr>
          <p:nvPr>
            <p:ph type="title"/>
          </p:nvPr>
        </p:nvSpPr>
        <p:spPr/>
        <p:txBody>
          <a:bodyPr/>
          <a:lstStyle/>
          <a:p>
            <a:r>
              <a:rPr lang="en-US" dirty="0"/>
              <a:t>Data Analysis</a:t>
            </a:r>
          </a:p>
        </p:txBody>
      </p:sp>
      <p:sp>
        <p:nvSpPr>
          <p:cNvPr id="4" name="Text Placeholder 3">
            <a:extLst>
              <a:ext uri="{FF2B5EF4-FFF2-40B4-BE49-F238E27FC236}">
                <a16:creationId xmlns:a16="http://schemas.microsoft.com/office/drawing/2014/main" id="{AC19E86A-9228-EE49-881F-21AED81711B3}"/>
              </a:ext>
            </a:extLst>
          </p:cNvPr>
          <p:cNvSpPr>
            <a:spLocks noGrp="1"/>
          </p:cNvSpPr>
          <p:nvPr>
            <p:ph type="body" sz="quarter" idx="12"/>
          </p:nvPr>
        </p:nvSpPr>
        <p:spPr>
          <a:xfrm>
            <a:off x="429685" y="6029740"/>
            <a:ext cx="11330516" cy="418641"/>
          </a:xfrm>
        </p:spPr>
        <p:txBody>
          <a:bodyPr/>
          <a:lstStyle/>
          <a:p>
            <a:endParaRPr lang="en-US" dirty="0"/>
          </a:p>
        </p:txBody>
      </p:sp>
      <p:grpSp>
        <p:nvGrpSpPr>
          <p:cNvPr id="16" name="Group 15">
            <a:extLst>
              <a:ext uri="{FF2B5EF4-FFF2-40B4-BE49-F238E27FC236}">
                <a16:creationId xmlns:a16="http://schemas.microsoft.com/office/drawing/2014/main" id="{CC46EBAC-34D0-0144-A091-B45FAFE6A21C}"/>
              </a:ext>
            </a:extLst>
          </p:cNvPr>
          <p:cNvGrpSpPr/>
          <p:nvPr/>
        </p:nvGrpSpPr>
        <p:grpSpPr>
          <a:xfrm>
            <a:off x="429685" y="1520140"/>
            <a:ext cx="3123167" cy="4154858"/>
            <a:chOff x="300264" y="2341199"/>
            <a:chExt cx="3123167" cy="4154858"/>
          </a:xfrm>
        </p:grpSpPr>
        <p:pic>
          <p:nvPicPr>
            <p:cNvPr id="5" name="Picture 4">
              <a:extLst>
                <a:ext uri="{FF2B5EF4-FFF2-40B4-BE49-F238E27FC236}">
                  <a16:creationId xmlns:a16="http://schemas.microsoft.com/office/drawing/2014/main" id="{C0699A72-122B-9940-BA0F-7B75259B614D}"/>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653143" y="2658593"/>
              <a:ext cx="2400300" cy="30988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2B62934-58FF-AC41-9184-04C166829C3E}"/>
                </a:ext>
              </a:extLst>
            </p:cNvPr>
            <p:cNvSpPr txBox="1"/>
            <p:nvPr/>
          </p:nvSpPr>
          <p:spPr>
            <a:xfrm>
              <a:off x="300264" y="5757393"/>
              <a:ext cx="3106057" cy="738664"/>
            </a:xfrm>
            <a:prstGeom prst="rect">
              <a:avLst/>
            </a:prstGeom>
            <a:noFill/>
          </p:spPr>
          <p:txBody>
            <a:bodyPr wrap="square" rtlCol="0">
              <a:spAutoFit/>
            </a:bodyPr>
            <a:lstStyle/>
            <a:p>
              <a:pPr algn="ctr"/>
              <a:r>
                <a:rPr lang="en-US" sz="1400" dirty="0">
                  <a:solidFill>
                    <a:srgbClr val="4D4F53"/>
                  </a:solidFill>
                </a:rPr>
                <a:t>In order to </a:t>
              </a:r>
              <a:r>
                <a:rPr lang="en-US" sz="1400" b="1" dirty="0">
                  <a:solidFill>
                    <a:schemeClr val="bg2"/>
                  </a:solidFill>
                </a:rPr>
                <a:t>evaluate how confident we are of describing an underlying structure</a:t>
              </a:r>
              <a:r>
                <a:rPr lang="en-US" sz="1400" dirty="0">
                  <a:solidFill>
                    <a:srgbClr val="4D4F53"/>
                  </a:solidFill>
                </a:rPr>
                <a:t>: silhouette analysis </a:t>
              </a:r>
            </a:p>
          </p:txBody>
        </p:sp>
        <p:grpSp>
          <p:nvGrpSpPr>
            <p:cNvPr id="15" name="Group 14">
              <a:extLst>
                <a:ext uri="{FF2B5EF4-FFF2-40B4-BE49-F238E27FC236}">
                  <a16:creationId xmlns:a16="http://schemas.microsoft.com/office/drawing/2014/main" id="{8B32DC8B-4A4B-A645-BD31-1BA341067A23}"/>
                </a:ext>
              </a:extLst>
            </p:cNvPr>
            <p:cNvGrpSpPr/>
            <p:nvPr/>
          </p:nvGrpSpPr>
          <p:grpSpPr>
            <a:xfrm>
              <a:off x="2683454" y="2341199"/>
              <a:ext cx="739977" cy="739977"/>
              <a:chOff x="5297239" y="2224917"/>
              <a:chExt cx="739977" cy="739977"/>
            </a:xfrm>
          </p:grpSpPr>
          <p:sp>
            <p:nvSpPr>
              <p:cNvPr id="13" name="Oval 12">
                <a:extLst>
                  <a:ext uri="{FF2B5EF4-FFF2-40B4-BE49-F238E27FC236}">
                    <a16:creationId xmlns:a16="http://schemas.microsoft.com/office/drawing/2014/main" id="{FBFE6162-FEA4-6549-8A33-19D114D1F8E5}"/>
                  </a:ext>
                </a:extLst>
              </p:cNvPr>
              <p:cNvSpPr/>
              <p:nvPr/>
            </p:nvSpPr>
            <p:spPr>
              <a:xfrm>
                <a:off x="5297239" y="2224917"/>
                <a:ext cx="739977" cy="739977"/>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4" name="Freeform 91">
                <a:extLst>
                  <a:ext uri="{FF2B5EF4-FFF2-40B4-BE49-F238E27FC236}">
                    <a16:creationId xmlns:a16="http://schemas.microsoft.com/office/drawing/2014/main" id="{F9A9C031-A2ED-CA44-AF1C-ADC60F690D11}"/>
                  </a:ext>
                </a:extLst>
              </p:cNvPr>
              <p:cNvSpPr>
                <a:spLocks noEditPoints="1"/>
              </p:cNvSpPr>
              <p:nvPr/>
            </p:nvSpPr>
            <p:spPr bwMode="auto">
              <a:xfrm>
                <a:off x="5367072" y="2457236"/>
                <a:ext cx="600313" cy="275341"/>
              </a:xfrm>
              <a:custGeom>
                <a:avLst/>
                <a:gdLst>
                  <a:gd name="T0" fmla="*/ 402 w 508"/>
                  <a:gd name="T1" fmla="*/ 1 h 233"/>
                  <a:gd name="T2" fmla="*/ 382 w 508"/>
                  <a:gd name="T3" fmla="*/ 1 h 233"/>
                  <a:gd name="T4" fmla="*/ 363 w 508"/>
                  <a:gd name="T5" fmla="*/ 16 h 233"/>
                  <a:gd name="T6" fmla="*/ 355 w 508"/>
                  <a:gd name="T7" fmla="*/ 57 h 233"/>
                  <a:gd name="T8" fmla="*/ 367 w 508"/>
                  <a:gd name="T9" fmla="*/ 68 h 233"/>
                  <a:gd name="T10" fmla="*/ 378 w 508"/>
                  <a:gd name="T11" fmla="*/ 51 h 233"/>
                  <a:gd name="T12" fmla="*/ 387 w 508"/>
                  <a:gd name="T13" fmla="*/ 23 h 233"/>
                  <a:gd name="T14" fmla="*/ 471 w 508"/>
                  <a:gd name="T15" fmla="*/ 114 h 233"/>
                  <a:gd name="T16" fmla="*/ 439 w 508"/>
                  <a:gd name="T17" fmla="*/ 92 h 233"/>
                  <a:gd name="T18" fmla="*/ 280 w 508"/>
                  <a:gd name="T19" fmla="*/ 99 h 233"/>
                  <a:gd name="T20" fmla="*/ 227 w 508"/>
                  <a:gd name="T21" fmla="*/ 99 h 233"/>
                  <a:gd name="T22" fmla="*/ 67 w 508"/>
                  <a:gd name="T23" fmla="*/ 92 h 233"/>
                  <a:gd name="T24" fmla="*/ 36 w 508"/>
                  <a:gd name="T25" fmla="*/ 114 h 233"/>
                  <a:gd name="T26" fmla="*/ 118 w 508"/>
                  <a:gd name="T27" fmla="*/ 22 h 233"/>
                  <a:gd name="T28" fmla="*/ 129 w 508"/>
                  <a:gd name="T29" fmla="*/ 42 h 233"/>
                  <a:gd name="T30" fmla="*/ 131 w 508"/>
                  <a:gd name="T31" fmla="*/ 64 h 233"/>
                  <a:gd name="T32" fmla="*/ 151 w 508"/>
                  <a:gd name="T33" fmla="*/ 63 h 233"/>
                  <a:gd name="T34" fmla="*/ 148 w 508"/>
                  <a:gd name="T35" fmla="*/ 24 h 233"/>
                  <a:gd name="T36" fmla="*/ 131 w 508"/>
                  <a:gd name="T37" fmla="*/ 4 h 233"/>
                  <a:gd name="T38" fmla="*/ 108 w 508"/>
                  <a:gd name="T39" fmla="*/ 0 h 233"/>
                  <a:gd name="T40" fmla="*/ 2 w 508"/>
                  <a:gd name="T41" fmla="*/ 119 h 233"/>
                  <a:gd name="T42" fmla="*/ 7 w 508"/>
                  <a:gd name="T43" fmla="*/ 136 h 233"/>
                  <a:gd name="T44" fmla="*/ 39 w 508"/>
                  <a:gd name="T45" fmla="*/ 172 h 233"/>
                  <a:gd name="T46" fmla="*/ 58 w 508"/>
                  <a:gd name="T47" fmla="*/ 212 h 233"/>
                  <a:gd name="T48" fmla="*/ 107 w 508"/>
                  <a:gd name="T49" fmla="*/ 233 h 233"/>
                  <a:gd name="T50" fmla="*/ 199 w 508"/>
                  <a:gd name="T51" fmla="*/ 226 h 233"/>
                  <a:gd name="T52" fmla="*/ 227 w 508"/>
                  <a:gd name="T53" fmla="*/ 201 h 233"/>
                  <a:gd name="T54" fmla="*/ 243 w 508"/>
                  <a:gd name="T55" fmla="*/ 137 h 233"/>
                  <a:gd name="T56" fmla="*/ 274 w 508"/>
                  <a:gd name="T57" fmla="*/ 182 h 233"/>
                  <a:gd name="T58" fmla="*/ 293 w 508"/>
                  <a:gd name="T59" fmla="*/ 216 h 233"/>
                  <a:gd name="T60" fmla="*/ 333 w 508"/>
                  <a:gd name="T61" fmla="*/ 233 h 233"/>
                  <a:gd name="T62" fmla="*/ 434 w 508"/>
                  <a:gd name="T63" fmla="*/ 226 h 233"/>
                  <a:gd name="T64" fmla="*/ 464 w 508"/>
                  <a:gd name="T65" fmla="*/ 187 h 233"/>
                  <a:gd name="T66" fmla="*/ 474 w 508"/>
                  <a:gd name="T67" fmla="*/ 147 h 233"/>
                  <a:gd name="T68" fmla="*/ 507 w 508"/>
                  <a:gd name="T69" fmla="*/ 131 h 233"/>
                  <a:gd name="T70" fmla="*/ 189 w 508"/>
                  <a:gd name="T71" fmla="*/ 205 h 233"/>
                  <a:gd name="T72" fmla="*/ 97 w 508"/>
                  <a:gd name="T73" fmla="*/ 209 h 233"/>
                  <a:gd name="T74" fmla="*/ 71 w 508"/>
                  <a:gd name="T75" fmla="*/ 193 h 233"/>
                  <a:gd name="T76" fmla="*/ 58 w 508"/>
                  <a:gd name="T77" fmla="*/ 155 h 233"/>
                  <a:gd name="T78" fmla="*/ 54 w 508"/>
                  <a:gd name="T79" fmla="*/ 129 h 233"/>
                  <a:gd name="T80" fmla="*/ 69 w 508"/>
                  <a:gd name="T81" fmla="*/ 115 h 233"/>
                  <a:gd name="T82" fmla="*/ 220 w 508"/>
                  <a:gd name="T83" fmla="*/ 124 h 233"/>
                  <a:gd name="T84" fmla="*/ 216 w 508"/>
                  <a:gd name="T85" fmla="*/ 161 h 233"/>
                  <a:gd name="T86" fmla="*/ 203 w 508"/>
                  <a:gd name="T87" fmla="*/ 194 h 233"/>
                  <a:gd name="T88" fmla="*/ 428 w 508"/>
                  <a:gd name="T89" fmla="*/ 202 h 233"/>
                  <a:gd name="T90" fmla="*/ 341 w 508"/>
                  <a:gd name="T91" fmla="*/ 210 h 233"/>
                  <a:gd name="T92" fmla="*/ 304 w 508"/>
                  <a:gd name="T93" fmla="*/ 194 h 233"/>
                  <a:gd name="T94" fmla="*/ 289 w 508"/>
                  <a:gd name="T95" fmla="*/ 146 h 233"/>
                  <a:gd name="T96" fmla="*/ 286 w 508"/>
                  <a:gd name="T97" fmla="*/ 129 h 233"/>
                  <a:gd name="T98" fmla="*/ 297 w 508"/>
                  <a:gd name="T99" fmla="*/ 115 h 233"/>
                  <a:gd name="T100" fmla="*/ 446 w 508"/>
                  <a:gd name="T101" fmla="*/ 119 h 233"/>
                  <a:gd name="T102" fmla="*/ 453 w 508"/>
                  <a:gd name="T103" fmla="*/ 131 h 233"/>
                  <a:gd name="T104" fmla="*/ 445 w 508"/>
                  <a:gd name="T105" fmla="*/ 176 h 233"/>
                  <a:gd name="T106" fmla="*/ 428 w 508"/>
                  <a:gd name="T107" fmla="*/ 20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233">
                    <a:moveTo>
                      <a:pt x="505" y="119"/>
                    </a:moveTo>
                    <a:lnTo>
                      <a:pt x="505" y="119"/>
                    </a:lnTo>
                    <a:lnTo>
                      <a:pt x="502" y="115"/>
                    </a:lnTo>
                    <a:lnTo>
                      <a:pt x="406" y="4"/>
                    </a:lnTo>
                    <a:lnTo>
                      <a:pt x="406" y="4"/>
                    </a:lnTo>
                    <a:lnTo>
                      <a:pt x="402" y="1"/>
                    </a:lnTo>
                    <a:lnTo>
                      <a:pt x="399" y="0"/>
                    </a:lnTo>
                    <a:lnTo>
                      <a:pt x="399" y="0"/>
                    </a:lnTo>
                    <a:lnTo>
                      <a:pt x="394" y="0"/>
                    </a:lnTo>
                    <a:lnTo>
                      <a:pt x="394" y="0"/>
                    </a:lnTo>
                    <a:lnTo>
                      <a:pt x="388" y="0"/>
                    </a:lnTo>
                    <a:lnTo>
                      <a:pt x="382" y="1"/>
                    </a:lnTo>
                    <a:lnTo>
                      <a:pt x="382" y="1"/>
                    </a:lnTo>
                    <a:lnTo>
                      <a:pt x="377" y="2"/>
                    </a:lnTo>
                    <a:lnTo>
                      <a:pt x="373" y="6"/>
                    </a:lnTo>
                    <a:lnTo>
                      <a:pt x="367" y="11"/>
                    </a:lnTo>
                    <a:lnTo>
                      <a:pt x="363" y="16"/>
                    </a:lnTo>
                    <a:lnTo>
                      <a:pt x="363" y="16"/>
                    </a:lnTo>
                    <a:lnTo>
                      <a:pt x="360" y="23"/>
                    </a:lnTo>
                    <a:lnTo>
                      <a:pt x="358" y="30"/>
                    </a:lnTo>
                    <a:lnTo>
                      <a:pt x="356" y="40"/>
                    </a:lnTo>
                    <a:lnTo>
                      <a:pt x="355" y="51"/>
                    </a:lnTo>
                    <a:lnTo>
                      <a:pt x="355" y="51"/>
                    </a:lnTo>
                    <a:lnTo>
                      <a:pt x="355" y="57"/>
                    </a:lnTo>
                    <a:lnTo>
                      <a:pt x="355" y="57"/>
                    </a:lnTo>
                    <a:lnTo>
                      <a:pt x="356" y="63"/>
                    </a:lnTo>
                    <a:lnTo>
                      <a:pt x="359" y="66"/>
                    </a:lnTo>
                    <a:lnTo>
                      <a:pt x="363" y="68"/>
                    </a:lnTo>
                    <a:lnTo>
                      <a:pt x="367" y="68"/>
                    </a:lnTo>
                    <a:lnTo>
                      <a:pt x="367" y="68"/>
                    </a:lnTo>
                    <a:lnTo>
                      <a:pt x="371" y="67"/>
                    </a:lnTo>
                    <a:lnTo>
                      <a:pt x="376" y="64"/>
                    </a:lnTo>
                    <a:lnTo>
                      <a:pt x="377" y="62"/>
                    </a:lnTo>
                    <a:lnTo>
                      <a:pt x="378" y="56"/>
                    </a:lnTo>
                    <a:lnTo>
                      <a:pt x="378" y="56"/>
                    </a:lnTo>
                    <a:lnTo>
                      <a:pt x="378" y="51"/>
                    </a:lnTo>
                    <a:lnTo>
                      <a:pt x="378" y="51"/>
                    </a:lnTo>
                    <a:lnTo>
                      <a:pt x="378" y="40"/>
                    </a:lnTo>
                    <a:lnTo>
                      <a:pt x="380" y="33"/>
                    </a:lnTo>
                    <a:lnTo>
                      <a:pt x="380" y="33"/>
                    </a:lnTo>
                    <a:lnTo>
                      <a:pt x="384" y="26"/>
                    </a:lnTo>
                    <a:lnTo>
                      <a:pt x="387" y="23"/>
                    </a:lnTo>
                    <a:lnTo>
                      <a:pt x="387" y="23"/>
                    </a:lnTo>
                    <a:lnTo>
                      <a:pt x="392" y="22"/>
                    </a:lnTo>
                    <a:lnTo>
                      <a:pt x="474" y="115"/>
                    </a:lnTo>
                    <a:lnTo>
                      <a:pt x="471" y="115"/>
                    </a:lnTo>
                    <a:lnTo>
                      <a:pt x="471" y="115"/>
                    </a:lnTo>
                    <a:lnTo>
                      <a:pt x="471" y="114"/>
                    </a:lnTo>
                    <a:lnTo>
                      <a:pt x="471" y="114"/>
                    </a:lnTo>
                    <a:lnTo>
                      <a:pt x="464" y="104"/>
                    </a:lnTo>
                    <a:lnTo>
                      <a:pt x="456" y="97"/>
                    </a:lnTo>
                    <a:lnTo>
                      <a:pt x="456" y="97"/>
                    </a:lnTo>
                    <a:lnTo>
                      <a:pt x="445" y="93"/>
                    </a:lnTo>
                    <a:lnTo>
                      <a:pt x="439" y="92"/>
                    </a:lnTo>
                    <a:lnTo>
                      <a:pt x="432" y="92"/>
                    </a:lnTo>
                    <a:lnTo>
                      <a:pt x="302" y="92"/>
                    </a:lnTo>
                    <a:lnTo>
                      <a:pt x="302" y="92"/>
                    </a:lnTo>
                    <a:lnTo>
                      <a:pt x="297" y="92"/>
                    </a:lnTo>
                    <a:lnTo>
                      <a:pt x="291" y="93"/>
                    </a:lnTo>
                    <a:lnTo>
                      <a:pt x="280" y="99"/>
                    </a:lnTo>
                    <a:lnTo>
                      <a:pt x="272" y="106"/>
                    </a:lnTo>
                    <a:lnTo>
                      <a:pt x="267" y="115"/>
                    </a:lnTo>
                    <a:lnTo>
                      <a:pt x="240" y="115"/>
                    </a:lnTo>
                    <a:lnTo>
                      <a:pt x="240" y="115"/>
                    </a:lnTo>
                    <a:lnTo>
                      <a:pt x="235" y="106"/>
                    </a:lnTo>
                    <a:lnTo>
                      <a:pt x="227" y="99"/>
                    </a:lnTo>
                    <a:lnTo>
                      <a:pt x="216" y="93"/>
                    </a:lnTo>
                    <a:lnTo>
                      <a:pt x="210" y="92"/>
                    </a:lnTo>
                    <a:lnTo>
                      <a:pt x="205" y="92"/>
                    </a:lnTo>
                    <a:lnTo>
                      <a:pt x="75" y="92"/>
                    </a:lnTo>
                    <a:lnTo>
                      <a:pt x="75" y="92"/>
                    </a:lnTo>
                    <a:lnTo>
                      <a:pt x="67" y="92"/>
                    </a:lnTo>
                    <a:lnTo>
                      <a:pt x="60" y="95"/>
                    </a:lnTo>
                    <a:lnTo>
                      <a:pt x="53" y="97"/>
                    </a:lnTo>
                    <a:lnTo>
                      <a:pt x="46" y="103"/>
                    </a:lnTo>
                    <a:lnTo>
                      <a:pt x="46" y="103"/>
                    </a:lnTo>
                    <a:lnTo>
                      <a:pt x="40" y="107"/>
                    </a:lnTo>
                    <a:lnTo>
                      <a:pt x="36" y="114"/>
                    </a:lnTo>
                    <a:lnTo>
                      <a:pt x="36" y="114"/>
                    </a:lnTo>
                    <a:lnTo>
                      <a:pt x="36" y="115"/>
                    </a:lnTo>
                    <a:lnTo>
                      <a:pt x="35" y="115"/>
                    </a:lnTo>
                    <a:lnTo>
                      <a:pt x="116" y="22"/>
                    </a:lnTo>
                    <a:lnTo>
                      <a:pt x="116" y="22"/>
                    </a:lnTo>
                    <a:lnTo>
                      <a:pt x="118" y="22"/>
                    </a:lnTo>
                    <a:lnTo>
                      <a:pt x="118" y="22"/>
                    </a:lnTo>
                    <a:lnTo>
                      <a:pt x="122" y="24"/>
                    </a:lnTo>
                    <a:lnTo>
                      <a:pt x="125" y="27"/>
                    </a:lnTo>
                    <a:lnTo>
                      <a:pt x="125" y="27"/>
                    </a:lnTo>
                    <a:lnTo>
                      <a:pt x="129" y="35"/>
                    </a:lnTo>
                    <a:lnTo>
                      <a:pt x="129" y="42"/>
                    </a:lnTo>
                    <a:lnTo>
                      <a:pt x="130" y="51"/>
                    </a:lnTo>
                    <a:lnTo>
                      <a:pt x="130" y="51"/>
                    </a:lnTo>
                    <a:lnTo>
                      <a:pt x="129" y="56"/>
                    </a:lnTo>
                    <a:lnTo>
                      <a:pt x="129" y="56"/>
                    </a:lnTo>
                    <a:lnTo>
                      <a:pt x="130" y="62"/>
                    </a:lnTo>
                    <a:lnTo>
                      <a:pt x="131" y="64"/>
                    </a:lnTo>
                    <a:lnTo>
                      <a:pt x="136" y="67"/>
                    </a:lnTo>
                    <a:lnTo>
                      <a:pt x="140" y="68"/>
                    </a:lnTo>
                    <a:lnTo>
                      <a:pt x="140" y="68"/>
                    </a:lnTo>
                    <a:lnTo>
                      <a:pt x="144" y="68"/>
                    </a:lnTo>
                    <a:lnTo>
                      <a:pt x="148" y="66"/>
                    </a:lnTo>
                    <a:lnTo>
                      <a:pt x="151" y="63"/>
                    </a:lnTo>
                    <a:lnTo>
                      <a:pt x="152" y="57"/>
                    </a:lnTo>
                    <a:lnTo>
                      <a:pt x="152" y="57"/>
                    </a:lnTo>
                    <a:lnTo>
                      <a:pt x="152" y="51"/>
                    </a:lnTo>
                    <a:lnTo>
                      <a:pt x="152" y="51"/>
                    </a:lnTo>
                    <a:lnTo>
                      <a:pt x="151" y="37"/>
                    </a:lnTo>
                    <a:lnTo>
                      <a:pt x="148" y="24"/>
                    </a:lnTo>
                    <a:lnTo>
                      <a:pt x="148" y="24"/>
                    </a:lnTo>
                    <a:lnTo>
                      <a:pt x="145" y="17"/>
                    </a:lnTo>
                    <a:lnTo>
                      <a:pt x="141" y="12"/>
                    </a:lnTo>
                    <a:lnTo>
                      <a:pt x="137" y="6"/>
                    </a:lnTo>
                    <a:lnTo>
                      <a:pt x="131" y="4"/>
                    </a:lnTo>
                    <a:lnTo>
                      <a:pt x="131" y="4"/>
                    </a:lnTo>
                    <a:lnTo>
                      <a:pt x="126" y="1"/>
                    </a:lnTo>
                    <a:lnTo>
                      <a:pt x="122" y="0"/>
                    </a:lnTo>
                    <a:lnTo>
                      <a:pt x="114" y="0"/>
                    </a:lnTo>
                    <a:lnTo>
                      <a:pt x="114" y="0"/>
                    </a:lnTo>
                    <a:lnTo>
                      <a:pt x="108" y="0"/>
                    </a:lnTo>
                    <a:lnTo>
                      <a:pt x="108" y="0"/>
                    </a:lnTo>
                    <a:lnTo>
                      <a:pt x="105" y="1"/>
                    </a:lnTo>
                    <a:lnTo>
                      <a:pt x="102" y="4"/>
                    </a:lnTo>
                    <a:lnTo>
                      <a:pt x="5" y="115"/>
                    </a:lnTo>
                    <a:lnTo>
                      <a:pt x="5" y="115"/>
                    </a:lnTo>
                    <a:lnTo>
                      <a:pt x="2" y="119"/>
                    </a:lnTo>
                    <a:lnTo>
                      <a:pt x="2" y="119"/>
                    </a:lnTo>
                    <a:lnTo>
                      <a:pt x="0" y="122"/>
                    </a:lnTo>
                    <a:lnTo>
                      <a:pt x="0" y="126"/>
                    </a:lnTo>
                    <a:lnTo>
                      <a:pt x="0" y="126"/>
                    </a:lnTo>
                    <a:lnTo>
                      <a:pt x="0" y="131"/>
                    </a:lnTo>
                    <a:lnTo>
                      <a:pt x="3" y="135"/>
                    </a:lnTo>
                    <a:lnTo>
                      <a:pt x="7" y="136"/>
                    </a:lnTo>
                    <a:lnTo>
                      <a:pt x="11" y="137"/>
                    </a:lnTo>
                    <a:lnTo>
                      <a:pt x="32" y="137"/>
                    </a:lnTo>
                    <a:lnTo>
                      <a:pt x="32" y="137"/>
                    </a:lnTo>
                    <a:lnTo>
                      <a:pt x="34" y="147"/>
                    </a:lnTo>
                    <a:lnTo>
                      <a:pt x="34" y="147"/>
                    </a:lnTo>
                    <a:lnTo>
                      <a:pt x="39" y="172"/>
                    </a:lnTo>
                    <a:lnTo>
                      <a:pt x="42" y="186"/>
                    </a:lnTo>
                    <a:lnTo>
                      <a:pt x="43" y="187"/>
                    </a:lnTo>
                    <a:lnTo>
                      <a:pt x="43" y="187"/>
                    </a:lnTo>
                    <a:lnTo>
                      <a:pt x="47" y="195"/>
                    </a:lnTo>
                    <a:lnTo>
                      <a:pt x="51" y="204"/>
                    </a:lnTo>
                    <a:lnTo>
                      <a:pt x="58" y="212"/>
                    </a:lnTo>
                    <a:lnTo>
                      <a:pt x="65" y="219"/>
                    </a:lnTo>
                    <a:lnTo>
                      <a:pt x="65" y="219"/>
                    </a:lnTo>
                    <a:lnTo>
                      <a:pt x="74" y="226"/>
                    </a:lnTo>
                    <a:lnTo>
                      <a:pt x="83" y="230"/>
                    </a:lnTo>
                    <a:lnTo>
                      <a:pt x="94" y="233"/>
                    </a:lnTo>
                    <a:lnTo>
                      <a:pt x="107" y="233"/>
                    </a:lnTo>
                    <a:lnTo>
                      <a:pt x="167" y="233"/>
                    </a:lnTo>
                    <a:lnTo>
                      <a:pt x="167" y="233"/>
                    </a:lnTo>
                    <a:lnTo>
                      <a:pt x="174" y="233"/>
                    </a:lnTo>
                    <a:lnTo>
                      <a:pt x="182" y="231"/>
                    </a:lnTo>
                    <a:lnTo>
                      <a:pt x="191" y="228"/>
                    </a:lnTo>
                    <a:lnTo>
                      <a:pt x="199" y="226"/>
                    </a:lnTo>
                    <a:lnTo>
                      <a:pt x="199" y="226"/>
                    </a:lnTo>
                    <a:lnTo>
                      <a:pt x="207" y="220"/>
                    </a:lnTo>
                    <a:lnTo>
                      <a:pt x="214" y="216"/>
                    </a:lnTo>
                    <a:lnTo>
                      <a:pt x="221" y="209"/>
                    </a:lnTo>
                    <a:lnTo>
                      <a:pt x="227" y="201"/>
                    </a:lnTo>
                    <a:lnTo>
                      <a:pt x="227" y="201"/>
                    </a:lnTo>
                    <a:lnTo>
                      <a:pt x="227" y="201"/>
                    </a:lnTo>
                    <a:lnTo>
                      <a:pt x="231" y="191"/>
                    </a:lnTo>
                    <a:lnTo>
                      <a:pt x="234" y="182"/>
                    </a:lnTo>
                    <a:lnTo>
                      <a:pt x="234" y="182"/>
                    </a:lnTo>
                    <a:lnTo>
                      <a:pt x="239" y="157"/>
                    </a:lnTo>
                    <a:lnTo>
                      <a:pt x="243" y="137"/>
                    </a:lnTo>
                    <a:lnTo>
                      <a:pt x="264" y="137"/>
                    </a:lnTo>
                    <a:lnTo>
                      <a:pt x="264" y="137"/>
                    </a:lnTo>
                    <a:lnTo>
                      <a:pt x="269" y="159"/>
                    </a:lnTo>
                    <a:lnTo>
                      <a:pt x="269" y="159"/>
                    </a:lnTo>
                    <a:lnTo>
                      <a:pt x="274" y="182"/>
                    </a:lnTo>
                    <a:lnTo>
                      <a:pt x="274" y="182"/>
                    </a:lnTo>
                    <a:lnTo>
                      <a:pt x="278" y="191"/>
                    </a:lnTo>
                    <a:lnTo>
                      <a:pt x="280" y="201"/>
                    </a:lnTo>
                    <a:lnTo>
                      <a:pt x="280" y="201"/>
                    </a:lnTo>
                    <a:lnTo>
                      <a:pt x="280" y="201"/>
                    </a:lnTo>
                    <a:lnTo>
                      <a:pt x="286" y="209"/>
                    </a:lnTo>
                    <a:lnTo>
                      <a:pt x="293" y="216"/>
                    </a:lnTo>
                    <a:lnTo>
                      <a:pt x="300" y="220"/>
                    </a:lnTo>
                    <a:lnTo>
                      <a:pt x="308" y="226"/>
                    </a:lnTo>
                    <a:lnTo>
                      <a:pt x="308" y="226"/>
                    </a:lnTo>
                    <a:lnTo>
                      <a:pt x="316" y="228"/>
                    </a:lnTo>
                    <a:lnTo>
                      <a:pt x="325" y="231"/>
                    </a:lnTo>
                    <a:lnTo>
                      <a:pt x="333" y="233"/>
                    </a:lnTo>
                    <a:lnTo>
                      <a:pt x="341" y="233"/>
                    </a:lnTo>
                    <a:lnTo>
                      <a:pt x="402" y="233"/>
                    </a:lnTo>
                    <a:lnTo>
                      <a:pt x="402" y="233"/>
                    </a:lnTo>
                    <a:lnTo>
                      <a:pt x="413" y="233"/>
                    </a:lnTo>
                    <a:lnTo>
                      <a:pt x="424" y="230"/>
                    </a:lnTo>
                    <a:lnTo>
                      <a:pt x="434" y="226"/>
                    </a:lnTo>
                    <a:lnTo>
                      <a:pt x="443" y="219"/>
                    </a:lnTo>
                    <a:lnTo>
                      <a:pt x="443" y="219"/>
                    </a:lnTo>
                    <a:lnTo>
                      <a:pt x="450" y="212"/>
                    </a:lnTo>
                    <a:lnTo>
                      <a:pt x="456" y="204"/>
                    </a:lnTo>
                    <a:lnTo>
                      <a:pt x="461" y="195"/>
                    </a:lnTo>
                    <a:lnTo>
                      <a:pt x="464" y="187"/>
                    </a:lnTo>
                    <a:lnTo>
                      <a:pt x="465" y="186"/>
                    </a:lnTo>
                    <a:lnTo>
                      <a:pt x="465" y="186"/>
                    </a:lnTo>
                    <a:lnTo>
                      <a:pt x="469" y="165"/>
                    </a:lnTo>
                    <a:lnTo>
                      <a:pt x="469" y="165"/>
                    </a:lnTo>
                    <a:lnTo>
                      <a:pt x="474" y="147"/>
                    </a:lnTo>
                    <a:lnTo>
                      <a:pt x="474" y="147"/>
                    </a:lnTo>
                    <a:lnTo>
                      <a:pt x="475" y="137"/>
                    </a:lnTo>
                    <a:lnTo>
                      <a:pt x="496" y="137"/>
                    </a:lnTo>
                    <a:lnTo>
                      <a:pt x="496" y="137"/>
                    </a:lnTo>
                    <a:lnTo>
                      <a:pt x="501" y="136"/>
                    </a:lnTo>
                    <a:lnTo>
                      <a:pt x="504" y="135"/>
                    </a:lnTo>
                    <a:lnTo>
                      <a:pt x="507" y="131"/>
                    </a:lnTo>
                    <a:lnTo>
                      <a:pt x="508" y="126"/>
                    </a:lnTo>
                    <a:lnTo>
                      <a:pt x="508" y="126"/>
                    </a:lnTo>
                    <a:lnTo>
                      <a:pt x="507" y="122"/>
                    </a:lnTo>
                    <a:lnTo>
                      <a:pt x="505" y="119"/>
                    </a:lnTo>
                    <a:lnTo>
                      <a:pt x="505" y="119"/>
                    </a:lnTo>
                    <a:close/>
                    <a:moveTo>
                      <a:pt x="189" y="205"/>
                    </a:moveTo>
                    <a:lnTo>
                      <a:pt x="189" y="205"/>
                    </a:lnTo>
                    <a:lnTo>
                      <a:pt x="177" y="209"/>
                    </a:lnTo>
                    <a:lnTo>
                      <a:pt x="167" y="210"/>
                    </a:lnTo>
                    <a:lnTo>
                      <a:pt x="107" y="210"/>
                    </a:lnTo>
                    <a:lnTo>
                      <a:pt x="107" y="210"/>
                    </a:lnTo>
                    <a:lnTo>
                      <a:pt x="97" y="209"/>
                    </a:lnTo>
                    <a:lnTo>
                      <a:pt x="90" y="208"/>
                    </a:lnTo>
                    <a:lnTo>
                      <a:pt x="85" y="205"/>
                    </a:lnTo>
                    <a:lnTo>
                      <a:pt x="79" y="202"/>
                    </a:lnTo>
                    <a:lnTo>
                      <a:pt x="79" y="202"/>
                    </a:lnTo>
                    <a:lnTo>
                      <a:pt x="75" y="198"/>
                    </a:lnTo>
                    <a:lnTo>
                      <a:pt x="71" y="193"/>
                    </a:lnTo>
                    <a:lnTo>
                      <a:pt x="64" y="179"/>
                    </a:lnTo>
                    <a:lnTo>
                      <a:pt x="64" y="179"/>
                    </a:lnTo>
                    <a:lnTo>
                      <a:pt x="64" y="177"/>
                    </a:lnTo>
                    <a:lnTo>
                      <a:pt x="64" y="177"/>
                    </a:lnTo>
                    <a:lnTo>
                      <a:pt x="58" y="155"/>
                    </a:lnTo>
                    <a:lnTo>
                      <a:pt x="58" y="155"/>
                    </a:lnTo>
                    <a:lnTo>
                      <a:pt x="56" y="142"/>
                    </a:lnTo>
                    <a:lnTo>
                      <a:pt x="56" y="142"/>
                    </a:lnTo>
                    <a:lnTo>
                      <a:pt x="54" y="131"/>
                    </a:lnTo>
                    <a:lnTo>
                      <a:pt x="54" y="129"/>
                    </a:lnTo>
                    <a:lnTo>
                      <a:pt x="54" y="129"/>
                    </a:lnTo>
                    <a:lnTo>
                      <a:pt x="54" y="129"/>
                    </a:lnTo>
                    <a:lnTo>
                      <a:pt x="57" y="125"/>
                    </a:lnTo>
                    <a:lnTo>
                      <a:pt x="57" y="125"/>
                    </a:lnTo>
                    <a:lnTo>
                      <a:pt x="60" y="121"/>
                    </a:lnTo>
                    <a:lnTo>
                      <a:pt x="64" y="117"/>
                    </a:lnTo>
                    <a:lnTo>
                      <a:pt x="64" y="117"/>
                    </a:lnTo>
                    <a:lnTo>
                      <a:pt x="69" y="115"/>
                    </a:lnTo>
                    <a:lnTo>
                      <a:pt x="75" y="114"/>
                    </a:lnTo>
                    <a:lnTo>
                      <a:pt x="205" y="114"/>
                    </a:lnTo>
                    <a:lnTo>
                      <a:pt x="205" y="114"/>
                    </a:lnTo>
                    <a:lnTo>
                      <a:pt x="211" y="115"/>
                    </a:lnTo>
                    <a:lnTo>
                      <a:pt x="217" y="119"/>
                    </a:lnTo>
                    <a:lnTo>
                      <a:pt x="220" y="124"/>
                    </a:lnTo>
                    <a:lnTo>
                      <a:pt x="221" y="131"/>
                    </a:lnTo>
                    <a:lnTo>
                      <a:pt x="221" y="131"/>
                    </a:lnTo>
                    <a:lnTo>
                      <a:pt x="221" y="131"/>
                    </a:lnTo>
                    <a:lnTo>
                      <a:pt x="221" y="131"/>
                    </a:lnTo>
                    <a:lnTo>
                      <a:pt x="216" y="161"/>
                    </a:lnTo>
                    <a:lnTo>
                      <a:pt x="216" y="161"/>
                    </a:lnTo>
                    <a:lnTo>
                      <a:pt x="211" y="179"/>
                    </a:lnTo>
                    <a:lnTo>
                      <a:pt x="211" y="179"/>
                    </a:lnTo>
                    <a:lnTo>
                      <a:pt x="206" y="190"/>
                    </a:lnTo>
                    <a:lnTo>
                      <a:pt x="206" y="190"/>
                    </a:lnTo>
                    <a:lnTo>
                      <a:pt x="206" y="190"/>
                    </a:lnTo>
                    <a:lnTo>
                      <a:pt x="203" y="194"/>
                    </a:lnTo>
                    <a:lnTo>
                      <a:pt x="200" y="198"/>
                    </a:lnTo>
                    <a:lnTo>
                      <a:pt x="195" y="202"/>
                    </a:lnTo>
                    <a:lnTo>
                      <a:pt x="189" y="205"/>
                    </a:lnTo>
                    <a:lnTo>
                      <a:pt x="189" y="205"/>
                    </a:lnTo>
                    <a:close/>
                    <a:moveTo>
                      <a:pt x="428" y="202"/>
                    </a:moveTo>
                    <a:lnTo>
                      <a:pt x="428" y="202"/>
                    </a:lnTo>
                    <a:lnTo>
                      <a:pt x="422" y="205"/>
                    </a:lnTo>
                    <a:lnTo>
                      <a:pt x="417" y="208"/>
                    </a:lnTo>
                    <a:lnTo>
                      <a:pt x="410" y="209"/>
                    </a:lnTo>
                    <a:lnTo>
                      <a:pt x="402" y="210"/>
                    </a:lnTo>
                    <a:lnTo>
                      <a:pt x="341" y="210"/>
                    </a:lnTo>
                    <a:lnTo>
                      <a:pt x="341" y="210"/>
                    </a:lnTo>
                    <a:lnTo>
                      <a:pt x="330" y="209"/>
                    </a:lnTo>
                    <a:lnTo>
                      <a:pt x="318" y="205"/>
                    </a:lnTo>
                    <a:lnTo>
                      <a:pt x="318" y="205"/>
                    </a:lnTo>
                    <a:lnTo>
                      <a:pt x="312" y="202"/>
                    </a:lnTo>
                    <a:lnTo>
                      <a:pt x="308" y="198"/>
                    </a:lnTo>
                    <a:lnTo>
                      <a:pt x="304" y="194"/>
                    </a:lnTo>
                    <a:lnTo>
                      <a:pt x="301" y="190"/>
                    </a:lnTo>
                    <a:lnTo>
                      <a:pt x="301" y="190"/>
                    </a:lnTo>
                    <a:lnTo>
                      <a:pt x="301" y="190"/>
                    </a:lnTo>
                    <a:lnTo>
                      <a:pt x="296" y="176"/>
                    </a:lnTo>
                    <a:lnTo>
                      <a:pt x="296" y="176"/>
                    </a:lnTo>
                    <a:lnTo>
                      <a:pt x="289" y="146"/>
                    </a:lnTo>
                    <a:lnTo>
                      <a:pt x="289" y="146"/>
                    </a:lnTo>
                    <a:lnTo>
                      <a:pt x="286" y="133"/>
                    </a:lnTo>
                    <a:lnTo>
                      <a:pt x="286" y="133"/>
                    </a:lnTo>
                    <a:lnTo>
                      <a:pt x="286" y="131"/>
                    </a:lnTo>
                    <a:lnTo>
                      <a:pt x="286" y="131"/>
                    </a:lnTo>
                    <a:lnTo>
                      <a:pt x="286" y="129"/>
                    </a:lnTo>
                    <a:lnTo>
                      <a:pt x="286" y="129"/>
                    </a:lnTo>
                    <a:lnTo>
                      <a:pt x="286" y="126"/>
                    </a:lnTo>
                    <a:lnTo>
                      <a:pt x="286" y="126"/>
                    </a:lnTo>
                    <a:lnTo>
                      <a:pt x="289" y="122"/>
                    </a:lnTo>
                    <a:lnTo>
                      <a:pt x="293" y="118"/>
                    </a:lnTo>
                    <a:lnTo>
                      <a:pt x="297" y="115"/>
                    </a:lnTo>
                    <a:lnTo>
                      <a:pt x="302" y="114"/>
                    </a:lnTo>
                    <a:lnTo>
                      <a:pt x="432" y="114"/>
                    </a:lnTo>
                    <a:lnTo>
                      <a:pt x="432" y="114"/>
                    </a:lnTo>
                    <a:lnTo>
                      <a:pt x="440" y="115"/>
                    </a:lnTo>
                    <a:lnTo>
                      <a:pt x="446" y="119"/>
                    </a:lnTo>
                    <a:lnTo>
                      <a:pt x="446" y="119"/>
                    </a:lnTo>
                    <a:lnTo>
                      <a:pt x="451" y="125"/>
                    </a:lnTo>
                    <a:lnTo>
                      <a:pt x="451" y="125"/>
                    </a:lnTo>
                    <a:lnTo>
                      <a:pt x="453" y="129"/>
                    </a:lnTo>
                    <a:lnTo>
                      <a:pt x="453" y="129"/>
                    </a:lnTo>
                    <a:lnTo>
                      <a:pt x="453" y="131"/>
                    </a:lnTo>
                    <a:lnTo>
                      <a:pt x="453" y="131"/>
                    </a:lnTo>
                    <a:lnTo>
                      <a:pt x="451" y="143"/>
                    </a:lnTo>
                    <a:lnTo>
                      <a:pt x="451" y="143"/>
                    </a:lnTo>
                    <a:lnTo>
                      <a:pt x="446" y="168"/>
                    </a:lnTo>
                    <a:lnTo>
                      <a:pt x="446" y="168"/>
                    </a:lnTo>
                    <a:lnTo>
                      <a:pt x="445" y="176"/>
                    </a:lnTo>
                    <a:lnTo>
                      <a:pt x="445" y="176"/>
                    </a:lnTo>
                    <a:lnTo>
                      <a:pt x="443" y="179"/>
                    </a:lnTo>
                    <a:lnTo>
                      <a:pt x="443" y="179"/>
                    </a:lnTo>
                    <a:lnTo>
                      <a:pt x="436" y="193"/>
                    </a:lnTo>
                    <a:lnTo>
                      <a:pt x="432" y="198"/>
                    </a:lnTo>
                    <a:lnTo>
                      <a:pt x="428" y="202"/>
                    </a:lnTo>
                    <a:lnTo>
                      <a:pt x="428" y="20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grpSp>
      <p:grpSp>
        <p:nvGrpSpPr>
          <p:cNvPr id="89" name="Group 88">
            <a:extLst>
              <a:ext uri="{FF2B5EF4-FFF2-40B4-BE49-F238E27FC236}">
                <a16:creationId xmlns:a16="http://schemas.microsoft.com/office/drawing/2014/main" id="{DF523451-EEFF-F743-AB7B-9B1950513497}"/>
              </a:ext>
            </a:extLst>
          </p:cNvPr>
          <p:cNvGrpSpPr/>
          <p:nvPr/>
        </p:nvGrpSpPr>
        <p:grpSpPr>
          <a:xfrm>
            <a:off x="4780376" y="2635988"/>
            <a:ext cx="6281324" cy="2198706"/>
            <a:chOff x="4132676" y="2070604"/>
            <a:chExt cx="6281324" cy="2198706"/>
          </a:xfrm>
        </p:grpSpPr>
        <p:grpSp>
          <p:nvGrpSpPr>
            <p:cNvPr id="87" name="Group 86">
              <a:extLst>
                <a:ext uri="{FF2B5EF4-FFF2-40B4-BE49-F238E27FC236}">
                  <a16:creationId xmlns:a16="http://schemas.microsoft.com/office/drawing/2014/main" id="{71703F84-5C1C-B046-B956-B2D1E180D36A}"/>
                </a:ext>
              </a:extLst>
            </p:cNvPr>
            <p:cNvGrpSpPr/>
            <p:nvPr/>
          </p:nvGrpSpPr>
          <p:grpSpPr>
            <a:xfrm>
              <a:off x="4219095" y="2070604"/>
              <a:ext cx="6194905" cy="954107"/>
              <a:chOff x="4219095" y="2070604"/>
              <a:chExt cx="6194905" cy="954107"/>
            </a:xfrm>
          </p:grpSpPr>
          <p:sp>
            <p:nvSpPr>
              <p:cNvPr id="19" name="TextBox 18">
                <a:extLst>
                  <a:ext uri="{FF2B5EF4-FFF2-40B4-BE49-F238E27FC236}">
                    <a16:creationId xmlns:a16="http://schemas.microsoft.com/office/drawing/2014/main" id="{8F5F338E-7B19-D64B-995E-70F258A8C606}"/>
                  </a:ext>
                </a:extLst>
              </p:cNvPr>
              <p:cNvSpPr txBox="1"/>
              <p:nvPr/>
            </p:nvSpPr>
            <p:spPr>
              <a:xfrm>
                <a:off x="4752949" y="2070604"/>
                <a:ext cx="5661051" cy="954107"/>
              </a:xfrm>
              <a:prstGeom prst="rect">
                <a:avLst/>
              </a:prstGeom>
              <a:noFill/>
            </p:spPr>
            <p:txBody>
              <a:bodyPr wrap="square" rtlCol="0">
                <a:spAutoFit/>
              </a:bodyPr>
              <a:lstStyle/>
              <a:p>
                <a:r>
                  <a:rPr lang="en-US" sz="1400" dirty="0">
                    <a:solidFill>
                      <a:srgbClr val="4D4F53"/>
                    </a:solidFill>
                  </a:rPr>
                  <a:t>Using K-Means we </a:t>
                </a:r>
                <a:r>
                  <a:rPr lang="en-US" sz="1400" b="1" dirty="0">
                    <a:solidFill>
                      <a:srgbClr val="00B0F0"/>
                    </a:solidFill>
                  </a:rPr>
                  <a:t>couldn’t display a satisfying clustering of the samples:</a:t>
                </a:r>
              </a:p>
              <a:p>
                <a:pPr marL="171450" indent="-171450">
                  <a:buFont typeface="Arial" panose="020B0604020202020204" pitchFamily="34" charset="0"/>
                  <a:buChar char="•"/>
                </a:pPr>
                <a:r>
                  <a:rPr lang="en-US" sz="1400" dirty="0">
                    <a:solidFill>
                      <a:srgbClr val="4D4F53"/>
                    </a:solidFill>
                  </a:rPr>
                  <a:t>Could be because of the </a:t>
                </a:r>
                <a:r>
                  <a:rPr lang="en-US" sz="1400" b="1" dirty="0">
                    <a:solidFill>
                      <a:srgbClr val="4D4F53"/>
                    </a:solidFill>
                  </a:rPr>
                  <a:t>curse of dimensionality </a:t>
                </a:r>
              </a:p>
              <a:p>
                <a:pPr marL="171450" indent="-171450">
                  <a:buFont typeface="Arial" panose="020B0604020202020204" pitchFamily="34" charset="0"/>
                  <a:buChar char="•"/>
                </a:pPr>
                <a:r>
                  <a:rPr lang="en-US" sz="1400" dirty="0">
                    <a:solidFill>
                      <a:srgbClr val="4D4F53"/>
                    </a:solidFill>
                  </a:rPr>
                  <a:t>Or because our clustering algorithm is too simple </a:t>
                </a:r>
                <a:r>
                  <a:rPr lang="en-US" sz="1400" b="1" dirty="0">
                    <a:solidFill>
                      <a:srgbClr val="4D4F53"/>
                    </a:solidFill>
                  </a:rPr>
                  <a:t>or unfitted </a:t>
                </a:r>
                <a:r>
                  <a:rPr lang="en-US" sz="1400" dirty="0">
                    <a:solidFill>
                      <a:srgbClr val="4D4F53"/>
                    </a:solidFill>
                  </a:rPr>
                  <a:t>to that particular task</a:t>
                </a:r>
              </a:p>
            </p:txBody>
          </p:sp>
          <p:grpSp>
            <p:nvGrpSpPr>
              <p:cNvPr id="82" name="Group 81">
                <a:extLst>
                  <a:ext uri="{FF2B5EF4-FFF2-40B4-BE49-F238E27FC236}">
                    <a16:creationId xmlns:a16="http://schemas.microsoft.com/office/drawing/2014/main" id="{82E31D1F-4E69-0E48-BEE3-BB78A12B2510}"/>
                  </a:ext>
                </a:extLst>
              </p:cNvPr>
              <p:cNvGrpSpPr/>
              <p:nvPr/>
            </p:nvGrpSpPr>
            <p:grpSpPr>
              <a:xfrm>
                <a:off x="4219095" y="2121642"/>
                <a:ext cx="361950" cy="636588"/>
                <a:chOff x="7627938" y="1833563"/>
                <a:chExt cx="361950" cy="636588"/>
              </a:xfrm>
              <a:solidFill>
                <a:srgbClr val="00B0F0"/>
              </a:solidFill>
            </p:grpSpPr>
            <p:sp>
              <p:nvSpPr>
                <p:cNvPr id="83" name="Rectangle 30">
                  <a:extLst>
                    <a:ext uri="{FF2B5EF4-FFF2-40B4-BE49-F238E27FC236}">
                      <a16:creationId xmlns:a16="http://schemas.microsoft.com/office/drawing/2014/main" id="{9D38589C-A11F-0148-8CC1-400056EBCF4A}"/>
                    </a:ext>
                  </a:extLst>
                </p:cNvPr>
                <p:cNvSpPr>
                  <a:spLocks noChangeArrowheads="1"/>
                </p:cNvSpPr>
                <p:nvPr/>
              </p:nvSpPr>
              <p:spPr bwMode="auto">
                <a:xfrm>
                  <a:off x="7954963" y="1833563"/>
                  <a:ext cx="3175"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31">
                  <a:extLst>
                    <a:ext uri="{FF2B5EF4-FFF2-40B4-BE49-F238E27FC236}">
                      <a16:creationId xmlns:a16="http://schemas.microsoft.com/office/drawing/2014/main" id="{7C7F1E5E-3ADC-2747-9624-F74C5E029B2B}"/>
                    </a:ext>
                  </a:extLst>
                </p:cNvPr>
                <p:cNvSpPr>
                  <a:spLocks/>
                </p:cNvSpPr>
                <p:nvPr/>
              </p:nvSpPr>
              <p:spPr bwMode="auto">
                <a:xfrm>
                  <a:off x="7627938" y="1833563"/>
                  <a:ext cx="361950" cy="549275"/>
                </a:xfrm>
                <a:custGeom>
                  <a:avLst/>
                  <a:gdLst>
                    <a:gd name="T0" fmla="*/ 226 w 228"/>
                    <a:gd name="T1" fmla="*/ 0 h 346"/>
                    <a:gd name="T2" fmla="*/ 134 w 228"/>
                    <a:gd name="T3" fmla="*/ 0 h 346"/>
                    <a:gd name="T4" fmla="*/ 93 w 228"/>
                    <a:gd name="T5" fmla="*/ 66 h 346"/>
                    <a:gd name="T6" fmla="*/ 135 w 228"/>
                    <a:gd name="T7" fmla="*/ 61 h 346"/>
                    <a:gd name="T8" fmla="*/ 45 w 228"/>
                    <a:gd name="T9" fmla="*/ 180 h 346"/>
                    <a:gd name="T10" fmla="*/ 77 w 228"/>
                    <a:gd name="T11" fmla="*/ 96 h 346"/>
                    <a:gd name="T12" fmla="*/ 45 w 228"/>
                    <a:gd name="T13" fmla="*/ 100 h 346"/>
                    <a:gd name="T14" fmla="*/ 68 w 228"/>
                    <a:gd name="T15" fmla="*/ 0 h 346"/>
                    <a:gd name="T16" fmla="*/ 0 w 228"/>
                    <a:gd name="T17" fmla="*/ 0 h 346"/>
                    <a:gd name="T18" fmla="*/ 0 w 228"/>
                    <a:gd name="T19" fmla="*/ 98 h 346"/>
                    <a:gd name="T20" fmla="*/ 0 w 228"/>
                    <a:gd name="T21" fmla="*/ 160 h 346"/>
                    <a:gd name="T22" fmla="*/ 0 w 228"/>
                    <a:gd name="T23" fmla="*/ 169 h 346"/>
                    <a:gd name="T24" fmla="*/ 0 w 228"/>
                    <a:gd name="T25" fmla="*/ 169 h 346"/>
                    <a:gd name="T26" fmla="*/ 2 w 228"/>
                    <a:gd name="T27" fmla="*/ 185 h 346"/>
                    <a:gd name="T28" fmla="*/ 8 w 228"/>
                    <a:gd name="T29" fmla="*/ 201 h 346"/>
                    <a:gd name="T30" fmla="*/ 16 w 228"/>
                    <a:gd name="T31" fmla="*/ 215 h 346"/>
                    <a:gd name="T32" fmla="*/ 27 w 228"/>
                    <a:gd name="T33" fmla="*/ 228 h 346"/>
                    <a:gd name="T34" fmla="*/ 41 w 228"/>
                    <a:gd name="T35" fmla="*/ 238 h 346"/>
                    <a:gd name="T36" fmla="*/ 57 w 228"/>
                    <a:gd name="T37" fmla="*/ 245 h 346"/>
                    <a:gd name="T38" fmla="*/ 75 w 228"/>
                    <a:gd name="T39" fmla="*/ 252 h 346"/>
                    <a:gd name="T40" fmla="*/ 95 w 228"/>
                    <a:gd name="T41" fmla="*/ 254 h 346"/>
                    <a:gd name="T42" fmla="*/ 95 w 228"/>
                    <a:gd name="T43" fmla="*/ 327 h 346"/>
                    <a:gd name="T44" fmla="*/ 95 w 228"/>
                    <a:gd name="T45" fmla="*/ 327 h 346"/>
                    <a:gd name="T46" fmla="*/ 96 w 228"/>
                    <a:gd name="T47" fmla="*/ 334 h 346"/>
                    <a:gd name="T48" fmla="*/ 102 w 228"/>
                    <a:gd name="T49" fmla="*/ 341 h 346"/>
                    <a:gd name="T50" fmla="*/ 107 w 228"/>
                    <a:gd name="T51" fmla="*/ 345 h 346"/>
                    <a:gd name="T52" fmla="*/ 114 w 228"/>
                    <a:gd name="T53" fmla="*/ 346 h 346"/>
                    <a:gd name="T54" fmla="*/ 114 w 228"/>
                    <a:gd name="T55" fmla="*/ 346 h 346"/>
                    <a:gd name="T56" fmla="*/ 121 w 228"/>
                    <a:gd name="T57" fmla="*/ 345 h 346"/>
                    <a:gd name="T58" fmla="*/ 128 w 228"/>
                    <a:gd name="T59" fmla="*/ 341 h 346"/>
                    <a:gd name="T60" fmla="*/ 132 w 228"/>
                    <a:gd name="T61" fmla="*/ 334 h 346"/>
                    <a:gd name="T62" fmla="*/ 134 w 228"/>
                    <a:gd name="T63" fmla="*/ 327 h 346"/>
                    <a:gd name="T64" fmla="*/ 134 w 228"/>
                    <a:gd name="T65" fmla="*/ 254 h 346"/>
                    <a:gd name="T66" fmla="*/ 134 w 228"/>
                    <a:gd name="T67" fmla="*/ 254 h 346"/>
                    <a:gd name="T68" fmla="*/ 153 w 228"/>
                    <a:gd name="T69" fmla="*/ 252 h 346"/>
                    <a:gd name="T70" fmla="*/ 171 w 228"/>
                    <a:gd name="T71" fmla="*/ 245 h 346"/>
                    <a:gd name="T72" fmla="*/ 187 w 228"/>
                    <a:gd name="T73" fmla="*/ 238 h 346"/>
                    <a:gd name="T74" fmla="*/ 201 w 228"/>
                    <a:gd name="T75" fmla="*/ 228 h 346"/>
                    <a:gd name="T76" fmla="*/ 212 w 228"/>
                    <a:gd name="T77" fmla="*/ 215 h 346"/>
                    <a:gd name="T78" fmla="*/ 221 w 228"/>
                    <a:gd name="T79" fmla="*/ 201 h 346"/>
                    <a:gd name="T80" fmla="*/ 226 w 228"/>
                    <a:gd name="T81" fmla="*/ 185 h 346"/>
                    <a:gd name="T82" fmla="*/ 228 w 228"/>
                    <a:gd name="T83" fmla="*/ 169 h 346"/>
                    <a:gd name="T84" fmla="*/ 228 w 228"/>
                    <a:gd name="T85" fmla="*/ 160 h 346"/>
                    <a:gd name="T86" fmla="*/ 228 w 228"/>
                    <a:gd name="T87" fmla="*/ 98 h 346"/>
                    <a:gd name="T88" fmla="*/ 228 w 228"/>
                    <a:gd name="T89" fmla="*/ 0 h 346"/>
                    <a:gd name="T90" fmla="*/ 228 w 228"/>
                    <a:gd name="T91" fmla="*/ 0 h 346"/>
                    <a:gd name="T92" fmla="*/ 226 w 228"/>
                    <a:gd name="T93" fmla="*/ 0 h 346"/>
                    <a:gd name="T94" fmla="*/ 226 w 228"/>
                    <a:gd name="T9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 h="346">
                      <a:moveTo>
                        <a:pt x="226" y="0"/>
                      </a:moveTo>
                      <a:lnTo>
                        <a:pt x="134" y="0"/>
                      </a:lnTo>
                      <a:lnTo>
                        <a:pt x="93" y="66"/>
                      </a:lnTo>
                      <a:lnTo>
                        <a:pt x="135" y="61"/>
                      </a:lnTo>
                      <a:lnTo>
                        <a:pt x="45" y="180"/>
                      </a:lnTo>
                      <a:lnTo>
                        <a:pt x="77" y="96"/>
                      </a:lnTo>
                      <a:lnTo>
                        <a:pt x="45" y="100"/>
                      </a:lnTo>
                      <a:lnTo>
                        <a:pt x="68" y="0"/>
                      </a:lnTo>
                      <a:lnTo>
                        <a:pt x="0" y="0"/>
                      </a:lnTo>
                      <a:lnTo>
                        <a:pt x="0" y="98"/>
                      </a:lnTo>
                      <a:lnTo>
                        <a:pt x="0" y="160"/>
                      </a:lnTo>
                      <a:lnTo>
                        <a:pt x="0" y="169"/>
                      </a:lnTo>
                      <a:lnTo>
                        <a:pt x="0" y="169"/>
                      </a:lnTo>
                      <a:lnTo>
                        <a:pt x="2" y="185"/>
                      </a:lnTo>
                      <a:lnTo>
                        <a:pt x="8" y="201"/>
                      </a:lnTo>
                      <a:lnTo>
                        <a:pt x="16" y="215"/>
                      </a:lnTo>
                      <a:lnTo>
                        <a:pt x="27" y="228"/>
                      </a:lnTo>
                      <a:lnTo>
                        <a:pt x="41" y="238"/>
                      </a:lnTo>
                      <a:lnTo>
                        <a:pt x="57" y="245"/>
                      </a:lnTo>
                      <a:lnTo>
                        <a:pt x="75" y="252"/>
                      </a:lnTo>
                      <a:lnTo>
                        <a:pt x="95" y="254"/>
                      </a:lnTo>
                      <a:lnTo>
                        <a:pt x="95" y="327"/>
                      </a:lnTo>
                      <a:lnTo>
                        <a:pt x="95" y="327"/>
                      </a:lnTo>
                      <a:lnTo>
                        <a:pt x="96" y="334"/>
                      </a:lnTo>
                      <a:lnTo>
                        <a:pt x="102" y="341"/>
                      </a:lnTo>
                      <a:lnTo>
                        <a:pt x="107" y="345"/>
                      </a:lnTo>
                      <a:lnTo>
                        <a:pt x="114" y="346"/>
                      </a:lnTo>
                      <a:lnTo>
                        <a:pt x="114" y="346"/>
                      </a:lnTo>
                      <a:lnTo>
                        <a:pt x="121" y="345"/>
                      </a:lnTo>
                      <a:lnTo>
                        <a:pt x="128" y="341"/>
                      </a:lnTo>
                      <a:lnTo>
                        <a:pt x="132" y="334"/>
                      </a:lnTo>
                      <a:lnTo>
                        <a:pt x="134" y="327"/>
                      </a:lnTo>
                      <a:lnTo>
                        <a:pt x="134" y="254"/>
                      </a:lnTo>
                      <a:lnTo>
                        <a:pt x="134" y="254"/>
                      </a:lnTo>
                      <a:lnTo>
                        <a:pt x="153" y="252"/>
                      </a:lnTo>
                      <a:lnTo>
                        <a:pt x="171" y="245"/>
                      </a:lnTo>
                      <a:lnTo>
                        <a:pt x="187" y="238"/>
                      </a:lnTo>
                      <a:lnTo>
                        <a:pt x="201" y="228"/>
                      </a:lnTo>
                      <a:lnTo>
                        <a:pt x="212" y="215"/>
                      </a:lnTo>
                      <a:lnTo>
                        <a:pt x="221" y="201"/>
                      </a:lnTo>
                      <a:lnTo>
                        <a:pt x="226" y="185"/>
                      </a:lnTo>
                      <a:lnTo>
                        <a:pt x="228" y="169"/>
                      </a:lnTo>
                      <a:lnTo>
                        <a:pt x="228" y="160"/>
                      </a:lnTo>
                      <a:lnTo>
                        <a:pt x="228" y="98"/>
                      </a:lnTo>
                      <a:lnTo>
                        <a:pt x="228" y="0"/>
                      </a:lnTo>
                      <a:lnTo>
                        <a:pt x="228" y="0"/>
                      </a:lnTo>
                      <a:lnTo>
                        <a:pt x="226" y="0"/>
                      </a:lnTo>
                      <a:lnTo>
                        <a:pt x="2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32">
                  <a:extLst>
                    <a:ext uri="{FF2B5EF4-FFF2-40B4-BE49-F238E27FC236}">
                      <a16:creationId xmlns:a16="http://schemas.microsoft.com/office/drawing/2014/main" id="{97097417-D9A8-1C44-ABC1-608385FDE246}"/>
                    </a:ext>
                  </a:extLst>
                </p:cNvPr>
                <p:cNvSpPr>
                  <a:spLocks/>
                </p:cNvSpPr>
                <p:nvPr/>
              </p:nvSpPr>
              <p:spPr bwMode="auto">
                <a:xfrm>
                  <a:off x="7667626" y="2411413"/>
                  <a:ext cx="282575" cy="58738"/>
                </a:xfrm>
                <a:custGeom>
                  <a:avLst/>
                  <a:gdLst>
                    <a:gd name="T0" fmla="*/ 171 w 178"/>
                    <a:gd name="T1" fmla="*/ 20 h 37"/>
                    <a:gd name="T2" fmla="*/ 171 w 178"/>
                    <a:gd name="T3" fmla="*/ 20 h 37"/>
                    <a:gd name="T4" fmla="*/ 164 w 178"/>
                    <a:gd name="T5" fmla="*/ 11 h 37"/>
                    <a:gd name="T6" fmla="*/ 157 w 178"/>
                    <a:gd name="T7" fmla="*/ 6 h 37"/>
                    <a:gd name="T8" fmla="*/ 148 w 178"/>
                    <a:gd name="T9" fmla="*/ 2 h 37"/>
                    <a:gd name="T10" fmla="*/ 139 w 178"/>
                    <a:gd name="T11" fmla="*/ 0 h 37"/>
                    <a:gd name="T12" fmla="*/ 139 w 178"/>
                    <a:gd name="T13" fmla="*/ 0 h 37"/>
                    <a:gd name="T14" fmla="*/ 137 w 178"/>
                    <a:gd name="T15" fmla="*/ 0 h 37"/>
                    <a:gd name="T16" fmla="*/ 137 w 178"/>
                    <a:gd name="T17" fmla="*/ 0 h 37"/>
                    <a:gd name="T18" fmla="*/ 41 w 178"/>
                    <a:gd name="T19" fmla="*/ 0 h 37"/>
                    <a:gd name="T20" fmla="*/ 41 w 178"/>
                    <a:gd name="T21" fmla="*/ 0 h 37"/>
                    <a:gd name="T22" fmla="*/ 41 w 178"/>
                    <a:gd name="T23" fmla="*/ 0 h 37"/>
                    <a:gd name="T24" fmla="*/ 39 w 178"/>
                    <a:gd name="T25" fmla="*/ 0 h 37"/>
                    <a:gd name="T26" fmla="*/ 39 w 178"/>
                    <a:gd name="T27" fmla="*/ 0 h 37"/>
                    <a:gd name="T28" fmla="*/ 30 w 178"/>
                    <a:gd name="T29" fmla="*/ 2 h 37"/>
                    <a:gd name="T30" fmla="*/ 22 w 178"/>
                    <a:gd name="T31" fmla="*/ 6 h 37"/>
                    <a:gd name="T32" fmla="*/ 14 w 178"/>
                    <a:gd name="T33" fmla="*/ 11 h 37"/>
                    <a:gd name="T34" fmla="*/ 7 w 178"/>
                    <a:gd name="T35" fmla="*/ 20 h 37"/>
                    <a:gd name="T36" fmla="*/ 7 w 178"/>
                    <a:gd name="T37" fmla="*/ 20 h 37"/>
                    <a:gd name="T38" fmla="*/ 4 w 178"/>
                    <a:gd name="T39" fmla="*/ 27 h 37"/>
                    <a:gd name="T40" fmla="*/ 0 w 178"/>
                    <a:gd name="T41" fmla="*/ 32 h 37"/>
                    <a:gd name="T42" fmla="*/ 0 w 178"/>
                    <a:gd name="T43" fmla="*/ 34 h 37"/>
                    <a:gd name="T44" fmla="*/ 2 w 178"/>
                    <a:gd name="T45" fmla="*/ 36 h 37"/>
                    <a:gd name="T46" fmla="*/ 4 w 178"/>
                    <a:gd name="T47" fmla="*/ 37 h 37"/>
                    <a:gd name="T48" fmla="*/ 6 w 178"/>
                    <a:gd name="T49" fmla="*/ 37 h 37"/>
                    <a:gd name="T50" fmla="*/ 30 w 178"/>
                    <a:gd name="T51" fmla="*/ 37 h 37"/>
                    <a:gd name="T52" fmla="*/ 148 w 178"/>
                    <a:gd name="T53" fmla="*/ 37 h 37"/>
                    <a:gd name="T54" fmla="*/ 172 w 178"/>
                    <a:gd name="T55" fmla="*/ 37 h 37"/>
                    <a:gd name="T56" fmla="*/ 172 w 178"/>
                    <a:gd name="T57" fmla="*/ 37 h 37"/>
                    <a:gd name="T58" fmla="*/ 176 w 178"/>
                    <a:gd name="T59" fmla="*/ 37 h 37"/>
                    <a:gd name="T60" fmla="*/ 178 w 178"/>
                    <a:gd name="T61" fmla="*/ 36 h 37"/>
                    <a:gd name="T62" fmla="*/ 178 w 178"/>
                    <a:gd name="T63" fmla="*/ 34 h 37"/>
                    <a:gd name="T64" fmla="*/ 178 w 178"/>
                    <a:gd name="T65" fmla="*/ 32 h 37"/>
                    <a:gd name="T66" fmla="*/ 174 w 178"/>
                    <a:gd name="T67" fmla="*/ 27 h 37"/>
                    <a:gd name="T68" fmla="*/ 171 w 178"/>
                    <a:gd name="T69" fmla="*/ 20 h 37"/>
                    <a:gd name="T70" fmla="*/ 171 w 178"/>
                    <a:gd name="T71"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37">
                      <a:moveTo>
                        <a:pt x="171" y="20"/>
                      </a:moveTo>
                      <a:lnTo>
                        <a:pt x="171" y="20"/>
                      </a:lnTo>
                      <a:lnTo>
                        <a:pt x="164" y="11"/>
                      </a:lnTo>
                      <a:lnTo>
                        <a:pt x="157" y="6"/>
                      </a:lnTo>
                      <a:lnTo>
                        <a:pt x="148" y="2"/>
                      </a:lnTo>
                      <a:lnTo>
                        <a:pt x="139" y="0"/>
                      </a:lnTo>
                      <a:lnTo>
                        <a:pt x="139" y="0"/>
                      </a:lnTo>
                      <a:lnTo>
                        <a:pt x="137" y="0"/>
                      </a:lnTo>
                      <a:lnTo>
                        <a:pt x="137" y="0"/>
                      </a:lnTo>
                      <a:lnTo>
                        <a:pt x="41" y="0"/>
                      </a:lnTo>
                      <a:lnTo>
                        <a:pt x="41" y="0"/>
                      </a:lnTo>
                      <a:lnTo>
                        <a:pt x="41" y="0"/>
                      </a:lnTo>
                      <a:lnTo>
                        <a:pt x="39" y="0"/>
                      </a:lnTo>
                      <a:lnTo>
                        <a:pt x="39" y="0"/>
                      </a:lnTo>
                      <a:lnTo>
                        <a:pt x="30" y="2"/>
                      </a:lnTo>
                      <a:lnTo>
                        <a:pt x="22" y="6"/>
                      </a:lnTo>
                      <a:lnTo>
                        <a:pt x="14" y="11"/>
                      </a:lnTo>
                      <a:lnTo>
                        <a:pt x="7" y="20"/>
                      </a:lnTo>
                      <a:lnTo>
                        <a:pt x="7" y="20"/>
                      </a:lnTo>
                      <a:lnTo>
                        <a:pt x="4" y="27"/>
                      </a:lnTo>
                      <a:lnTo>
                        <a:pt x="0" y="32"/>
                      </a:lnTo>
                      <a:lnTo>
                        <a:pt x="0" y="34"/>
                      </a:lnTo>
                      <a:lnTo>
                        <a:pt x="2" y="36"/>
                      </a:lnTo>
                      <a:lnTo>
                        <a:pt x="4" y="37"/>
                      </a:lnTo>
                      <a:lnTo>
                        <a:pt x="6" y="37"/>
                      </a:lnTo>
                      <a:lnTo>
                        <a:pt x="30" y="37"/>
                      </a:lnTo>
                      <a:lnTo>
                        <a:pt x="148" y="37"/>
                      </a:lnTo>
                      <a:lnTo>
                        <a:pt x="172" y="37"/>
                      </a:lnTo>
                      <a:lnTo>
                        <a:pt x="172" y="37"/>
                      </a:lnTo>
                      <a:lnTo>
                        <a:pt x="176" y="37"/>
                      </a:lnTo>
                      <a:lnTo>
                        <a:pt x="178" y="36"/>
                      </a:lnTo>
                      <a:lnTo>
                        <a:pt x="178" y="34"/>
                      </a:lnTo>
                      <a:lnTo>
                        <a:pt x="178" y="32"/>
                      </a:lnTo>
                      <a:lnTo>
                        <a:pt x="174" y="27"/>
                      </a:lnTo>
                      <a:lnTo>
                        <a:pt x="171" y="20"/>
                      </a:lnTo>
                      <a:lnTo>
                        <a:pt x="17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88" name="Group 87">
              <a:extLst>
                <a:ext uri="{FF2B5EF4-FFF2-40B4-BE49-F238E27FC236}">
                  <a16:creationId xmlns:a16="http://schemas.microsoft.com/office/drawing/2014/main" id="{503A721E-376F-7F43-8655-F4019558FD90}"/>
                </a:ext>
              </a:extLst>
            </p:cNvPr>
            <p:cNvGrpSpPr/>
            <p:nvPr/>
          </p:nvGrpSpPr>
          <p:grpSpPr>
            <a:xfrm>
              <a:off x="4132676" y="3530646"/>
              <a:ext cx="6040024" cy="738664"/>
              <a:chOff x="4132676" y="3530646"/>
              <a:chExt cx="6040024" cy="738664"/>
            </a:xfrm>
          </p:grpSpPr>
          <p:sp>
            <p:nvSpPr>
              <p:cNvPr id="20" name="TextBox 19">
                <a:extLst>
                  <a:ext uri="{FF2B5EF4-FFF2-40B4-BE49-F238E27FC236}">
                    <a16:creationId xmlns:a16="http://schemas.microsoft.com/office/drawing/2014/main" id="{79793C9B-45B1-CC42-A817-EAE1E764B5F4}"/>
                  </a:ext>
                </a:extLst>
              </p:cNvPr>
              <p:cNvSpPr txBox="1"/>
              <p:nvPr/>
            </p:nvSpPr>
            <p:spPr>
              <a:xfrm>
                <a:off x="4752949" y="3530646"/>
                <a:ext cx="5419751" cy="738664"/>
              </a:xfrm>
              <a:prstGeom prst="rect">
                <a:avLst/>
              </a:prstGeom>
              <a:noFill/>
            </p:spPr>
            <p:txBody>
              <a:bodyPr wrap="square" rtlCol="0">
                <a:spAutoFit/>
              </a:bodyPr>
              <a:lstStyle/>
              <a:p>
                <a:r>
                  <a:rPr lang="en-US" sz="1400" dirty="0">
                    <a:solidFill>
                      <a:srgbClr val="4D4F53"/>
                    </a:solidFill>
                  </a:rPr>
                  <a:t>But we highlighted two </a:t>
                </a:r>
                <a:r>
                  <a:rPr lang="en-US" sz="1400" b="1" dirty="0">
                    <a:solidFill>
                      <a:srgbClr val="92D050"/>
                    </a:solidFill>
                  </a:rPr>
                  <a:t>ways of improving the scores:</a:t>
                </a:r>
                <a:r>
                  <a:rPr lang="en-US" sz="1400" dirty="0">
                    <a:solidFill>
                      <a:srgbClr val="4D4F53"/>
                    </a:solidFill>
                  </a:rPr>
                  <a:t> </a:t>
                </a:r>
              </a:p>
              <a:p>
                <a:pPr marL="171450" indent="-171450">
                  <a:buFont typeface="Arial" panose="020B0604020202020204" pitchFamily="34" charset="0"/>
                  <a:buChar char="•"/>
                </a:pPr>
                <a:r>
                  <a:rPr lang="en-US" sz="1400" b="1" dirty="0">
                    <a:solidFill>
                      <a:srgbClr val="4D4F53"/>
                    </a:solidFill>
                  </a:rPr>
                  <a:t>Dimensionality reduction </a:t>
                </a:r>
                <a:r>
                  <a:rPr lang="en-US" sz="1400" dirty="0">
                    <a:solidFill>
                      <a:srgbClr val="4D4F53"/>
                    </a:solidFill>
                  </a:rPr>
                  <a:t>techniques </a:t>
                </a:r>
              </a:p>
              <a:p>
                <a:pPr marL="171450" indent="-171450">
                  <a:buFont typeface="Arial" panose="020B0604020202020204" pitchFamily="34" charset="0"/>
                  <a:buChar char="•"/>
                </a:pPr>
                <a:r>
                  <a:rPr lang="en-US" sz="1400" b="1" dirty="0">
                    <a:solidFill>
                      <a:srgbClr val="4D4F53"/>
                    </a:solidFill>
                  </a:rPr>
                  <a:t>Balancing</a:t>
                </a:r>
                <a:r>
                  <a:rPr lang="en-US" sz="1400" dirty="0">
                    <a:solidFill>
                      <a:srgbClr val="4D4F53"/>
                    </a:solidFill>
                  </a:rPr>
                  <a:t> training set </a:t>
                </a:r>
              </a:p>
            </p:txBody>
          </p:sp>
          <p:sp>
            <p:nvSpPr>
              <p:cNvPr id="86" name="Freeform 45">
                <a:extLst>
                  <a:ext uri="{FF2B5EF4-FFF2-40B4-BE49-F238E27FC236}">
                    <a16:creationId xmlns:a16="http://schemas.microsoft.com/office/drawing/2014/main" id="{795DB639-C745-FF47-B503-8DB7DD58BA6E}"/>
                  </a:ext>
                </a:extLst>
              </p:cNvPr>
              <p:cNvSpPr>
                <a:spLocks noEditPoints="1"/>
              </p:cNvSpPr>
              <p:nvPr/>
            </p:nvSpPr>
            <p:spPr bwMode="auto">
              <a:xfrm>
                <a:off x="4132676" y="3636601"/>
                <a:ext cx="534789" cy="526866"/>
              </a:xfrm>
              <a:custGeom>
                <a:avLst/>
                <a:gdLst>
                  <a:gd name="T0" fmla="*/ 366 w 405"/>
                  <a:gd name="T1" fmla="*/ 183 h 399"/>
                  <a:gd name="T2" fmla="*/ 359 w 405"/>
                  <a:gd name="T3" fmla="*/ 162 h 399"/>
                  <a:gd name="T4" fmla="*/ 380 w 405"/>
                  <a:gd name="T5" fmla="*/ 114 h 399"/>
                  <a:gd name="T6" fmla="*/ 377 w 405"/>
                  <a:gd name="T7" fmla="*/ 96 h 399"/>
                  <a:gd name="T8" fmla="*/ 325 w 405"/>
                  <a:gd name="T9" fmla="*/ 91 h 399"/>
                  <a:gd name="T10" fmla="*/ 306 w 405"/>
                  <a:gd name="T11" fmla="*/ 78 h 399"/>
                  <a:gd name="T12" fmla="*/ 295 w 405"/>
                  <a:gd name="T13" fmla="*/ 27 h 399"/>
                  <a:gd name="T14" fmla="*/ 283 w 405"/>
                  <a:gd name="T15" fmla="*/ 14 h 399"/>
                  <a:gd name="T16" fmla="*/ 238 w 405"/>
                  <a:gd name="T17" fmla="*/ 39 h 399"/>
                  <a:gd name="T18" fmla="*/ 213 w 405"/>
                  <a:gd name="T19" fmla="*/ 41 h 399"/>
                  <a:gd name="T20" fmla="*/ 176 w 405"/>
                  <a:gd name="T21" fmla="*/ 5 h 399"/>
                  <a:gd name="T22" fmla="*/ 158 w 405"/>
                  <a:gd name="T23" fmla="*/ 4 h 399"/>
                  <a:gd name="T24" fmla="*/ 137 w 405"/>
                  <a:gd name="T25" fmla="*/ 50 h 399"/>
                  <a:gd name="T26" fmla="*/ 117 w 405"/>
                  <a:gd name="T27" fmla="*/ 66 h 399"/>
                  <a:gd name="T28" fmla="*/ 66 w 405"/>
                  <a:gd name="T29" fmla="*/ 59 h 399"/>
                  <a:gd name="T30" fmla="*/ 52 w 405"/>
                  <a:gd name="T31" fmla="*/ 68 h 399"/>
                  <a:gd name="T32" fmla="*/ 61 w 405"/>
                  <a:gd name="T33" fmla="*/ 119 h 399"/>
                  <a:gd name="T34" fmla="*/ 55 w 405"/>
                  <a:gd name="T35" fmla="*/ 140 h 399"/>
                  <a:gd name="T36" fmla="*/ 9 w 405"/>
                  <a:gd name="T37" fmla="*/ 167 h 399"/>
                  <a:gd name="T38" fmla="*/ 2 w 405"/>
                  <a:gd name="T39" fmla="*/ 183 h 399"/>
                  <a:gd name="T40" fmla="*/ 39 w 405"/>
                  <a:gd name="T41" fmla="*/ 217 h 399"/>
                  <a:gd name="T42" fmla="*/ 48 w 405"/>
                  <a:gd name="T43" fmla="*/ 240 h 399"/>
                  <a:gd name="T44" fmla="*/ 25 w 405"/>
                  <a:gd name="T45" fmla="*/ 288 h 399"/>
                  <a:gd name="T46" fmla="*/ 30 w 405"/>
                  <a:gd name="T47" fmla="*/ 304 h 399"/>
                  <a:gd name="T48" fmla="*/ 80 w 405"/>
                  <a:gd name="T49" fmla="*/ 311 h 399"/>
                  <a:gd name="T50" fmla="*/ 101 w 405"/>
                  <a:gd name="T51" fmla="*/ 323 h 399"/>
                  <a:gd name="T52" fmla="*/ 110 w 405"/>
                  <a:gd name="T53" fmla="*/ 375 h 399"/>
                  <a:gd name="T54" fmla="*/ 125 w 405"/>
                  <a:gd name="T55" fmla="*/ 387 h 399"/>
                  <a:gd name="T56" fmla="*/ 169 w 405"/>
                  <a:gd name="T57" fmla="*/ 360 h 399"/>
                  <a:gd name="T58" fmla="*/ 192 w 405"/>
                  <a:gd name="T59" fmla="*/ 360 h 399"/>
                  <a:gd name="T60" fmla="*/ 231 w 405"/>
                  <a:gd name="T61" fmla="*/ 396 h 399"/>
                  <a:gd name="T62" fmla="*/ 249 w 405"/>
                  <a:gd name="T63" fmla="*/ 398 h 399"/>
                  <a:gd name="T64" fmla="*/ 270 w 405"/>
                  <a:gd name="T65" fmla="*/ 352 h 399"/>
                  <a:gd name="T66" fmla="*/ 288 w 405"/>
                  <a:gd name="T67" fmla="*/ 336 h 399"/>
                  <a:gd name="T68" fmla="*/ 341 w 405"/>
                  <a:gd name="T69" fmla="*/ 343 h 399"/>
                  <a:gd name="T70" fmla="*/ 355 w 405"/>
                  <a:gd name="T71" fmla="*/ 334 h 399"/>
                  <a:gd name="T72" fmla="*/ 345 w 405"/>
                  <a:gd name="T73" fmla="*/ 282 h 399"/>
                  <a:gd name="T74" fmla="*/ 352 w 405"/>
                  <a:gd name="T75" fmla="*/ 259 h 399"/>
                  <a:gd name="T76" fmla="*/ 398 w 405"/>
                  <a:gd name="T77" fmla="*/ 234 h 399"/>
                  <a:gd name="T78" fmla="*/ 405 w 405"/>
                  <a:gd name="T79" fmla="*/ 218 h 399"/>
                  <a:gd name="T80" fmla="*/ 196 w 405"/>
                  <a:gd name="T81" fmla="*/ 273 h 399"/>
                  <a:gd name="T82" fmla="*/ 192 w 405"/>
                  <a:gd name="T83" fmla="*/ 218 h 399"/>
                  <a:gd name="T84" fmla="*/ 196 w 405"/>
                  <a:gd name="T85" fmla="*/ 273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5" h="399">
                    <a:moveTo>
                      <a:pt x="400" y="213"/>
                    </a:moveTo>
                    <a:lnTo>
                      <a:pt x="366" y="183"/>
                    </a:lnTo>
                    <a:lnTo>
                      <a:pt x="366" y="183"/>
                    </a:lnTo>
                    <a:lnTo>
                      <a:pt x="362" y="178"/>
                    </a:lnTo>
                    <a:lnTo>
                      <a:pt x="359" y="171"/>
                    </a:lnTo>
                    <a:lnTo>
                      <a:pt x="359" y="162"/>
                    </a:lnTo>
                    <a:lnTo>
                      <a:pt x="361" y="155"/>
                    </a:lnTo>
                    <a:lnTo>
                      <a:pt x="380" y="114"/>
                    </a:lnTo>
                    <a:lnTo>
                      <a:pt x="380" y="114"/>
                    </a:lnTo>
                    <a:lnTo>
                      <a:pt x="382" y="107"/>
                    </a:lnTo>
                    <a:lnTo>
                      <a:pt x="380" y="101"/>
                    </a:lnTo>
                    <a:lnTo>
                      <a:pt x="377" y="96"/>
                    </a:lnTo>
                    <a:lnTo>
                      <a:pt x="370" y="94"/>
                    </a:lnTo>
                    <a:lnTo>
                      <a:pt x="325" y="91"/>
                    </a:lnTo>
                    <a:lnTo>
                      <a:pt x="325" y="91"/>
                    </a:lnTo>
                    <a:lnTo>
                      <a:pt x="318" y="89"/>
                    </a:lnTo>
                    <a:lnTo>
                      <a:pt x="311" y="84"/>
                    </a:lnTo>
                    <a:lnTo>
                      <a:pt x="306" y="78"/>
                    </a:lnTo>
                    <a:lnTo>
                      <a:pt x="302" y="69"/>
                    </a:lnTo>
                    <a:lnTo>
                      <a:pt x="295" y="27"/>
                    </a:lnTo>
                    <a:lnTo>
                      <a:pt x="295" y="27"/>
                    </a:lnTo>
                    <a:lnTo>
                      <a:pt x="293" y="20"/>
                    </a:lnTo>
                    <a:lnTo>
                      <a:pt x="288" y="16"/>
                    </a:lnTo>
                    <a:lnTo>
                      <a:pt x="283" y="14"/>
                    </a:lnTo>
                    <a:lnTo>
                      <a:pt x="275" y="18"/>
                    </a:lnTo>
                    <a:lnTo>
                      <a:pt x="238" y="39"/>
                    </a:lnTo>
                    <a:lnTo>
                      <a:pt x="238" y="39"/>
                    </a:lnTo>
                    <a:lnTo>
                      <a:pt x="229" y="43"/>
                    </a:lnTo>
                    <a:lnTo>
                      <a:pt x="222" y="43"/>
                    </a:lnTo>
                    <a:lnTo>
                      <a:pt x="213" y="41"/>
                    </a:lnTo>
                    <a:lnTo>
                      <a:pt x="208" y="36"/>
                    </a:lnTo>
                    <a:lnTo>
                      <a:pt x="176" y="5"/>
                    </a:lnTo>
                    <a:lnTo>
                      <a:pt x="176" y="5"/>
                    </a:lnTo>
                    <a:lnTo>
                      <a:pt x="169" y="2"/>
                    </a:lnTo>
                    <a:lnTo>
                      <a:pt x="164" y="0"/>
                    </a:lnTo>
                    <a:lnTo>
                      <a:pt x="158" y="4"/>
                    </a:lnTo>
                    <a:lnTo>
                      <a:pt x="155" y="9"/>
                    </a:lnTo>
                    <a:lnTo>
                      <a:pt x="137" y="50"/>
                    </a:lnTo>
                    <a:lnTo>
                      <a:pt x="137" y="50"/>
                    </a:lnTo>
                    <a:lnTo>
                      <a:pt x="132" y="57"/>
                    </a:lnTo>
                    <a:lnTo>
                      <a:pt x="126" y="62"/>
                    </a:lnTo>
                    <a:lnTo>
                      <a:pt x="117" y="66"/>
                    </a:lnTo>
                    <a:lnTo>
                      <a:pt x="110" y="66"/>
                    </a:lnTo>
                    <a:lnTo>
                      <a:pt x="66" y="59"/>
                    </a:lnTo>
                    <a:lnTo>
                      <a:pt x="66" y="59"/>
                    </a:lnTo>
                    <a:lnTo>
                      <a:pt x="59" y="59"/>
                    </a:lnTo>
                    <a:lnTo>
                      <a:pt x="54" y="62"/>
                    </a:lnTo>
                    <a:lnTo>
                      <a:pt x="52" y="68"/>
                    </a:lnTo>
                    <a:lnTo>
                      <a:pt x="52" y="75"/>
                    </a:lnTo>
                    <a:lnTo>
                      <a:pt x="61" y="119"/>
                    </a:lnTo>
                    <a:lnTo>
                      <a:pt x="61" y="119"/>
                    </a:lnTo>
                    <a:lnTo>
                      <a:pt x="61" y="126"/>
                    </a:lnTo>
                    <a:lnTo>
                      <a:pt x="59" y="135"/>
                    </a:lnTo>
                    <a:lnTo>
                      <a:pt x="55" y="140"/>
                    </a:lnTo>
                    <a:lnTo>
                      <a:pt x="48" y="146"/>
                    </a:lnTo>
                    <a:lnTo>
                      <a:pt x="9" y="167"/>
                    </a:lnTo>
                    <a:lnTo>
                      <a:pt x="9" y="167"/>
                    </a:lnTo>
                    <a:lnTo>
                      <a:pt x="4" y="171"/>
                    </a:lnTo>
                    <a:lnTo>
                      <a:pt x="0" y="176"/>
                    </a:lnTo>
                    <a:lnTo>
                      <a:pt x="2" y="183"/>
                    </a:lnTo>
                    <a:lnTo>
                      <a:pt x="6" y="188"/>
                    </a:lnTo>
                    <a:lnTo>
                      <a:pt x="39" y="217"/>
                    </a:lnTo>
                    <a:lnTo>
                      <a:pt x="39" y="217"/>
                    </a:lnTo>
                    <a:lnTo>
                      <a:pt x="45" y="224"/>
                    </a:lnTo>
                    <a:lnTo>
                      <a:pt x="48" y="231"/>
                    </a:lnTo>
                    <a:lnTo>
                      <a:pt x="48" y="240"/>
                    </a:lnTo>
                    <a:lnTo>
                      <a:pt x="46" y="247"/>
                    </a:lnTo>
                    <a:lnTo>
                      <a:pt x="25" y="288"/>
                    </a:lnTo>
                    <a:lnTo>
                      <a:pt x="25" y="288"/>
                    </a:lnTo>
                    <a:lnTo>
                      <a:pt x="23" y="295"/>
                    </a:lnTo>
                    <a:lnTo>
                      <a:pt x="25" y="300"/>
                    </a:lnTo>
                    <a:lnTo>
                      <a:pt x="30" y="304"/>
                    </a:lnTo>
                    <a:lnTo>
                      <a:pt x="36" y="307"/>
                    </a:lnTo>
                    <a:lnTo>
                      <a:pt x="80" y="311"/>
                    </a:lnTo>
                    <a:lnTo>
                      <a:pt x="80" y="311"/>
                    </a:lnTo>
                    <a:lnTo>
                      <a:pt x="89" y="313"/>
                    </a:lnTo>
                    <a:lnTo>
                      <a:pt x="96" y="318"/>
                    </a:lnTo>
                    <a:lnTo>
                      <a:pt x="101" y="323"/>
                    </a:lnTo>
                    <a:lnTo>
                      <a:pt x="103" y="330"/>
                    </a:lnTo>
                    <a:lnTo>
                      <a:pt x="110" y="375"/>
                    </a:lnTo>
                    <a:lnTo>
                      <a:pt x="110" y="375"/>
                    </a:lnTo>
                    <a:lnTo>
                      <a:pt x="114" y="382"/>
                    </a:lnTo>
                    <a:lnTo>
                      <a:pt x="117" y="385"/>
                    </a:lnTo>
                    <a:lnTo>
                      <a:pt x="125" y="387"/>
                    </a:lnTo>
                    <a:lnTo>
                      <a:pt x="130" y="384"/>
                    </a:lnTo>
                    <a:lnTo>
                      <a:pt x="169" y="360"/>
                    </a:lnTo>
                    <a:lnTo>
                      <a:pt x="169" y="360"/>
                    </a:lnTo>
                    <a:lnTo>
                      <a:pt x="176" y="359"/>
                    </a:lnTo>
                    <a:lnTo>
                      <a:pt x="185" y="359"/>
                    </a:lnTo>
                    <a:lnTo>
                      <a:pt x="192" y="360"/>
                    </a:lnTo>
                    <a:lnTo>
                      <a:pt x="199" y="364"/>
                    </a:lnTo>
                    <a:lnTo>
                      <a:pt x="231" y="396"/>
                    </a:lnTo>
                    <a:lnTo>
                      <a:pt x="231" y="396"/>
                    </a:lnTo>
                    <a:lnTo>
                      <a:pt x="236" y="399"/>
                    </a:lnTo>
                    <a:lnTo>
                      <a:pt x="243" y="399"/>
                    </a:lnTo>
                    <a:lnTo>
                      <a:pt x="249" y="398"/>
                    </a:lnTo>
                    <a:lnTo>
                      <a:pt x="252" y="392"/>
                    </a:lnTo>
                    <a:lnTo>
                      <a:pt x="270" y="352"/>
                    </a:lnTo>
                    <a:lnTo>
                      <a:pt x="270" y="352"/>
                    </a:lnTo>
                    <a:lnTo>
                      <a:pt x="274" y="344"/>
                    </a:lnTo>
                    <a:lnTo>
                      <a:pt x="281" y="339"/>
                    </a:lnTo>
                    <a:lnTo>
                      <a:pt x="288" y="336"/>
                    </a:lnTo>
                    <a:lnTo>
                      <a:pt x="297" y="336"/>
                    </a:lnTo>
                    <a:lnTo>
                      <a:pt x="341" y="343"/>
                    </a:lnTo>
                    <a:lnTo>
                      <a:pt x="341" y="343"/>
                    </a:lnTo>
                    <a:lnTo>
                      <a:pt x="348" y="343"/>
                    </a:lnTo>
                    <a:lnTo>
                      <a:pt x="354" y="339"/>
                    </a:lnTo>
                    <a:lnTo>
                      <a:pt x="355" y="334"/>
                    </a:lnTo>
                    <a:lnTo>
                      <a:pt x="355" y="327"/>
                    </a:lnTo>
                    <a:lnTo>
                      <a:pt x="345" y="282"/>
                    </a:lnTo>
                    <a:lnTo>
                      <a:pt x="345" y="282"/>
                    </a:lnTo>
                    <a:lnTo>
                      <a:pt x="345" y="275"/>
                    </a:lnTo>
                    <a:lnTo>
                      <a:pt x="346" y="266"/>
                    </a:lnTo>
                    <a:lnTo>
                      <a:pt x="352" y="259"/>
                    </a:lnTo>
                    <a:lnTo>
                      <a:pt x="359" y="256"/>
                    </a:lnTo>
                    <a:lnTo>
                      <a:pt x="398" y="234"/>
                    </a:lnTo>
                    <a:lnTo>
                      <a:pt x="398" y="234"/>
                    </a:lnTo>
                    <a:lnTo>
                      <a:pt x="403" y="231"/>
                    </a:lnTo>
                    <a:lnTo>
                      <a:pt x="405" y="224"/>
                    </a:lnTo>
                    <a:lnTo>
                      <a:pt x="405" y="218"/>
                    </a:lnTo>
                    <a:lnTo>
                      <a:pt x="400" y="213"/>
                    </a:lnTo>
                    <a:lnTo>
                      <a:pt x="400" y="213"/>
                    </a:lnTo>
                    <a:close/>
                    <a:moveTo>
                      <a:pt x="196" y="273"/>
                    </a:moveTo>
                    <a:lnTo>
                      <a:pt x="123" y="201"/>
                    </a:lnTo>
                    <a:lnTo>
                      <a:pt x="148" y="174"/>
                    </a:lnTo>
                    <a:lnTo>
                      <a:pt x="192" y="218"/>
                    </a:lnTo>
                    <a:lnTo>
                      <a:pt x="268" y="124"/>
                    </a:lnTo>
                    <a:lnTo>
                      <a:pt x="295" y="146"/>
                    </a:lnTo>
                    <a:lnTo>
                      <a:pt x="196" y="273"/>
                    </a:ln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p14="http://schemas.microsoft.com/office/powerpoint/2010/main" val="1460232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necteur droit 13"/>
          <p:cNvCxnSpPr>
            <a:cxnSpLocks/>
          </p:cNvCxnSpPr>
          <p:nvPr/>
        </p:nvCxnSpPr>
        <p:spPr>
          <a:xfrm flipH="1">
            <a:off x="6102791" y="862046"/>
            <a:ext cx="2" cy="5462839"/>
          </a:xfrm>
          <a:prstGeom prst="line">
            <a:avLst/>
          </a:prstGeom>
          <a:ln w="19050">
            <a:solidFill>
              <a:schemeClr val="tx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1FC2FFA4-D311-6346-A8CE-114891FF2756}"/>
              </a:ext>
            </a:extLst>
          </p:cNvPr>
          <p:cNvGrpSpPr/>
          <p:nvPr/>
        </p:nvGrpSpPr>
        <p:grpSpPr>
          <a:xfrm>
            <a:off x="2022797" y="2214320"/>
            <a:ext cx="4415968" cy="1323010"/>
            <a:chOff x="2124396" y="1858720"/>
            <a:chExt cx="4415968" cy="1323010"/>
          </a:xfrm>
        </p:grpSpPr>
        <p:sp>
          <p:nvSpPr>
            <p:cNvPr id="33" name="Ellipse 14"/>
            <p:cNvSpPr/>
            <p:nvPr/>
          </p:nvSpPr>
          <p:spPr>
            <a:xfrm>
              <a:off x="5868419" y="1887608"/>
              <a:ext cx="671945" cy="671945"/>
            </a:xfrm>
            <a:prstGeom prst="ellipse">
              <a:avLst/>
            </a:prstGeom>
            <a:solidFill>
              <a:srgbClr val="A82B2F"/>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8" name="Grouper 36"/>
            <p:cNvGrpSpPr/>
            <p:nvPr/>
          </p:nvGrpSpPr>
          <p:grpSpPr>
            <a:xfrm>
              <a:off x="2214284" y="2154307"/>
              <a:ext cx="3297381" cy="138546"/>
              <a:chOff x="1219201" y="2105060"/>
              <a:chExt cx="3297381" cy="138546"/>
            </a:xfrm>
          </p:grpSpPr>
          <p:cxnSp>
            <p:nvCxnSpPr>
              <p:cNvPr id="49" name="Connecteur droit 23"/>
              <p:cNvCxnSpPr/>
              <p:nvPr/>
            </p:nvCxnSpPr>
            <p:spPr>
              <a:xfrm flipV="1">
                <a:off x="1219201" y="2174334"/>
                <a:ext cx="3158835" cy="0"/>
              </a:xfrm>
              <a:prstGeom prst="line">
                <a:avLst/>
              </a:prstGeom>
              <a:ln w="12700">
                <a:solidFill>
                  <a:srgbClr val="A82B2F"/>
                </a:solidFill>
              </a:ln>
              <a:effectLst/>
            </p:spPr>
            <p:style>
              <a:lnRef idx="2">
                <a:schemeClr val="accent1"/>
              </a:lnRef>
              <a:fillRef idx="0">
                <a:schemeClr val="accent1"/>
              </a:fillRef>
              <a:effectRef idx="1">
                <a:schemeClr val="accent1"/>
              </a:effectRef>
              <a:fontRef idx="minor">
                <a:schemeClr val="tx1"/>
              </a:fontRef>
            </p:style>
          </p:cxnSp>
          <p:sp>
            <p:nvSpPr>
              <p:cNvPr id="50" name="Ellipse 28"/>
              <p:cNvSpPr/>
              <p:nvPr/>
            </p:nvSpPr>
            <p:spPr>
              <a:xfrm>
                <a:off x="4378036" y="2105060"/>
                <a:ext cx="138546" cy="138546"/>
              </a:xfrm>
              <a:prstGeom prst="ellipse">
                <a:avLst/>
              </a:prstGeom>
              <a:solidFill>
                <a:srgbClr val="A82B2F"/>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5" name="ZoneTexte 40"/>
            <p:cNvSpPr txBox="1"/>
            <p:nvPr/>
          </p:nvSpPr>
          <p:spPr>
            <a:xfrm>
              <a:off x="2124396" y="1858720"/>
              <a:ext cx="3380509" cy="369332"/>
            </a:xfrm>
            <a:prstGeom prst="rect">
              <a:avLst/>
            </a:prstGeom>
            <a:noFill/>
          </p:spPr>
          <p:txBody>
            <a:bodyPr wrap="square" rtlCol="0">
              <a:spAutoFit/>
            </a:bodyPr>
            <a:lstStyle/>
            <a:p>
              <a:r>
                <a:rPr lang="en-US">
                  <a:solidFill>
                    <a:srgbClr val="4D4F53"/>
                  </a:solidFill>
                </a:rPr>
                <a:t>Dataset Construction</a:t>
              </a:r>
            </a:p>
          </p:txBody>
        </p:sp>
        <p:sp>
          <p:nvSpPr>
            <p:cNvPr id="30" name="TextBox 29">
              <a:extLst>
                <a:ext uri="{FF2B5EF4-FFF2-40B4-BE49-F238E27FC236}">
                  <a16:creationId xmlns:a16="http://schemas.microsoft.com/office/drawing/2014/main" id="{05C23126-FF57-4749-B6BE-9B8DE421094F}"/>
                </a:ext>
              </a:extLst>
            </p:cNvPr>
            <p:cNvSpPr txBox="1"/>
            <p:nvPr/>
          </p:nvSpPr>
          <p:spPr>
            <a:xfrm>
              <a:off x="2136547" y="2227623"/>
              <a:ext cx="2553297" cy="954107"/>
            </a:xfrm>
            <a:prstGeom prst="rect">
              <a:avLst/>
            </a:prstGeom>
            <a:noFill/>
          </p:spPr>
          <p:txBody>
            <a:bodyPr wrap="square" rtlCol="0">
              <a:spAutoFit/>
            </a:bodyPr>
            <a:lstStyle/>
            <a:p>
              <a:pPr marL="228600" indent="-228600">
                <a:buClr>
                  <a:srgbClr val="AF2B32"/>
                </a:buClr>
                <a:buFont typeface="+mj-lt"/>
                <a:buAutoNum type="arabicPeriod"/>
              </a:pPr>
              <a:r>
                <a:rPr lang="en-US" sz="1400">
                  <a:solidFill>
                    <a:srgbClr val="4D4F53"/>
                  </a:solidFill>
                </a:rPr>
                <a:t>Failing CPE Identification</a:t>
              </a:r>
            </a:p>
            <a:p>
              <a:pPr marL="228600" indent="-228600">
                <a:buClr>
                  <a:srgbClr val="AF2B32"/>
                </a:buClr>
                <a:buFont typeface="+mj-lt"/>
                <a:buAutoNum type="arabicPeriod"/>
              </a:pPr>
              <a:r>
                <a:rPr lang="en-US" sz="1400">
                  <a:solidFill>
                    <a:srgbClr val="4D4F53"/>
                  </a:solidFill>
                </a:rPr>
                <a:t>Health Measurements</a:t>
              </a:r>
            </a:p>
            <a:p>
              <a:pPr marL="228600" indent="-228600">
                <a:buClr>
                  <a:srgbClr val="AF2B32"/>
                </a:buClr>
                <a:buFont typeface="+mj-lt"/>
                <a:buAutoNum type="arabicPeriod"/>
              </a:pPr>
              <a:r>
                <a:rPr lang="en-US" sz="1400">
                  <a:solidFill>
                    <a:srgbClr val="4D4F53"/>
                  </a:solidFill>
                </a:rPr>
                <a:t>Offline CPE Handling</a:t>
              </a:r>
            </a:p>
            <a:p>
              <a:pPr marL="228600" indent="-228600">
                <a:buClr>
                  <a:srgbClr val="AF2B32"/>
                </a:buClr>
                <a:buFont typeface="+mj-lt"/>
                <a:buAutoNum type="arabicPeriod"/>
              </a:pPr>
              <a:r>
                <a:rPr lang="en-US" sz="1400">
                  <a:solidFill>
                    <a:srgbClr val="4D4F53"/>
                  </a:solidFill>
                </a:rPr>
                <a:t>Implementation</a:t>
              </a:r>
            </a:p>
          </p:txBody>
        </p:sp>
      </p:grpSp>
      <p:grpSp>
        <p:nvGrpSpPr>
          <p:cNvPr id="14" name="Group 13">
            <a:extLst>
              <a:ext uri="{FF2B5EF4-FFF2-40B4-BE49-F238E27FC236}">
                <a16:creationId xmlns:a16="http://schemas.microsoft.com/office/drawing/2014/main" id="{5CBAE0EC-E986-2B4B-B7CE-D59946ECC035}"/>
              </a:ext>
            </a:extLst>
          </p:cNvPr>
          <p:cNvGrpSpPr/>
          <p:nvPr/>
        </p:nvGrpSpPr>
        <p:grpSpPr>
          <a:xfrm>
            <a:off x="5766819" y="3207737"/>
            <a:ext cx="4442878" cy="1107996"/>
            <a:chOff x="5868418" y="2852137"/>
            <a:chExt cx="4442878" cy="1107996"/>
          </a:xfrm>
        </p:grpSpPr>
        <p:sp>
          <p:nvSpPr>
            <p:cNvPr id="34" name="Ellipse 15"/>
            <p:cNvSpPr/>
            <p:nvPr/>
          </p:nvSpPr>
          <p:spPr>
            <a:xfrm>
              <a:off x="5868418" y="2873329"/>
              <a:ext cx="671945" cy="671945"/>
            </a:xfrm>
            <a:prstGeom prst="ellipse">
              <a:avLst/>
            </a:prstGeom>
            <a:solidFill>
              <a:srgbClr val="D6382D"/>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8" name="Grouper 34"/>
            <p:cNvGrpSpPr/>
            <p:nvPr/>
          </p:nvGrpSpPr>
          <p:grpSpPr>
            <a:xfrm>
              <a:off x="6807063" y="3140028"/>
              <a:ext cx="3387437" cy="138546"/>
              <a:chOff x="5811981" y="3090781"/>
              <a:chExt cx="3387437" cy="138546"/>
            </a:xfrm>
          </p:grpSpPr>
          <p:cxnSp>
            <p:nvCxnSpPr>
              <p:cNvPr id="59" name="Connecteur droit 26"/>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60" name="Ellipse 31"/>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8" name="ZoneTexte 43"/>
            <p:cNvSpPr txBox="1"/>
            <p:nvPr/>
          </p:nvSpPr>
          <p:spPr>
            <a:xfrm>
              <a:off x="6736823" y="2852137"/>
              <a:ext cx="3574473" cy="369332"/>
            </a:xfrm>
            <a:prstGeom prst="rect">
              <a:avLst/>
            </a:prstGeom>
            <a:noFill/>
          </p:spPr>
          <p:txBody>
            <a:bodyPr wrap="square" rtlCol="0">
              <a:spAutoFit/>
            </a:bodyPr>
            <a:lstStyle/>
            <a:p>
              <a:pPr algn="r"/>
              <a:r>
                <a:rPr lang="en-US">
                  <a:solidFill>
                    <a:srgbClr val="4D4F53"/>
                  </a:solidFill>
                </a:rPr>
                <a:t>Data Analysis</a:t>
              </a:r>
            </a:p>
          </p:txBody>
        </p:sp>
        <p:sp>
          <p:nvSpPr>
            <p:cNvPr id="8" name="TextBox 7">
              <a:extLst>
                <a:ext uri="{FF2B5EF4-FFF2-40B4-BE49-F238E27FC236}">
                  <a16:creationId xmlns:a16="http://schemas.microsoft.com/office/drawing/2014/main" id="{0AEFEAAB-4463-724C-AF8B-0B2C081473DA}"/>
                </a:ext>
              </a:extLst>
            </p:cNvPr>
            <p:cNvSpPr txBox="1"/>
            <p:nvPr/>
          </p:nvSpPr>
          <p:spPr>
            <a:xfrm>
              <a:off x="7540936" y="3221469"/>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a:solidFill>
                    <a:srgbClr val="4D4F53"/>
                  </a:solidFill>
                </a:rPr>
                <a:t>Exploratory Analysis</a:t>
              </a:r>
            </a:p>
            <a:p>
              <a:pPr marL="228600" indent="-228600" algn="r">
                <a:buClr>
                  <a:schemeClr val="tx2"/>
                </a:buClr>
                <a:buFont typeface="+mj-lt"/>
                <a:buAutoNum type="arabicPeriod"/>
              </a:pPr>
              <a:r>
                <a:rPr lang="en-US" sz="1400">
                  <a:solidFill>
                    <a:srgbClr val="4D4F53"/>
                  </a:solidFill>
                </a:rPr>
                <a:t>Data Preprocessing</a:t>
              </a:r>
            </a:p>
            <a:p>
              <a:pPr marL="228600" indent="-228600" algn="r">
                <a:buClr>
                  <a:schemeClr val="tx2"/>
                </a:buClr>
                <a:buFont typeface="+mj-lt"/>
                <a:buAutoNum type="arabicPeriod"/>
              </a:pPr>
              <a:r>
                <a:rPr lang="en-US" sz="1400">
                  <a:solidFill>
                    <a:srgbClr val="4D4F53"/>
                  </a:solidFill>
                </a:rPr>
                <a:t>Label Propagation</a:t>
              </a:r>
            </a:p>
          </p:txBody>
        </p:sp>
      </p:grpSp>
      <p:grpSp>
        <p:nvGrpSpPr>
          <p:cNvPr id="15" name="Group 14">
            <a:extLst>
              <a:ext uri="{FF2B5EF4-FFF2-40B4-BE49-F238E27FC236}">
                <a16:creationId xmlns:a16="http://schemas.microsoft.com/office/drawing/2014/main" id="{2A7B858D-144E-BD43-B850-88444A6C109C}"/>
              </a:ext>
            </a:extLst>
          </p:cNvPr>
          <p:cNvGrpSpPr/>
          <p:nvPr/>
        </p:nvGrpSpPr>
        <p:grpSpPr>
          <a:xfrm>
            <a:off x="5766819" y="1248648"/>
            <a:ext cx="4442878" cy="1101912"/>
            <a:chOff x="5868418" y="893048"/>
            <a:chExt cx="4442878" cy="1101912"/>
          </a:xfrm>
        </p:grpSpPr>
        <p:sp>
          <p:nvSpPr>
            <p:cNvPr id="4" name="TextBox 3">
              <a:extLst>
                <a:ext uri="{FF2B5EF4-FFF2-40B4-BE49-F238E27FC236}">
                  <a16:creationId xmlns:a16="http://schemas.microsoft.com/office/drawing/2014/main" id="{3EC19059-518C-D54E-9F22-F47873B06109}"/>
                </a:ext>
              </a:extLst>
            </p:cNvPr>
            <p:cNvSpPr txBox="1"/>
            <p:nvPr/>
          </p:nvSpPr>
          <p:spPr>
            <a:xfrm>
              <a:off x="7668155" y="1256296"/>
              <a:ext cx="2553297" cy="738664"/>
            </a:xfrm>
            <a:prstGeom prst="rect">
              <a:avLst/>
            </a:prstGeom>
            <a:noFill/>
          </p:spPr>
          <p:txBody>
            <a:bodyPr wrap="square" rtlCol="0">
              <a:spAutoFit/>
            </a:bodyPr>
            <a:lstStyle/>
            <a:p>
              <a:pPr marL="228600" indent="-228600" algn="r">
                <a:buClr>
                  <a:schemeClr val="accent3"/>
                </a:buClr>
                <a:buFont typeface="+mj-lt"/>
                <a:buAutoNum type="arabicPeriod"/>
              </a:pPr>
              <a:r>
                <a:rPr lang="en-US" sz="1400">
                  <a:solidFill>
                    <a:srgbClr val="4D4F53"/>
                  </a:solidFill>
                </a:rPr>
                <a:t>HFC Architecture</a:t>
              </a:r>
            </a:p>
            <a:p>
              <a:pPr marL="228600" indent="-228600" algn="r">
                <a:buClr>
                  <a:schemeClr val="accent3"/>
                </a:buClr>
                <a:buFont typeface="+mj-lt"/>
                <a:buAutoNum type="arabicPeriod"/>
              </a:pPr>
              <a:r>
                <a:rPr lang="en-US" sz="1400">
                  <a:solidFill>
                    <a:srgbClr val="4D4F53"/>
                  </a:solidFill>
                </a:rPr>
                <a:t>Identified Problem</a:t>
              </a:r>
            </a:p>
            <a:p>
              <a:pPr marL="228600" indent="-228600" algn="r">
                <a:buClr>
                  <a:schemeClr val="accent3"/>
                </a:buClr>
                <a:buFont typeface="+mj-lt"/>
                <a:buAutoNum type="arabicPeriod"/>
              </a:pPr>
              <a:r>
                <a:rPr lang="en-US" sz="1400">
                  <a:solidFill>
                    <a:srgbClr val="4D4F53"/>
                  </a:solidFill>
                </a:rPr>
                <a:t>Data Sources</a:t>
              </a:r>
            </a:p>
          </p:txBody>
        </p:sp>
        <p:sp>
          <p:nvSpPr>
            <p:cNvPr id="43" name="Ellipse 15">
              <a:extLst>
                <a:ext uri="{FF2B5EF4-FFF2-40B4-BE49-F238E27FC236}">
                  <a16:creationId xmlns:a16="http://schemas.microsoft.com/office/drawing/2014/main" id="{53480EE0-29CB-F847-9C79-FF3B50318965}"/>
                </a:ext>
              </a:extLst>
            </p:cNvPr>
            <p:cNvSpPr/>
            <p:nvPr/>
          </p:nvSpPr>
          <p:spPr>
            <a:xfrm>
              <a:off x="5868418" y="908156"/>
              <a:ext cx="671945" cy="671945"/>
            </a:xfrm>
            <a:prstGeom prst="ellipse">
              <a:avLst/>
            </a:prstGeom>
            <a:solidFill>
              <a:schemeClr val="accent3"/>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7" name="Grouper 34">
              <a:extLst>
                <a:ext uri="{FF2B5EF4-FFF2-40B4-BE49-F238E27FC236}">
                  <a16:creationId xmlns:a16="http://schemas.microsoft.com/office/drawing/2014/main" id="{B93238C8-E0A0-D142-B8E3-CBE383C0C8CC}"/>
                </a:ext>
              </a:extLst>
            </p:cNvPr>
            <p:cNvGrpSpPr/>
            <p:nvPr/>
          </p:nvGrpSpPr>
          <p:grpSpPr>
            <a:xfrm>
              <a:off x="6807063" y="1174855"/>
              <a:ext cx="3387437" cy="138546"/>
              <a:chOff x="5811981" y="3090781"/>
              <a:chExt cx="3387437" cy="138546"/>
            </a:xfrm>
          </p:grpSpPr>
          <p:cxnSp>
            <p:nvCxnSpPr>
              <p:cNvPr id="55" name="Connecteur droit 26">
                <a:extLst>
                  <a:ext uri="{FF2B5EF4-FFF2-40B4-BE49-F238E27FC236}">
                    <a16:creationId xmlns:a16="http://schemas.microsoft.com/office/drawing/2014/main" id="{2522623A-C6AF-1340-9DF0-0CE476276228}"/>
                  </a:ext>
                </a:extLst>
              </p:cNvPr>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56" name="Ellipse 31">
                <a:extLst>
                  <a:ext uri="{FF2B5EF4-FFF2-40B4-BE49-F238E27FC236}">
                    <a16:creationId xmlns:a16="http://schemas.microsoft.com/office/drawing/2014/main" id="{E999F09E-B854-EB4E-9AB8-ED2F5E73B470}"/>
                  </a:ext>
                </a:extLst>
              </p:cNvPr>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54" name="ZoneTexte 43">
              <a:extLst>
                <a:ext uri="{FF2B5EF4-FFF2-40B4-BE49-F238E27FC236}">
                  <a16:creationId xmlns:a16="http://schemas.microsoft.com/office/drawing/2014/main" id="{395BBE34-704F-684E-94F5-F2120DCC3448}"/>
                </a:ext>
              </a:extLst>
            </p:cNvPr>
            <p:cNvSpPr txBox="1"/>
            <p:nvPr/>
          </p:nvSpPr>
          <p:spPr>
            <a:xfrm>
              <a:off x="6736823" y="893048"/>
              <a:ext cx="3574473" cy="369332"/>
            </a:xfrm>
            <a:prstGeom prst="rect">
              <a:avLst/>
            </a:prstGeom>
            <a:noFill/>
          </p:spPr>
          <p:txBody>
            <a:bodyPr wrap="square" rtlCol="0">
              <a:spAutoFit/>
            </a:bodyPr>
            <a:lstStyle/>
            <a:p>
              <a:pPr algn="r"/>
              <a:r>
                <a:rPr lang="en-US">
                  <a:solidFill>
                    <a:srgbClr val="4D4F53"/>
                  </a:solidFill>
                </a:rPr>
                <a:t>Current State</a:t>
              </a:r>
            </a:p>
          </p:txBody>
        </p:sp>
      </p:grpSp>
      <p:grpSp>
        <p:nvGrpSpPr>
          <p:cNvPr id="13" name="Group 12">
            <a:extLst>
              <a:ext uri="{FF2B5EF4-FFF2-40B4-BE49-F238E27FC236}">
                <a16:creationId xmlns:a16="http://schemas.microsoft.com/office/drawing/2014/main" id="{1600F568-01C0-7544-B93B-8CC228CF8B65}"/>
              </a:ext>
            </a:extLst>
          </p:cNvPr>
          <p:cNvGrpSpPr/>
          <p:nvPr/>
        </p:nvGrpSpPr>
        <p:grpSpPr>
          <a:xfrm>
            <a:off x="5766819" y="5176034"/>
            <a:ext cx="4442878" cy="1132331"/>
            <a:chOff x="5868418" y="4820434"/>
            <a:chExt cx="4442878" cy="1132331"/>
          </a:xfrm>
        </p:grpSpPr>
        <p:sp>
          <p:nvSpPr>
            <p:cNvPr id="62" name="Ellipse 15">
              <a:extLst>
                <a:ext uri="{FF2B5EF4-FFF2-40B4-BE49-F238E27FC236}">
                  <a16:creationId xmlns:a16="http://schemas.microsoft.com/office/drawing/2014/main" id="{4F53679C-AE53-0743-8156-5966E15EB565}"/>
                </a:ext>
              </a:extLst>
            </p:cNvPr>
            <p:cNvSpPr/>
            <p:nvPr/>
          </p:nvSpPr>
          <p:spPr>
            <a:xfrm>
              <a:off x="5868418" y="4865961"/>
              <a:ext cx="671945" cy="671945"/>
            </a:xfrm>
            <a:prstGeom prst="ellipse">
              <a:avLst/>
            </a:prstGeom>
            <a:solidFill>
              <a:schemeClr val="accent5"/>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63" name="Grouper 34">
              <a:extLst>
                <a:ext uri="{FF2B5EF4-FFF2-40B4-BE49-F238E27FC236}">
                  <a16:creationId xmlns:a16="http://schemas.microsoft.com/office/drawing/2014/main" id="{472405DC-7E1D-2848-A96D-9AFB1BBA30CB}"/>
                </a:ext>
              </a:extLst>
            </p:cNvPr>
            <p:cNvGrpSpPr/>
            <p:nvPr/>
          </p:nvGrpSpPr>
          <p:grpSpPr>
            <a:xfrm>
              <a:off x="6807063" y="5132660"/>
              <a:ext cx="3387437" cy="138546"/>
              <a:chOff x="5811981" y="3090781"/>
              <a:chExt cx="3387437" cy="138546"/>
            </a:xfrm>
          </p:grpSpPr>
          <p:cxnSp>
            <p:nvCxnSpPr>
              <p:cNvPr id="69" name="Connecteur droit 26">
                <a:extLst>
                  <a:ext uri="{FF2B5EF4-FFF2-40B4-BE49-F238E27FC236}">
                    <a16:creationId xmlns:a16="http://schemas.microsoft.com/office/drawing/2014/main" id="{1F0E016F-C7D8-7B47-8936-919A995BD44D}"/>
                  </a:ext>
                </a:extLst>
              </p:cNvPr>
              <p:cNvCxnSpPr/>
              <p:nvPr/>
            </p:nvCxnSpPr>
            <p:spPr>
              <a:xfrm flipV="1">
                <a:off x="5888182" y="3160054"/>
                <a:ext cx="3311236" cy="1"/>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70" name="Ellipse 31">
                <a:extLst>
                  <a:ext uri="{FF2B5EF4-FFF2-40B4-BE49-F238E27FC236}">
                    <a16:creationId xmlns:a16="http://schemas.microsoft.com/office/drawing/2014/main" id="{79617255-CA5C-C04F-8666-FEB7347CD034}"/>
                  </a:ext>
                </a:extLst>
              </p:cNvPr>
              <p:cNvSpPr/>
              <p:nvPr/>
            </p:nvSpPr>
            <p:spPr>
              <a:xfrm>
                <a:off x="5811981" y="3090781"/>
                <a:ext cx="138546" cy="138546"/>
              </a:xfrm>
              <a:prstGeom prst="ellipse">
                <a:avLst/>
              </a:prstGeom>
              <a:solidFill>
                <a:schemeClr val="accent5"/>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7" name="ZoneTexte 43">
              <a:extLst>
                <a:ext uri="{FF2B5EF4-FFF2-40B4-BE49-F238E27FC236}">
                  <a16:creationId xmlns:a16="http://schemas.microsoft.com/office/drawing/2014/main" id="{6B895719-D1DE-A74A-8B62-0028246BECFE}"/>
                </a:ext>
              </a:extLst>
            </p:cNvPr>
            <p:cNvSpPr txBox="1"/>
            <p:nvPr/>
          </p:nvSpPr>
          <p:spPr>
            <a:xfrm>
              <a:off x="6736823" y="4820434"/>
              <a:ext cx="3574473" cy="369332"/>
            </a:xfrm>
            <a:prstGeom prst="rect">
              <a:avLst/>
            </a:prstGeom>
            <a:noFill/>
          </p:spPr>
          <p:txBody>
            <a:bodyPr wrap="square" rtlCol="0">
              <a:spAutoFit/>
            </a:bodyPr>
            <a:lstStyle/>
            <a:p>
              <a:pPr algn="r"/>
              <a:r>
                <a:rPr lang="en-US">
                  <a:solidFill>
                    <a:srgbClr val="4D4F53"/>
                  </a:solidFill>
                </a:rPr>
                <a:t>Discussion</a:t>
              </a:r>
            </a:p>
          </p:txBody>
        </p:sp>
        <p:sp>
          <p:nvSpPr>
            <p:cNvPr id="71" name="TextBox 70">
              <a:extLst>
                <a:ext uri="{FF2B5EF4-FFF2-40B4-BE49-F238E27FC236}">
                  <a16:creationId xmlns:a16="http://schemas.microsoft.com/office/drawing/2014/main" id="{BBC65FD8-8A0E-3F4E-9F3D-A3C15E2D7562}"/>
                </a:ext>
              </a:extLst>
            </p:cNvPr>
            <p:cNvSpPr txBox="1"/>
            <p:nvPr/>
          </p:nvSpPr>
          <p:spPr>
            <a:xfrm>
              <a:off x="7540936" y="5214101"/>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a:solidFill>
                    <a:srgbClr val="4D4F53"/>
                  </a:solidFill>
                </a:rPr>
                <a:t>Model Output and Behaviour</a:t>
              </a:r>
            </a:p>
            <a:p>
              <a:pPr marL="228600" indent="-228600" algn="r">
                <a:buClr>
                  <a:schemeClr val="tx2"/>
                </a:buClr>
                <a:buFont typeface="+mj-lt"/>
                <a:buAutoNum type="arabicPeriod"/>
              </a:pPr>
              <a:r>
                <a:rPr lang="en-US" sz="1400">
                  <a:solidFill>
                    <a:srgbClr val="4D4F53"/>
                  </a:solidFill>
                </a:rPr>
                <a:t>Improvements</a:t>
              </a:r>
            </a:p>
            <a:p>
              <a:pPr marL="228600" indent="-228600" algn="r">
                <a:buClr>
                  <a:schemeClr val="tx2"/>
                </a:buClr>
                <a:buFont typeface="+mj-lt"/>
                <a:buAutoNum type="arabicPeriod"/>
              </a:pPr>
              <a:endParaRPr lang="en-US" sz="1400">
                <a:solidFill>
                  <a:srgbClr val="4D4F53"/>
                </a:solidFill>
              </a:endParaRPr>
            </a:p>
          </p:txBody>
        </p:sp>
      </p:grpSp>
      <p:grpSp>
        <p:nvGrpSpPr>
          <p:cNvPr id="17" name="Group 16">
            <a:extLst>
              <a:ext uri="{FF2B5EF4-FFF2-40B4-BE49-F238E27FC236}">
                <a16:creationId xmlns:a16="http://schemas.microsoft.com/office/drawing/2014/main" id="{35F3ADA2-33AF-CA4D-A6A5-BF63416E2388}"/>
              </a:ext>
            </a:extLst>
          </p:cNvPr>
          <p:cNvGrpSpPr/>
          <p:nvPr/>
        </p:nvGrpSpPr>
        <p:grpSpPr>
          <a:xfrm>
            <a:off x="2022797" y="4190230"/>
            <a:ext cx="4415968" cy="1099055"/>
            <a:chOff x="2124396" y="3834630"/>
            <a:chExt cx="4415968" cy="1099055"/>
          </a:xfrm>
        </p:grpSpPr>
        <p:sp>
          <p:nvSpPr>
            <p:cNvPr id="36" name="Ellipse 16"/>
            <p:cNvSpPr/>
            <p:nvPr/>
          </p:nvSpPr>
          <p:spPr>
            <a:xfrm>
              <a:off x="5868419" y="3859049"/>
              <a:ext cx="671945" cy="671945"/>
            </a:xfrm>
            <a:prstGeom prst="ellipse">
              <a:avLst/>
            </a:prstGeom>
            <a:solidFill>
              <a:srgbClr val="8D817A"/>
            </a:solidFill>
            <a:ln w="53975">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1" name="Grouper 37"/>
            <p:cNvGrpSpPr/>
            <p:nvPr/>
          </p:nvGrpSpPr>
          <p:grpSpPr>
            <a:xfrm>
              <a:off x="2274403" y="4125748"/>
              <a:ext cx="3281561" cy="138546"/>
              <a:chOff x="1279320" y="4076502"/>
              <a:chExt cx="3281561" cy="138546"/>
            </a:xfrm>
          </p:grpSpPr>
          <p:cxnSp>
            <p:nvCxnSpPr>
              <p:cNvPr id="52" name="Connecteur droit 24"/>
              <p:cNvCxnSpPr/>
              <p:nvPr/>
            </p:nvCxnSpPr>
            <p:spPr>
              <a:xfrm>
                <a:off x="1279320" y="4145775"/>
                <a:ext cx="3182849" cy="1"/>
              </a:xfrm>
              <a:prstGeom prst="line">
                <a:avLst/>
              </a:prstGeom>
              <a:ln w="12700">
                <a:solidFill>
                  <a:srgbClr val="8D817A"/>
                </a:solidFill>
              </a:ln>
              <a:effectLst/>
            </p:spPr>
            <p:style>
              <a:lnRef idx="2">
                <a:schemeClr val="accent1"/>
              </a:lnRef>
              <a:fillRef idx="0">
                <a:schemeClr val="accent1"/>
              </a:fillRef>
              <a:effectRef idx="1">
                <a:schemeClr val="accent1"/>
              </a:effectRef>
              <a:fontRef idx="minor">
                <a:schemeClr val="tx1"/>
              </a:fontRef>
            </p:style>
          </p:cxnSp>
          <p:sp>
            <p:nvSpPr>
              <p:cNvPr id="53" name="Ellipse 29"/>
              <p:cNvSpPr/>
              <p:nvPr/>
            </p:nvSpPr>
            <p:spPr>
              <a:xfrm>
                <a:off x="4422335" y="4076502"/>
                <a:ext cx="138546" cy="138546"/>
              </a:xfrm>
              <a:prstGeom prst="ellipse">
                <a:avLst/>
              </a:prstGeom>
              <a:solidFill>
                <a:srgbClr val="8D817A"/>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6" name="ZoneTexte 41"/>
            <p:cNvSpPr txBox="1"/>
            <p:nvPr/>
          </p:nvSpPr>
          <p:spPr>
            <a:xfrm>
              <a:off x="2124396" y="3834630"/>
              <a:ext cx="3380509" cy="369332"/>
            </a:xfrm>
            <a:prstGeom prst="rect">
              <a:avLst/>
            </a:prstGeom>
            <a:noFill/>
          </p:spPr>
          <p:txBody>
            <a:bodyPr wrap="square" rtlCol="0">
              <a:spAutoFit/>
            </a:bodyPr>
            <a:lstStyle>
              <a:defPPr>
                <a:defRPr lang="en-US"/>
              </a:defPPr>
              <a:lvl1pPr>
                <a:defRPr sz="1600">
                  <a:solidFill>
                    <a:srgbClr val="4D4F53"/>
                  </a:solidFill>
                </a:defRPr>
              </a:lvl1pPr>
            </a:lstStyle>
            <a:p>
              <a:r>
                <a:rPr lang="en-US" sz="1800" b="1" dirty="0"/>
                <a:t>Prediction</a:t>
              </a:r>
            </a:p>
          </p:txBody>
        </p:sp>
        <p:sp>
          <p:nvSpPr>
            <p:cNvPr id="72" name="TextBox 71">
              <a:extLst>
                <a:ext uri="{FF2B5EF4-FFF2-40B4-BE49-F238E27FC236}">
                  <a16:creationId xmlns:a16="http://schemas.microsoft.com/office/drawing/2014/main" id="{96269527-81A4-E542-B043-56A79659B0C7}"/>
                </a:ext>
              </a:extLst>
            </p:cNvPr>
            <p:cNvSpPr txBox="1"/>
            <p:nvPr/>
          </p:nvSpPr>
          <p:spPr>
            <a:xfrm>
              <a:off x="2136547" y="4195021"/>
              <a:ext cx="2553297" cy="738664"/>
            </a:xfrm>
            <a:prstGeom prst="rect">
              <a:avLst/>
            </a:prstGeom>
            <a:noFill/>
          </p:spPr>
          <p:txBody>
            <a:bodyPr wrap="square" rtlCol="0">
              <a:spAutoFit/>
            </a:bodyPr>
            <a:lstStyle/>
            <a:p>
              <a:pPr marL="228600" indent="-228600">
                <a:buClr>
                  <a:srgbClr val="AF2B32"/>
                </a:buClr>
                <a:buFont typeface="+mj-lt"/>
                <a:buAutoNum type="arabicPeriod"/>
              </a:pPr>
              <a:r>
                <a:rPr lang="en-US" sz="1400" b="1" dirty="0">
                  <a:solidFill>
                    <a:srgbClr val="4D4F53"/>
                  </a:solidFill>
                </a:rPr>
                <a:t>Cross-Validation</a:t>
              </a:r>
            </a:p>
            <a:p>
              <a:pPr marL="228600" indent="-228600">
                <a:buClr>
                  <a:srgbClr val="AF2B32"/>
                </a:buClr>
                <a:buFont typeface="+mj-lt"/>
                <a:buAutoNum type="arabicPeriod"/>
              </a:pPr>
              <a:r>
                <a:rPr lang="en-US" sz="1400" b="1" dirty="0">
                  <a:solidFill>
                    <a:srgbClr val="4D4F53"/>
                  </a:solidFill>
                </a:rPr>
                <a:t>Performance Metrics</a:t>
              </a:r>
            </a:p>
            <a:p>
              <a:pPr marL="228600" indent="-228600">
                <a:buClr>
                  <a:srgbClr val="AF2B32"/>
                </a:buClr>
                <a:buFont typeface="+mj-lt"/>
                <a:buAutoNum type="arabicPeriod"/>
              </a:pPr>
              <a:r>
                <a:rPr lang="en-US" sz="1400" b="1" dirty="0">
                  <a:solidFill>
                    <a:srgbClr val="4D4F53"/>
                  </a:solidFill>
                </a:rPr>
                <a:t>Model Exploration</a:t>
              </a:r>
            </a:p>
          </p:txBody>
        </p:sp>
      </p:grpSp>
      <p:sp>
        <p:nvSpPr>
          <p:cNvPr id="38" name="Rectangle 37">
            <a:extLst>
              <a:ext uri="{FF2B5EF4-FFF2-40B4-BE49-F238E27FC236}">
                <a16:creationId xmlns:a16="http://schemas.microsoft.com/office/drawing/2014/main" id="{0ACA509D-4C48-C349-B429-44399C710B1E}"/>
              </a:ext>
            </a:extLst>
          </p:cNvPr>
          <p:cNvSpPr/>
          <p:nvPr/>
        </p:nvSpPr>
        <p:spPr>
          <a:xfrm>
            <a:off x="2022797" y="2243208"/>
            <a:ext cx="3549847" cy="1495790"/>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9" name="Rectangle 38">
            <a:extLst>
              <a:ext uri="{FF2B5EF4-FFF2-40B4-BE49-F238E27FC236}">
                <a16:creationId xmlns:a16="http://schemas.microsoft.com/office/drawing/2014/main" id="{032D76B4-A1F3-5C44-B556-541925F2541D}"/>
              </a:ext>
            </a:extLst>
          </p:cNvPr>
          <p:cNvSpPr/>
          <p:nvPr/>
        </p:nvSpPr>
        <p:spPr>
          <a:xfrm>
            <a:off x="6632939" y="862046"/>
            <a:ext cx="4604003" cy="2225399"/>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0" name="Rectangle 39">
            <a:extLst>
              <a:ext uri="{FF2B5EF4-FFF2-40B4-BE49-F238E27FC236}">
                <a16:creationId xmlns:a16="http://schemas.microsoft.com/office/drawing/2014/main" id="{2A84FD9A-204A-1547-B8A7-87CFFCD2187A}"/>
              </a:ext>
            </a:extLst>
          </p:cNvPr>
          <p:cNvSpPr/>
          <p:nvPr/>
        </p:nvSpPr>
        <p:spPr>
          <a:xfrm>
            <a:off x="5572644" y="5065377"/>
            <a:ext cx="1060295" cy="1438291"/>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1" name="Rectangle 40">
            <a:extLst>
              <a:ext uri="{FF2B5EF4-FFF2-40B4-BE49-F238E27FC236}">
                <a16:creationId xmlns:a16="http://schemas.microsoft.com/office/drawing/2014/main" id="{2239FA99-F64E-0840-B52F-79C96F4E062F}"/>
              </a:ext>
            </a:extLst>
          </p:cNvPr>
          <p:cNvSpPr/>
          <p:nvPr/>
        </p:nvSpPr>
        <p:spPr>
          <a:xfrm>
            <a:off x="5574217" y="862045"/>
            <a:ext cx="1060295" cy="3238788"/>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2" name="Rectangle 41">
            <a:extLst>
              <a:ext uri="{FF2B5EF4-FFF2-40B4-BE49-F238E27FC236}">
                <a16:creationId xmlns:a16="http://schemas.microsoft.com/office/drawing/2014/main" id="{CC1C7370-D3CA-314A-912B-D0DDC8ADDB07}"/>
              </a:ext>
            </a:extLst>
          </p:cNvPr>
          <p:cNvSpPr/>
          <p:nvPr/>
        </p:nvSpPr>
        <p:spPr>
          <a:xfrm>
            <a:off x="6632939" y="3087446"/>
            <a:ext cx="4604003" cy="3417570"/>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Tree>
    <p:extLst>
      <p:ext uri="{BB962C8B-B14F-4D97-AF65-F5344CB8AC3E}">
        <p14:creationId xmlns:p14="http://schemas.microsoft.com/office/powerpoint/2010/main" val="7837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789953-52F2-1649-96AD-CABB709007AD}"/>
              </a:ext>
            </a:extLst>
          </p:cNvPr>
          <p:cNvSpPr>
            <a:spLocks noGrp="1"/>
          </p:cNvSpPr>
          <p:nvPr>
            <p:ph type="body" sz="quarter" idx="10"/>
          </p:nvPr>
        </p:nvSpPr>
        <p:spPr/>
        <p:txBody>
          <a:bodyPr/>
          <a:lstStyle/>
          <a:p>
            <a:r>
              <a:rPr lang="en-US" dirty="0"/>
              <a:t>Cross validation</a:t>
            </a:r>
          </a:p>
        </p:txBody>
      </p:sp>
      <p:sp>
        <p:nvSpPr>
          <p:cNvPr id="4" name="Title 3">
            <a:extLst>
              <a:ext uri="{FF2B5EF4-FFF2-40B4-BE49-F238E27FC236}">
                <a16:creationId xmlns:a16="http://schemas.microsoft.com/office/drawing/2014/main" id="{70FF5C8A-FE05-F940-84F8-49A0932875F8}"/>
              </a:ext>
            </a:extLst>
          </p:cNvPr>
          <p:cNvSpPr>
            <a:spLocks noGrp="1"/>
          </p:cNvSpPr>
          <p:nvPr>
            <p:ph type="title"/>
          </p:nvPr>
        </p:nvSpPr>
        <p:spPr/>
        <p:txBody>
          <a:bodyPr/>
          <a:lstStyle/>
          <a:p>
            <a:r>
              <a:rPr lang="en-US" dirty="0"/>
              <a:t>Prediction</a:t>
            </a:r>
          </a:p>
        </p:txBody>
      </p:sp>
      <p:sp>
        <p:nvSpPr>
          <p:cNvPr id="5" name="Text Placeholder 4">
            <a:extLst>
              <a:ext uri="{FF2B5EF4-FFF2-40B4-BE49-F238E27FC236}">
                <a16:creationId xmlns:a16="http://schemas.microsoft.com/office/drawing/2014/main" id="{2E7EE713-F56C-A64F-B017-2C50AFBE4EC6}"/>
              </a:ext>
            </a:extLst>
          </p:cNvPr>
          <p:cNvSpPr>
            <a:spLocks noGrp="1"/>
          </p:cNvSpPr>
          <p:nvPr>
            <p:ph type="body" sz="quarter" idx="11"/>
          </p:nvPr>
        </p:nvSpPr>
        <p:spPr/>
        <p:txBody>
          <a:bodyPr/>
          <a:lstStyle/>
          <a:p>
            <a:endParaRPr lang="en-US" dirty="0"/>
          </a:p>
        </p:txBody>
      </p:sp>
      <p:grpSp>
        <p:nvGrpSpPr>
          <p:cNvPr id="13" name="Group 12">
            <a:extLst>
              <a:ext uri="{FF2B5EF4-FFF2-40B4-BE49-F238E27FC236}">
                <a16:creationId xmlns:a16="http://schemas.microsoft.com/office/drawing/2014/main" id="{F41B55D4-CC3D-3E49-AD70-48C24B6858B1}"/>
              </a:ext>
            </a:extLst>
          </p:cNvPr>
          <p:cNvGrpSpPr/>
          <p:nvPr/>
        </p:nvGrpSpPr>
        <p:grpSpPr>
          <a:xfrm>
            <a:off x="1064685" y="2290542"/>
            <a:ext cx="2006600" cy="1841500"/>
            <a:chOff x="330200" y="2499318"/>
            <a:chExt cx="2006600" cy="1841500"/>
          </a:xfrm>
        </p:grpSpPr>
        <p:sp>
          <p:nvSpPr>
            <p:cNvPr id="12" name="Rounded Rectangle 11">
              <a:extLst>
                <a:ext uri="{FF2B5EF4-FFF2-40B4-BE49-F238E27FC236}">
                  <a16:creationId xmlns:a16="http://schemas.microsoft.com/office/drawing/2014/main" id="{5F42312B-8D3A-6446-A398-51E5C72F5B4F}"/>
                </a:ext>
              </a:extLst>
            </p:cNvPr>
            <p:cNvSpPr/>
            <p:nvPr/>
          </p:nvSpPr>
          <p:spPr>
            <a:xfrm>
              <a:off x="330200" y="2499318"/>
              <a:ext cx="2006600" cy="1841500"/>
            </a:xfrm>
            <a:prstGeom prst="roundRect">
              <a:avLst>
                <a:gd name="adj" fmla="val 7701"/>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11" name="Group 10">
              <a:extLst>
                <a:ext uri="{FF2B5EF4-FFF2-40B4-BE49-F238E27FC236}">
                  <a16:creationId xmlns:a16="http://schemas.microsoft.com/office/drawing/2014/main" id="{FE96CF61-36EA-CC42-9AD3-4AB65C8E8C37}"/>
                </a:ext>
              </a:extLst>
            </p:cNvPr>
            <p:cNvGrpSpPr/>
            <p:nvPr/>
          </p:nvGrpSpPr>
          <p:grpSpPr>
            <a:xfrm>
              <a:off x="429685" y="2552700"/>
              <a:ext cx="1816100" cy="1734737"/>
              <a:chOff x="876300" y="1689100"/>
              <a:chExt cx="1816100" cy="1734737"/>
            </a:xfrm>
          </p:grpSpPr>
          <p:sp>
            <p:nvSpPr>
              <p:cNvPr id="6" name="Rounded Rectangle 5">
                <a:extLst>
                  <a:ext uri="{FF2B5EF4-FFF2-40B4-BE49-F238E27FC236}">
                    <a16:creationId xmlns:a16="http://schemas.microsoft.com/office/drawing/2014/main" id="{FFF29B4B-1821-B54A-85EA-FC8081140B3E}"/>
                  </a:ext>
                </a:extLst>
              </p:cNvPr>
              <p:cNvSpPr/>
              <p:nvPr/>
            </p:nvSpPr>
            <p:spPr>
              <a:xfrm>
                <a:off x="876300" y="1689100"/>
                <a:ext cx="1816100" cy="317500"/>
              </a:xfrm>
              <a:prstGeom prst="roundRect">
                <a:avLst/>
              </a:prstGeom>
              <a:solidFill>
                <a:schemeClr val="accent4"/>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 name="Rounded Rectangle 6">
                <a:extLst>
                  <a:ext uri="{FF2B5EF4-FFF2-40B4-BE49-F238E27FC236}">
                    <a16:creationId xmlns:a16="http://schemas.microsoft.com/office/drawing/2014/main" id="{D443B955-8AFB-A745-B0EE-416779062079}"/>
                  </a:ext>
                </a:extLst>
              </p:cNvPr>
              <p:cNvSpPr/>
              <p:nvPr/>
            </p:nvSpPr>
            <p:spPr>
              <a:xfrm>
                <a:off x="876300" y="2043409"/>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 name="Rounded Rectangle 7">
                <a:extLst>
                  <a:ext uri="{FF2B5EF4-FFF2-40B4-BE49-F238E27FC236}">
                    <a16:creationId xmlns:a16="http://schemas.microsoft.com/office/drawing/2014/main" id="{D390F2CA-1768-8C4C-9CF9-D7D0C0916B70}"/>
                  </a:ext>
                </a:extLst>
              </p:cNvPr>
              <p:cNvSpPr/>
              <p:nvPr/>
            </p:nvSpPr>
            <p:spPr>
              <a:xfrm>
                <a:off x="876300" y="2397718"/>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 name="Rounded Rectangle 8">
                <a:extLst>
                  <a:ext uri="{FF2B5EF4-FFF2-40B4-BE49-F238E27FC236}">
                    <a16:creationId xmlns:a16="http://schemas.microsoft.com/office/drawing/2014/main" id="{36037B33-3B10-EF4F-9F62-D54AD68569C8}"/>
                  </a:ext>
                </a:extLst>
              </p:cNvPr>
              <p:cNvSpPr/>
              <p:nvPr/>
            </p:nvSpPr>
            <p:spPr>
              <a:xfrm>
                <a:off x="876300" y="2752027"/>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0" name="Rounded Rectangle 9">
                <a:extLst>
                  <a:ext uri="{FF2B5EF4-FFF2-40B4-BE49-F238E27FC236}">
                    <a16:creationId xmlns:a16="http://schemas.microsoft.com/office/drawing/2014/main" id="{D20B5F42-17EE-9F4F-ADF4-38C2D8F679D6}"/>
                  </a:ext>
                </a:extLst>
              </p:cNvPr>
              <p:cNvSpPr/>
              <p:nvPr/>
            </p:nvSpPr>
            <p:spPr>
              <a:xfrm>
                <a:off x="876300" y="3106337"/>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sp>
        <p:nvSpPr>
          <p:cNvPr id="14" name="TextBox 13">
            <a:extLst>
              <a:ext uri="{FF2B5EF4-FFF2-40B4-BE49-F238E27FC236}">
                <a16:creationId xmlns:a16="http://schemas.microsoft.com/office/drawing/2014/main" id="{317DD2BC-4158-1F4F-B301-6B60B42A7F89}"/>
              </a:ext>
            </a:extLst>
          </p:cNvPr>
          <p:cNvSpPr txBox="1"/>
          <p:nvPr/>
        </p:nvSpPr>
        <p:spPr>
          <a:xfrm>
            <a:off x="1064685" y="1978793"/>
            <a:ext cx="2097615" cy="307777"/>
          </a:xfrm>
          <a:prstGeom prst="rect">
            <a:avLst/>
          </a:prstGeom>
          <a:noFill/>
        </p:spPr>
        <p:txBody>
          <a:bodyPr wrap="square" rtlCol="0">
            <a:spAutoFit/>
          </a:bodyPr>
          <a:lstStyle/>
          <a:p>
            <a:pPr algn="ctr"/>
            <a:r>
              <a:rPr lang="en-US" sz="1400" dirty="0">
                <a:solidFill>
                  <a:srgbClr val="4D4F53"/>
                </a:solidFill>
              </a:rPr>
              <a:t>5 Fold Cross Validation</a:t>
            </a:r>
          </a:p>
        </p:txBody>
      </p:sp>
      <p:grpSp>
        <p:nvGrpSpPr>
          <p:cNvPr id="15" name="Group 14">
            <a:extLst>
              <a:ext uri="{FF2B5EF4-FFF2-40B4-BE49-F238E27FC236}">
                <a16:creationId xmlns:a16="http://schemas.microsoft.com/office/drawing/2014/main" id="{669AF0B5-C734-4840-80BA-5F93912A7684}"/>
              </a:ext>
            </a:extLst>
          </p:cNvPr>
          <p:cNvGrpSpPr/>
          <p:nvPr/>
        </p:nvGrpSpPr>
        <p:grpSpPr>
          <a:xfrm>
            <a:off x="1064685" y="2290542"/>
            <a:ext cx="2006600" cy="1841500"/>
            <a:chOff x="330200" y="2499318"/>
            <a:chExt cx="2006600" cy="1841500"/>
          </a:xfrm>
        </p:grpSpPr>
        <p:sp>
          <p:nvSpPr>
            <p:cNvPr id="16" name="Rounded Rectangle 15">
              <a:extLst>
                <a:ext uri="{FF2B5EF4-FFF2-40B4-BE49-F238E27FC236}">
                  <a16:creationId xmlns:a16="http://schemas.microsoft.com/office/drawing/2014/main" id="{FFE805CB-C6AD-314E-8226-78309BEB5ACE}"/>
                </a:ext>
              </a:extLst>
            </p:cNvPr>
            <p:cNvSpPr/>
            <p:nvPr/>
          </p:nvSpPr>
          <p:spPr>
            <a:xfrm>
              <a:off x="330200" y="2499318"/>
              <a:ext cx="2006600" cy="1841500"/>
            </a:xfrm>
            <a:prstGeom prst="roundRect">
              <a:avLst>
                <a:gd name="adj" fmla="val 7701"/>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17" name="Group 16">
              <a:extLst>
                <a:ext uri="{FF2B5EF4-FFF2-40B4-BE49-F238E27FC236}">
                  <a16:creationId xmlns:a16="http://schemas.microsoft.com/office/drawing/2014/main" id="{ACA0125F-523C-244E-A01D-1966B1EA518C}"/>
                </a:ext>
              </a:extLst>
            </p:cNvPr>
            <p:cNvGrpSpPr/>
            <p:nvPr/>
          </p:nvGrpSpPr>
          <p:grpSpPr>
            <a:xfrm>
              <a:off x="429685" y="2552700"/>
              <a:ext cx="1816100" cy="1734737"/>
              <a:chOff x="876300" y="1689100"/>
              <a:chExt cx="1816100" cy="1734737"/>
            </a:xfrm>
          </p:grpSpPr>
          <p:sp>
            <p:nvSpPr>
              <p:cNvPr id="18" name="Rounded Rectangle 17">
                <a:extLst>
                  <a:ext uri="{FF2B5EF4-FFF2-40B4-BE49-F238E27FC236}">
                    <a16:creationId xmlns:a16="http://schemas.microsoft.com/office/drawing/2014/main" id="{8BF149AE-383B-8745-8994-793C56B5373D}"/>
                  </a:ext>
                </a:extLst>
              </p:cNvPr>
              <p:cNvSpPr/>
              <p:nvPr/>
            </p:nvSpPr>
            <p:spPr>
              <a:xfrm>
                <a:off x="876300" y="1689100"/>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9" name="Rounded Rectangle 18">
                <a:extLst>
                  <a:ext uri="{FF2B5EF4-FFF2-40B4-BE49-F238E27FC236}">
                    <a16:creationId xmlns:a16="http://schemas.microsoft.com/office/drawing/2014/main" id="{23B651E0-CEEE-B944-B0E0-FE0DBACB378E}"/>
                  </a:ext>
                </a:extLst>
              </p:cNvPr>
              <p:cNvSpPr/>
              <p:nvPr/>
            </p:nvSpPr>
            <p:spPr>
              <a:xfrm>
                <a:off x="876300" y="2043409"/>
                <a:ext cx="1816100" cy="317500"/>
              </a:xfrm>
              <a:prstGeom prst="roundRect">
                <a:avLst/>
              </a:prstGeom>
              <a:solidFill>
                <a:schemeClr val="accent4"/>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20" name="Rounded Rectangle 19">
                <a:extLst>
                  <a:ext uri="{FF2B5EF4-FFF2-40B4-BE49-F238E27FC236}">
                    <a16:creationId xmlns:a16="http://schemas.microsoft.com/office/drawing/2014/main" id="{DDE6B9F5-189F-BA46-85EB-FCB970463CB4}"/>
                  </a:ext>
                </a:extLst>
              </p:cNvPr>
              <p:cNvSpPr/>
              <p:nvPr/>
            </p:nvSpPr>
            <p:spPr>
              <a:xfrm>
                <a:off x="876300" y="2397718"/>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21" name="Rounded Rectangle 20">
                <a:extLst>
                  <a:ext uri="{FF2B5EF4-FFF2-40B4-BE49-F238E27FC236}">
                    <a16:creationId xmlns:a16="http://schemas.microsoft.com/office/drawing/2014/main" id="{625872CB-642C-084D-AE83-CB936E6F263B}"/>
                  </a:ext>
                </a:extLst>
              </p:cNvPr>
              <p:cNvSpPr/>
              <p:nvPr/>
            </p:nvSpPr>
            <p:spPr>
              <a:xfrm>
                <a:off x="876300" y="2752027"/>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22" name="Rounded Rectangle 21">
                <a:extLst>
                  <a:ext uri="{FF2B5EF4-FFF2-40B4-BE49-F238E27FC236}">
                    <a16:creationId xmlns:a16="http://schemas.microsoft.com/office/drawing/2014/main" id="{D3CD8433-B76A-A94C-A707-94DBA85C5092}"/>
                  </a:ext>
                </a:extLst>
              </p:cNvPr>
              <p:cNvSpPr/>
              <p:nvPr/>
            </p:nvSpPr>
            <p:spPr>
              <a:xfrm>
                <a:off x="876300" y="3106337"/>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grpSp>
        <p:nvGrpSpPr>
          <p:cNvPr id="23" name="Group 22">
            <a:extLst>
              <a:ext uri="{FF2B5EF4-FFF2-40B4-BE49-F238E27FC236}">
                <a16:creationId xmlns:a16="http://schemas.microsoft.com/office/drawing/2014/main" id="{1363C989-B14E-8447-AC06-E14E49EF7EDE}"/>
              </a:ext>
            </a:extLst>
          </p:cNvPr>
          <p:cNvGrpSpPr/>
          <p:nvPr/>
        </p:nvGrpSpPr>
        <p:grpSpPr>
          <a:xfrm>
            <a:off x="1064685" y="2290542"/>
            <a:ext cx="2006600" cy="1841500"/>
            <a:chOff x="330200" y="2499318"/>
            <a:chExt cx="2006600" cy="1841500"/>
          </a:xfrm>
        </p:grpSpPr>
        <p:sp>
          <p:nvSpPr>
            <p:cNvPr id="24" name="Rounded Rectangle 23">
              <a:extLst>
                <a:ext uri="{FF2B5EF4-FFF2-40B4-BE49-F238E27FC236}">
                  <a16:creationId xmlns:a16="http://schemas.microsoft.com/office/drawing/2014/main" id="{B4DF1778-EEB7-1041-B7B9-C47A01409114}"/>
                </a:ext>
              </a:extLst>
            </p:cNvPr>
            <p:cNvSpPr/>
            <p:nvPr/>
          </p:nvSpPr>
          <p:spPr>
            <a:xfrm>
              <a:off x="330200" y="2499318"/>
              <a:ext cx="2006600" cy="1841500"/>
            </a:xfrm>
            <a:prstGeom prst="roundRect">
              <a:avLst>
                <a:gd name="adj" fmla="val 7701"/>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25" name="Group 24">
              <a:extLst>
                <a:ext uri="{FF2B5EF4-FFF2-40B4-BE49-F238E27FC236}">
                  <a16:creationId xmlns:a16="http://schemas.microsoft.com/office/drawing/2014/main" id="{9677F2B1-7D21-BD4A-B002-48DAC3E7EECA}"/>
                </a:ext>
              </a:extLst>
            </p:cNvPr>
            <p:cNvGrpSpPr/>
            <p:nvPr/>
          </p:nvGrpSpPr>
          <p:grpSpPr>
            <a:xfrm>
              <a:off x="429685" y="2552700"/>
              <a:ext cx="1816100" cy="1734737"/>
              <a:chOff x="876300" y="1689100"/>
              <a:chExt cx="1816100" cy="1734737"/>
            </a:xfrm>
          </p:grpSpPr>
          <p:sp>
            <p:nvSpPr>
              <p:cNvPr id="26" name="Rounded Rectangle 25">
                <a:extLst>
                  <a:ext uri="{FF2B5EF4-FFF2-40B4-BE49-F238E27FC236}">
                    <a16:creationId xmlns:a16="http://schemas.microsoft.com/office/drawing/2014/main" id="{5A7694EE-CF79-A64C-87F8-B5C9BCAD1BC5}"/>
                  </a:ext>
                </a:extLst>
              </p:cNvPr>
              <p:cNvSpPr/>
              <p:nvPr/>
            </p:nvSpPr>
            <p:spPr>
              <a:xfrm>
                <a:off x="876300" y="1689100"/>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27" name="Rounded Rectangle 26">
                <a:extLst>
                  <a:ext uri="{FF2B5EF4-FFF2-40B4-BE49-F238E27FC236}">
                    <a16:creationId xmlns:a16="http://schemas.microsoft.com/office/drawing/2014/main" id="{2341E8CD-23A2-B94B-BE3C-0B71C4649EBD}"/>
                  </a:ext>
                </a:extLst>
              </p:cNvPr>
              <p:cNvSpPr/>
              <p:nvPr/>
            </p:nvSpPr>
            <p:spPr>
              <a:xfrm>
                <a:off x="876300" y="2043409"/>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28" name="Rounded Rectangle 27">
                <a:extLst>
                  <a:ext uri="{FF2B5EF4-FFF2-40B4-BE49-F238E27FC236}">
                    <a16:creationId xmlns:a16="http://schemas.microsoft.com/office/drawing/2014/main" id="{5CB06029-3766-5644-A877-C1BF17DBBCBC}"/>
                  </a:ext>
                </a:extLst>
              </p:cNvPr>
              <p:cNvSpPr/>
              <p:nvPr/>
            </p:nvSpPr>
            <p:spPr>
              <a:xfrm>
                <a:off x="876300" y="2397718"/>
                <a:ext cx="1816100" cy="317500"/>
              </a:xfrm>
              <a:prstGeom prst="roundRect">
                <a:avLst/>
              </a:prstGeom>
              <a:solidFill>
                <a:schemeClr val="accent4"/>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29" name="Rounded Rectangle 28">
                <a:extLst>
                  <a:ext uri="{FF2B5EF4-FFF2-40B4-BE49-F238E27FC236}">
                    <a16:creationId xmlns:a16="http://schemas.microsoft.com/office/drawing/2014/main" id="{D73A5F18-46AA-A84D-BB38-217BDD69047C}"/>
                  </a:ext>
                </a:extLst>
              </p:cNvPr>
              <p:cNvSpPr/>
              <p:nvPr/>
            </p:nvSpPr>
            <p:spPr>
              <a:xfrm>
                <a:off x="876300" y="2752027"/>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0" name="Rounded Rectangle 29">
                <a:extLst>
                  <a:ext uri="{FF2B5EF4-FFF2-40B4-BE49-F238E27FC236}">
                    <a16:creationId xmlns:a16="http://schemas.microsoft.com/office/drawing/2014/main" id="{8972F222-3EF2-CA40-B88B-AD9F358EF7FF}"/>
                  </a:ext>
                </a:extLst>
              </p:cNvPr>
              <p:cNvSpPr/>
              <p:nvPr/>
            </p:nvSpPr>
            <p:spPr>
              <a:xfrm>
                <a:off x="876300" y="3106337"/>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grpSp>
        <p:nvGrpSpPr>
          <p:cNvPr id="31" name="Group 30">
            <a:extLst>
              <a:ext uri="{FF2B5EF4-FFF2-40B4-BE49-F238E27FC236}">
                <a16:creationId xmlns:a16="http://schemas.microsoft.com/office/drawing/2014/main" id="{B36E78C8-6FFE-3E4E-8D7D-415FA5C2FAA0}"/>
              </a:ext>
            </a:extLst>
          </p:cNvPr>
          <p:cNvGrpSpPr/>
          <p:nvPr/>
        </p:nvGrpSpPr>
        <p:grpSpPr>
          <a:xfrm>
            <a:off x="1064685" y="2290542"/>
            <a:ext cx="2006600" cy="1841500"/>
            <a:chOff x="330200" y="2499318"/>
            <a:chExt cx="2006600" cy="1841500"/>
          </a:xfrm>
        </p:grpSpPr>
        <p:sp>
          <p:nvSpPr>
            <p:cNvPr id="32" name="Rounded Rectangle 31">
              <a:extLst>
                <a:ext uri="{FF2B5EF4-FFF2-40B4-BE49-F238E27FC236}">
                  <a16:creationId xmlns:a16="http://schemas.microsoft.com/office/drawing/2014/main" id="{89A11356-0B0B-B645-BC5D-943FA8AFCEE2}"/>
                </a:ext>
              </a:extLst>
            </p:cNvPr>
            <p:cNvSpPr/>
            <p:nvPr/>
          </p:nvSpPr>
          <p:spPr>
            <a:xfrm>
              <a:off x="330200" y="2499318"/>
              <a:ext cx="2006600" cy="1841500"/>
            </a:xfrm>
            <a:prstGeom prst="roundRect">
              <a:avLst>
                <a:gd name="adj" fmla="val 7701"/>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33" name="Group 32">
              <a:extLst>
                <a:ext uri="{FF2B5EF4-FFF2-40B4-BE49-F238E27FC236}">
                  <a16:creationId xmlns:a16="http://schemas.microsoft.com/office/drawing/2014/main" id="{2F31FAB0-AB95-C143-BBAF-CAF7A368D4AF}"/>
                </a:ext>
              </a:extLst>
            </p:cNvPr>
            <p:cNvGrpSpPr/>
            <p:nvPr/>
          </p:nvGrpSpPr>
          <p:grpSpPr>
            <a:xfrm>
              <a:off x="429685" y="2552700"/>
              <a:ext cx="1816100" cy="1734737"/>
              <a:chOff x="876300" y="1689100"/>
              <a:chExt cx="1816100" cy="1734737"/>
            </a:xfrm>
          </p:grpSpPr>
          <p:sp>
            <p:nvSpPr>
              <p:cNvPr id="34" name="Rounded Rectangle 33">
                <a:extLst>
                  <a:ext uri="{FF2B5EF4-FFF2-40B4-BE49-F238E27FC236}">
                    <a16:creationId xmlns:a16="http://schemas.microsoft.com/office/drawing/2014/main" id="{165B760D-DE30-1943-9F9F-56A1B62EFD37}"/>
                  </a:ext>
                </a:extLst>
              </p:cNvPr>
              <p:cNvSpPr/>
              <p:nvPr/>
            </p:nvSpPr>
            <p:spPr>
              <a:xfrm>
                <a:off x="876300" y="1689100"/>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5" name="Rounded Rectangle 34">
                <a:extLst>
                  <a:ext uri="{FF2B5EF4-FFF2-40B4-BE49-F238E27FC236}">
                    <a16:creationId xmlns:a16="http://schemas.microsoft.com/office/drawing/2014/main" id="{EF8A0661-2F0D-0D48-9633-6AFD47463A8D}"/>
                  </a:ext>
                </a:extLst>
              </p:cNvPr>
              <p:cNvSpPr/>
              <p:nvPr/>
            </p:nvSpPr>
            <p:spPr>
              <a:xfrm>
                <a:off x="876300" y="2043409"/>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6" name="Rounded Rectangle 35">
                <a:extLst>
                  <a:ext uri="{FF2B5EF4-FFF2-40B4-BE49-F238E27FC236}">
                    <a16:creationId xmlns:a16="http://schemas.microsoft.com/office/drawing/2014/main" id="{3E5033F1-9922-3B4A-8C7A-60D18B976683}"/>
                  </a:ext>
                </a:extLst>
              </p:cNvPr>
              <p:cNvSpPr/>
              <p:nvPr/>
            </p:nvSpPr>
            <p:spPr>
              <a:xfrm>
                <a:off x="876300" y="2397718"/>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7" name="Rounded Rectangle 36">
                <a:extLst>
                  <a:ext uri="{FF2B5EF4-FFF2-40B4-BE49-F238E27FC236}">
                    <a16:creationId xmlns:a16="http://schemas.microsoft.com/office/drawing/2014/main" id="{E476C104-A7F0-FE4F-AE90-D70F426AD453}"/>
                  </a:ext>
                </a:extLst>
              </p:cNvPr>
              <p:cNvSpPr/>
              <p:nvPr/>
            </p:nvSpPr>
            <p:spPr>
              <a:xfrm>
                <a:off x="876300" y="2752027"/>
                <a:ext cx="1816100" cy="317500"/>
              </a:xfrm>
              <a:prstGeom prst="roundRect">
                <a:avLst/>
              </a:prstGeom>
              <a:solidFill>
                <a:schemeClr val="accent4"/>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8" name="Rounded Rectangle 37">
                <a:extLst>
                  <a:ext uri="{FF2B5EF4-FFF2-40B4-BE49-F238E27FC236}">
                    <a16:creationId xmlns:a16="http://schemas.microsoft.com/office/drawing/2014/main" id="{4EFB750C-8B4B-8449-8D91-2EB9B99EE250}"/>
                  </a:ext>
                </a:extLst>
              </p:cNvPr>
              <p:cNvSpPr/>
              <p:nvPr/>
            </p:nvSpPr>
            <p:spPr>
              <a:xfrm>
                <a:off x="876300" y="3106337"/>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grpSp>
        <p:nvGrpSpPr>
          <p:cNvPr id="39" name="Group 38">
            <a:extLst>
              <a:ext uri="{FF2B5EF4-FFF2-40B4-BE49-F238E27FC236}">
                <a16:creationId xmlns:a16="http://schemas.microsoft.com/office/drawing/2014/main" id="{04E52AFC-2377-1045-9B53-838B854F17DD}"/>
              </a:ext>
            </a:extLst>
          </p:cNvPr>
          <p:cNvGrpSpPr/>
          <p:nvPr/>
        </p:nvGrpSpPr>
        <p:grpSpPr>
          <a:xfrm>
            <a:off x="1064685" y="2290542"/>
            <a:ext cx="2006600" cy="1841500"/>
            <a:chOff x="330200" y="2499318"/>
            <a:chExt cx="2006600" cy="1841500"/>
          </a:xfrm>
        </p:grpSpPr>
        <p:sp>
          <p:nvSpPr>
            <p:cNvPr id="40" name="Rounded Rectangle 39">
              <a:extLst>
                <a:ext uri="{FF2B5EF4-FFF2-40B4-BE49-F238E27FC236}">
                  <a16:creationId xmlns:a16="http://schemas.microsoft.com/office/drawing/2014/main" id="{2597778B-AC96-CF43-AE50-DE3AC2AD5E6B}"/>
                </a:ext>
              </a:extLst>
            </p:cNvPr>
            <p:cNvSpPr/>
            <p:nvPr/>
          </p:nvSpPr>
          <p:spPr>
            <a:xfrm>
              <a:off x="330200" y="2499318"/>
              <a:ext cx="2006600" cy="1841500"/>
            </a:xfrm>
            <a:prstGeom prst="roundRect">
              <a:avLst>
                <a:gd name="adj" fmla="val 7701"/>
              </a:avLst>
            </a:prstGeom>
            <a:solidFill>
              <a:schemeClr val="bg1"/>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41" name="Group 40">
              <a:extLst>
                <a:ext uri="{FF2B5EF4-FFF2-40B4-BE49-F238E27FC236}">
                  <a16:creationId xmlns:a16="http://schemas.microsoft.com/office/drawing/2014/main" id="{8B01E946-F2D6-9D41-B640-92818EBFF5C5}"/>
                </a:ext>
              </a:extLst>
            </p:cNvPr>
            <p:cNvGrpSpPr/>
            <p:nvPr/>
          </p:nvGrpSpPr>
          <p:grpSpPr>
            <a:xfrm>
              <a:off x="429685" y="2552700"/>
              <a:ext cx="1816100" cy="1734737"/>
              <a:chOff x="876300" y="1689100"/>
              <a:chExt cx="1816100" cy="1734737"/>
            </a:xfrm>
          </p:grpSpPr>
          <p:sp>
            <p:nvSpPr>
              <p:cNvPr id="42" name="Rounded Rectangle 41">
                <a:extLst>
                  <a:ext uri="{FF2B5EF4-FFF2-40B4-BE49-F238E27FC236}">
                    <a16:creationId xmlns:a16="http://schemas.microsoft.com/office/drawing/2014/main" id="{B33CBB0E-9222-C245-9AAE-769139E7DC62}"/>
                  </a:ext>
                </a:extLst>
              </p:cNvPr>
              <p:cNvSpPr/>
              <p:nvPr/>
            </p:nvSpPr>
            <p:spPr>
              <a:xfrm>
                <a:off x="876300" y="1689100"/>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3" name="Rounded Rectangle 42">
                <a:extLst>
                  <a:ext uri="{FF2B5EF4-FFF2-40B4-BE49-F238E27FC236}">
                    <a16:creationId xmlns:a16="http://schemas.microsoft.com/office/drawing/2014/main" id="{59E00A43-740F-B94A-9DF3-F9C1F715A68D}"/>
                  </a:ext>
                </a:extLst>
              </p:cNvPr>
              <p:cNvSpPr/>
              <p:nvPr/>
            </p:nvSpPr>
            <p:spPr>
              <a:xfrm>
                <a:off x="876300" y="2043409"/>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4" name="Rounded Rectangle 43">
                <a:extLst>
                  <a:ext uri="{FF2B5EF4-FFF2-40B4-BE49-F238E27FC236}">
                    <a16:creationId xmlns:a16="http://schemas.microsoft.com/office/drawing/2014/main" id="{EAEF7660-3AB9-924F-ABAF-0B108C58655E}"/>
                  </a:ext>
                </a:extLst>
              </p:cNvPr>
              <p:cNvSpPr/>
              <p:nvPr/>
            </p:nvSpPr>
            <p:spPr>
              <a:xfrm>
                <a:off x="876300" y="2397718"/>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5" name="Rounded Rectangle 44">
                <a:extLst>
                  <a:ext uri="{FF2B5EF4-FFF2-40B4-BE49-F238E27FC236}">
                    <a16:creationId xmlns:a16="http://schemas.microsoft.com/office/drawing/2014/main" id="{F523D401-FB20-024F-9B30-711547DA547B}"/>
                  </a:ext>
                </a:extLst>
              </p:cNvPr>
              <p:cNvSpPr/>
              <p:nvPr/>
            </p:nvSpPr>
            <p:spPr>
              <a:xfrm>
                <a:off x="876300" y="2752027"/>
                <a:ext cx="1816100" cy="317500"/>
              </a:xfrm>
              <a:prstGeom prst="roundRect">
                <a:avLst/>
              </a:prstGeom>
              <a:solidFill>
                <a:schemeClr val="tx2">
                  <a:alpha val="68000"/>
                </a:schemeClr>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4D4F53"/>
                    </a:solidFill>
                  </a:rPr>
                  <a:t> </a:t>
                </a:r>
              </a:p>
            </p:txBody>
          </p:sp>
          <p:sp>
            <p:nvSpPr>
              <p:cNvPr id="46" name="Rounded Rectangle 45">
                <a:extLst>
                  <a:ext uri="{FF2B5EF4-FFF2-40B4-BE49-F238E27FC236}">
                    <a16:creationId xmlns:a16="http://schemas.microsoft.com/office/drawing/2014/main" id="{CB8AABC6-5274-1048-84E4-7B90EB3931DD}"/>
                  </a:ext>
                </a:extLst>
              </p:cNvPr>
              <p:cNvSpPr/>
              <p:nvPr/>
            </p:nvSpPr>
            <p:spPr>
              <a:xfrm>
                <a:off x="876300" y="3106337"/>
                <a:ext cx="1816100" cy="317500"/>
              </a:xfrm>
              <a:prstGeom prst="roundRect">
                <a:avLst/>
              </a:prstGeom>
              <a:solidFill>
                <a:schemeClr val="accent4"/>
              </a:solidFill>
              <a:ln>
                <a:solidFill>
                  <a:srgbClr val="4D4F5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sp>
        <p:nvSpPr>
          <p:cNvPr id="47" name="TextBox 46">
            <a:extLst>
              <a:ext uri="{FF2B5EF4-FFF2-40B4-BE49-F238E27FC236}">
                <a16:creationId xmlns:a16="http://schemas.microsoft.com/office/drawing/2014/main" id="{36984DF9-8D44-9D4C-806E-75C590EB3649}"/>
              </a:ext>
            </a:extLst>
          </p:cNvPr>
          <p:cNvSpPr txBox="1"/>
          <p:nvPr/>
        </p:nvSpPr>
        <p:spPr>
          <a:xfrm>
            <a:off x="429685" y="4152900"/>
            <a:ext cx="3342215" cy="307777"/>
          </a:xfrm>
          <a:prstGeom prst="rect">
            <a:avLst/>
          </a:prstGeom>
          <a:noFill/>
        </p:spPr>
        <p:txBody>
          <a:bodyPr wrap="square" rtlCol="0">
            <a:spAutoFit/>
          </a:bodyPr>
          <a:lstStyle/>
          <a:p>
            <a:r>
              <a:rPr lang="en-US" sz="1400" dirty="0">
                <a:solidFill>
                  <a:srgbClr val="4D4F53"/>
                </a:solidFill>
              </a:rPr>
              <a:t>[93.74%; 87.05%; 97.01%; 90.22%; 85.10%]</a:t>
            </a:r>
          </a:p>
        </p:txBody>
      </p:sp>
      <p:sp>
        <p:nvSpPr>
          <p:cNvPr id="48" name="Rectangle 47">
            <a:extLst>
              <a:ext uri="{FF2B5EF4-FFF2-40B4-BE49-F238E27FC236}">
                <a16:creationId xmlns:a16="http://schemas.microsoft.com/office/drawing/2014/main" id="{120E7CF2-13BA-444B-82B7-9EFBF797B36F}"/>
              </a:ext>
            </a:extLst>
          </p:cNvPr>
          <p:cNvSpPr/>
          <p:nvPr/>
        </p:nvSpPr>
        <p:spPr>
          <a:xfrm>
            <a:off x="480447" y="4180668"/>
            <a:ext cx="3178445" cy="2800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1" name="Rectangle 50">
            <a:extLst>
              <a:ext uri="{FF2B5EF4-FFF2-40B4-BE49-F238E27FC236}">
                <a16:creationId xmlns:a16="http://schemas.microsoft.com/office/drawing/2014/main" id="{738F1A87-5EF2-8F40-8813-47BCEDC0EFB4}"/>
              </a:ext>
            </a:extLst>
          </p:cNvPr>
          <p:cNvSpPr/>
          <p:nvPr/>
        </p:nvSpPr>
        <p:spPr>
          <a:xfrm>
            <a:off x="1164170" y="4180668"/>
            <a:ext cx="2494722" cy="2800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2" name="Rectangle 51">
            <a:extLst>
              <a:ext uri="{FF2B5EF4-FFF2-40B4-BE49-F238E27FC236}">
                <a16:creationId xmlns:a16="http://schemas.microsoft.com/office/drawing/2014/main" id="{7B7B7311-B0D8-D341-84F0-E9764C965B6E}"/>
              </a:ext>
            </a:extLst>
          </p:cNvPr>
          <p:cNvSpPr/>
          <p:nvPr/>
        </p:nvSpPr>
        <p:spPr>
          <a:xfrm>
            <a:off x="1797803" y="4180667"/>
            <a:ext cx="1861089" cy="2800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3" name="Rectangle 52">
            <a:extLst>
              <a:ext uri="{FF2B5EF4-FFF2-40B4-BE49-F238E27FC236}">
                <a16:creationId xmlns:a16="http://schemas.microsoft.com/office/drawing/2014/main" id="{41A80310-B403-5D49-88E8-9355378FF629}"/>
              </a:ext>
            </a:extLst>
          </p:cNvPr>
          <p:cNvSpPr/>
          <p:nvPr/>
        </p:nvSpPr>
        <p:spPr>
          <a:xfrm>
            <a:off x="2417736" y="4180666"/>
            <a:ext cx="1241156" cy="2800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4" name="Rectangle 53">
            <a:extLst>
              <a:ext uri="{FF2B5EF4-FFF2-40B4-BE49-F238E27FC236}">
                <a16:creationId xmlns:a16="http://schemas.microsoft.com/office/drawing/2014/main" id="{808587D0-F667-0848-8096-C2B2E83DAB14}"/>
              </a:ext>
            </a:extLst>
          </p:cNvPr>
          <p:cNvSpPr/>
          <p:nvPr/>
        </p:nvSpPr>
        <p:spPr>
          <a:xfrm>
            <a:off x="3010546" y="4180666"/>
            <a:ext cx="648346" cy="2800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6" name="TextBox 55">
            <a:extLst>
              <a:ext uri="{FF2B5EF4-FFF2-40B4-BE49-F238E27FC236}">
                <a16:creationId xmlns:a16="http://schemas.microsoft.com/office/drawing/2014/main" id="{79EDFC03-7F9E-8D41-A005-C9FEE5EE2573}"/>
              </a:ext>
            </a:extLst>
          </p:cNvPr>
          <p:cNvSpPr txBox="1"/>
          <p:nvPr/>
        </p:nvSpPr>
        <p:spPr>
          <a:xfrm>
            <a:off x="1577183" y="4460675"/>
            <a:ext cx="1151164" cy="461665"/>
          </a:xfrm>
          <a:prstGeom prst="rect">
            <a:avLst/>
          </a:prstGeom>
          <a:noFill/>
        </p:spPr>
        <p:txBody>
          <a:bodyPr wrap="square" rtlCol="0">
            <a:spAutoFit/>
          </a:bodyPr>
          <a:lstStyle/>
          <a:p>
            <a:r>
              <a:rPr lang="en-US" sz="1200" b="1" dirty="0" err="1">
                <a:solidFill>
                  <a:srgbClr val="4D4F53"/>
                </a:solidFill>
              </a:rPr>
              <a:t>Avg</a:t>
            </a:r>
            <a:r>
              <a:rPr lang="en-US" sz="1200" b="1" dirty="0">
                <a:solidFill>
                  <a:srgbClr val="4D4F53"/>
                </a:solidFill>
              </a:rPr>
              <a:t> = 90.62%</a:t>
            </a:r>
          </a:p>
          <a:p>
            <a:r>
              <a:rPr lang="en-US" sz="1200" b="1" dirty="0" err="1">
                <a:solidFill>
                  <a:srgbClr val="4D4F53"/>
                </a:solidFill>
              </a:rPr>
              <a:t>Std</a:t>
            </a:r>
            <a:r>
              <a:rPr lang="en-US" sz="1200" b="1" dirty="0">
                <a:solidFill>
                  <a:srgbClr val="4D4F53"/>
                </a:solidFill>
              </a:rPr>
              <a:t> = 4.33%</a:t>
            </a:r>
          </a:p>
        </p:txBody>
      </p:sp>
      <p:cxnSp>
        <p:nvCxnSpPr>
          <p:cNvPr id="58" name="Straight Connector 57">
            <a:extLst>
              <a:ext uri="{FF2B5EF4-FFF2-40B4-BE49-F238E27FC236}">
                <a16:creationId xmlns:a16="http://schemas.microsoft.com/office/drawing/2014/main" id="{01551731-A617-9F47-B522-B9F6CAFB5CFB}"/>
              </a:ext>
            </a:extLst>
          </p:cNvPr>
          <p:cNvCxnSpPr/>
          <p:nvPr/>
        </p:nvCxnSpPr>
        <p:spPr>
          <a:xfrm>
            <a:off x="4057650" y="1349226"/>
            <a:ext cx="0" cy="3712631"/>
          </a:xfrm>
          <a:prstGeom prst="line">
            <a:avLst/>
          </a:prstGeom>
          <a:ln w="12700">
            <a:solidFill>
              <a:srgbClr val="B7B1A9"/>
            </a:solidFill>
            <a:prstDash val="dashDot"/>
          </a:ln>
          <a:effectLst/>
        </p:spPr>
        <p:style>
          <a:lnRef idx="2">
            <a:schemeClr val="accent1"/>
          </a:lnRef>
          <a:fillRef idx="0">
            <a:schemeClr val="accent1"/>
          </a:fillRef>
          <a:effectRef idx="1">
            <a:schemeClr val="accent1"/>
          </a:effectRef>
          <a:fontRef idx="minor">
            <a:schemeClr val="tx1"/>
          </a:fontRef>
        </p:style>
      </p:cxnSp>
      <p:sp>
        <p:nvSpPr>
          <p:cNvPr id="59" name="Rounded Rectangle 58">
            <a:extLst>
              <a:ext uri="{FF2B5EF4-FFF2-40B4-BE49-F238E27FC236}">
                <a16:creationId xmlns:a16="http://schemas.microsoft.com/office/drawing/2014/main" id="{BB58A9FC-CD98-A04B-81ED-3D9FC9927A4F}"/>
              </a:ext>
            </a:extLst>
          </p:cNvPr>
          <p:cNvSpPr/>
          <p:nvPr/>
        </p:nvSpPr>
        <p:spPr>
          <a:xfrm>
            <a:off x="5386954" y="1009257"/>
            <a:ext cx="5698670" cy="688914"/>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Initial assumption:</a:t>
            </a:r>
            <a:r>
              <a:rPr lang="en-US" sz="1400" dirty="0">
                <a:solidFill>
                  <a:schemeClr val="bg1"/>
                </a:solidFill>
              </a:rPr>
              <a:t> We can use the dataset of vectors where </a:t>
            </a:r>
            <a:r>
              <a:rPr lang="en-US" sz="1400" dirty="0">
                <a:solidFill>
                  <a:schemeClr val="bg1"/>
                </a:solidFill>
                <a:latin typeface="Consolas" panose="020B0609020204030204" pitchFamily="49" charset="0"/>
                <a:cs typeface="Consolas" panose="020B0609020204030204" pitchFamily="49" charset="0"/>
              </a:rPr>
              <a:t>(Day_0, MAC) </a:t>
            </a:r>
            <a:r>
              <a:rPr lang="en-US" sz="1400" dirty="0">
                <a:solidFill>
                  <a:schemeClr val="bg1"/>
                </a:solidFill>
              </a:rPr>
              <a:t>is a key to build our folds </a:t>
            </a:r>
          </a:p>
        </p:txBody>
      </p:sp>
      <p:grpSp>
        <p:nvGrpSpPr>
          <p:cNvPr id="71" name="Group 70">
            <a:extLst>
              <a:ext uri="{FF2B5EF4-FFF2-40B4-BE49-F238E27FC236}">
                <a16:creationId xmlns:a16="http://schemas.microsoft.com/office/drawing/2014/main" id="{7509465F-862F-614A-BF96-0299F5000D77}"/>
              </a:ext>
            </a:extLst>
          </p:cNvPr>
          <p:cNvGrpSpPr/>
          <p:nvPr/>
        </p:nvGrpSpPr>
        <p:grpSpPr>
          <a:xfrm>
            <a:off x="5759951" y="3205541"/>
            <a:ext cx="4917440" cy="2566875"/>
            <a:chOff x="5759951" y="3973012"/>
            <a:chExt cx="4917440" cy="2566875"/>
          </a:xfrm>
        </p:grpSpPr>
        <p:grpSp>
          <p:nvGrpSpPr>
            <p:cNvPr id="66" name="Group 65">
              <a:extLst>
                <a:ext uri="{FF2B5EF4-FFF2-40B4-BE49-F238E27FC236}">
                  <a16:creationId xmlns:a16="http://schemas.microsoft.com/office/drawing/2014/main" id="{FADB05A4-D460-4045-B846-9289E60CED3A}"/>
                </a:ext>
              </a:extLst>
            </p:cNvPr>
            <p:cNvGrpSpPr/>
            <p:nvPr/>
          </p:nvGrpSpPr>
          <p:grpSpPr>
            <a:xfrm>
              <a:off x="5759951" y="3973012"/>
              <a:ext cx="4917440" cy="2566875"/>
              <a:chOff x="6189568" y="3512454"/>
              <a:chExt cx="4917440" cy="2566875"/>
            </a:xfrm>
          </p:grpSpPr>
          <p:pic>
            <p:nvPicPr>
              <p:cNvPr id="61" name="Picture 60">
                <a:extLst>
                  <a:ext uri="{FF2B5EF4-FFF2-40B4-BE49-F238E27FC236}">
                    <a16:creationId xmlns:a16="http://schemas.microsoft.com/office/drawing/2014/main" id="{BB5C244A-91EB-CD45-995A-71F3F4B7D529}"/>
                  </a:ext>
                </a:extLst>
              </p:cNvPr>
              <p:cNvPicPr>
                <a:picLocks noChangeAspect="1"/>
              </p:cNvPicPr>
              <p:nvPr/>
            </p:nvPicPr>
            <p:blipFill>
              <a:blip r:embed="rId3"/>
              <a:stretch>
                <a:fillRect/>
              </a:stretch>
            </p:blipFill>
            <p:spPr>
              <a:xfrm>
                <a:off x="6189568" y="3512454"/>
                <a:ext cx="2458720" cy="2566875"/>
              </a:xfrm>
              <a:prstGeom prst="rect">
                <a:avLst/>
              </a:prstGeom>
            </p:spPr>
          </p:pic>
          <p:pic>
            <p:nvPicPr>
              <p:cNvPr id="63" name="Picture 62">
                <a:extLst>
                  <a:ext uri="{FF2B5EF4-FFF2-40B4-BE49-F238E27FC236}">
                    <a16:creationId xmlns:a16="http://schemas.microsoft.com/office/drawing/2014/main" id="{13F688BC-025D-AF49-8556-3DAF5FDBB012}"/>
                  </a:ext>
                </a:extLst>
              </p:cNvPr>
              <p:cNvPicPr>
                <a:picLocks noChangeAspect="1"/>
              </p:cNvPicPr>
              <p:nvPr/>
            </p:nvPicPr>
            <p:blipFill>
              <a:blip r:embed="rId4"/>
              <a:stretch>
                <a:fillRect/>
              </a:stretch>
            </p:blipFill>
            <p:spPr>
              <a:xfrm>
                <a:off x="8648288" y="3512454"/>
                <a:ext cx="2458720" cy="2566875"/>
              </a:xfrm>
              <a:prstGeom prst="rect">
                <a:avLst/>
              </a:prstGeom>
            </p:spPr>
          </p:pic>
        </p:grpSp>
        <p:sp>
          <p:nvSpPr>
            <p:cNvPr id="67" name="Rounded Rectangle 66">
              <a:extLst>
                <a:ext uri="{FF2B5EF4-FFF2-40B4-BE49-F238E27FC236}">
                  <a16:creationId xmlns:a16="http://schemas.microsoft.com/office/drawing/2014/main" id="{C70B2C0A-EEE8-0844-9026-855C721849C0}"/>
                </a:ext>
              </a:extLst>
            </p:cNvPr>
            <p:cNvSpPr/>
            <p:nvPr/>
          </p:nvSpPr>
          <p:spPr>
            <a:xfrm>
              <a:off x="6094943" y="4178294"/>
              <a:ext cx="660187" cy="238443"/>
            </a:xfrm>
            <a:prstGeom prst="round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68" name="Rounded Rectangle 67">
              <a:extLst>
                <a:ext uri="{FF2B5EF4-FFF2-40B4-BE49-F238E27FC236}">
                  <a16:creationId xmlns:a16="http://schemas.microsoft.com/office/drawing/2014/main" id="{C9FDC488-086A-8F4C-B56D-154AF90F6DA4}"/>
                </a:ext>
              </a:extLst>
            </p:cNvPr>
            <p:cNvSpPr/>
            <p:nvPr/>
          </p:nvSpPr>
          <p:spPr>
            <a:xfrm>
              <a:off x="8553663" y="4170350"/>
              <a:ext cx="660187" cy="246387"/>
            </a:xfrm>
            <a:prstGeom prst="round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sp>
        <p:nvSpPr>
          <p:cNvPr id="70" name="Rounded Rectangle 69">
            <a:extLst>
              <a:ext uri="{FF2B5EF4-FFF2-40B4-BE49-F238E27FC236}">
                <a16:creationId xmlns:a16="http://schemas.microsoft.com/office/drawing/2014/main" id="{7054896F-244F-D54F-BAE0-3B6DE5C9932E}"/>
              </a:ext>
            </a:extLst>
          </p:cNvPr>
          <p:cNvSpPr/>
          <p:nvPr/>
        </p:nvSpPr>
        <p:spPr>
          <a:xfrm>
            <a:off x="5432674" y="2097386"/>
            <a:ext cx="5698670" cy="688914"/>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Wrong assumption: W</a:t>
            </a:r>
            <a:r>
              <a:rPr lang="en-US" sz="1400" dirty="0">
                <a:solidFill>
                  <a:schemeClr val="bg1"/>
                </a:solidFill>
              </a:rPr>
              <a:t>e need non overlapping dates in the training and testing set </a:t>
            </a:r>
          </a:p>
        </p:txBody>
      </p:sp>
    </p:spTree>
    <p:extLst>
      <p:ext uri="{BB962C8B-B14F-4D97-AF65-F5344CB8AC3E}">
        <p14:creationId xmlns:p14="http://schemas.microsoft.com/office/powerpoint/2010/main" val="271080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52" grpId="0" animBg="1"/>
      <p:bldP spid="53" grpId="0" animBg="1"/>
      <p:bldP spid="54" grpId="0" animBg="1"/>
      <p:bldP spid="56" grpId="0"/>
      <p:bldP spid="59" grpId="0" animBg="1"/>
      <p:bldP spid="7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789953-52F2-1649-96AD-CABB709007AD}"/>
              </a:ext>
            </a:extLst>
          </p:cNvPr>
          <p:cNvSpPr>
            <a:spLocks noGrp="1"/>
          </p:cNvSpPr>
          <p:nvPr>
            <p:ph type="body" sz="quarter" idx="10"/>
          </p:nvPr>
        </p:nvSpPr>
        <p:spPr/>
        <p:txBody>
          <a:bodyPr/>
          <a:lstStyle/>
          <a:p>
            <a:r>
              <a:rPr lang="en-US" dirty="0"/>
              <a:t>Performance Metrics</a:t>
            </a:r>
          </a:p>
        </p:txBody>
      </p:sp>
      <p:sp>
        <p:nvSpPr>
          <p:cNvPr id="4" name="Title 3">
            <a:extLst>
              <a:ext uri="{FF2B5EF4-FFF2-40B4-BE49-F238E27FC236}">
                <a16:creationId xmlns:a16="http://schemas.microsoft.com/office/drawing/2014/main" id="{70FF5C8A-FE05-F940-84F8-49A0932875F8}"/>
              </a:ext>
            </a:extLst>
          </p:cNvPr>
          <p:cNvSpPr>
            <a:spLocks noGrp="1"/>
          </p:cNvSpPr>
          <p:nvPr>
            <p:ph type="title"/>
          </p:nvPr>
        </p:nvSpPr>
        <p:spPr/>
        <p:txBody>
          <a:bodyPr/>
          <a:lstStyle/>
          <a:p>
            <a:r>
              <a:rPr lang="en-US" dirty="0"/>
              <a:t>Prediction</a:t>
            </a:r>
          </a:p>
        </p:txBody>
      </p:sp>
      <p:sp>
        <p:nvSpPr>
          <p:cNvPr id="5" name="Text Placeholder 4">
            <a:extLst>
              <a:ext uri="{FF2B5EF4-FFF2-40B4-BE49-F238E27FC236}">
                <a16:creationId xmlns:a16="http://schemas.microsoft.com/office/drawing/2014/main" id="{2E7EE713-F56C-A64F-B017-2C50AFBE4EC6}"/>
              </a:ext>
            </a:extLst>
          </p:cNvPr>
          <p:cNvSpPr>
            <a:spLocks noGrp="1"/>
          </p:cNvSpPr>
          <p:nvPr>
            <p:ph type="body" sz="quarter" idx="11"/>
          </p:nvPr>
        </p:nvSpPr>
        <p:spPr/>
        <p:txBody>
          <a:bodyPr/>
          <a:lstStyle/>
          <a:p>
            <a:endParaRPr lang="en-US" dirty="0"/>
          </a:p>
        </p:txBody>
      </p:sp>
      <p:grpSp>
        <p:nvGrpSpPr>
          <p:cNvPr id="62" name="Group 61">
            <a:extLst>
              <a:ext uri="{FF2B5EF4-FFF2-40B4-BE49-F238E27FC236}">
                <a16:creationId xmlns:a16="http://schemas.microsoft.com/office/drawing/2014/main" id="{87047461-90DD-774E-9C91-C4E277D30619}"/>
              </a:ext>
            </a:extLst>
          </p:cNvPr>
          <p:cNvGrpSpPr/>
          <p:nvPr/>
        </p:nvGrpSpPr>
        <p:grpSpPr>
          <a:xfrm>
            <a:off x="725774" y="1349226"/>
            <a:ext cx="10738338" cy="1002323"/>
            <a:chOff x="562708" y="1354015"/>
            <a:chExt cx="10738338" cy="1002323"/>
          </a:xfrm>
        </p:grpSpPr>
        <p:sp>
          <p:nvSpPr>
            <p:cNvPr id="64" name="Rounded Rectangle 63">
              <a:extLst>
                <a:ext uri="{FF2B5EF4-FFF2-40B4-BE49-F238E27FC236}">
                  <a16:creationId xmlns:a16="http://schemas.microsoft.com/office/drawing/2014/main" id="{CF334E75-6797-134C-9C9D-1B31A4A53C07}"/>
                </a:ext>
              </a:extLst>
            </p:cNvPr>
            <p:cNvSpPr/>
            <p:nvPr/>
          </p:nvSpPr>
          <p:spPr>
            <a:xfrm>
              <a:off x="562708" y="1617785"/>
              <a:ext cx="10503877" cy="738553"/>
            </a:xfrm>
            <a:prstGeom prst="roundRect">
              <a:avLst/>
            </a:prstGeom>
            <a:solidFill>
              <a:schemeClr val="bg1"/>
            </a:solidFill>
            <a:ln w="28575">
              <a:solidFill>
                <a:srgbClr val="FFC00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rgbClr val="4D4F53"/>
                  </a:solidFill>
                </a:rPr>
                <a:t>Imperfect data: </a:t>
              </a:r>
              <a:r>
                <a:rPr lang="en-US" sz="1400" dirty="0">
                  <a:solidFill>
                    <a:srgbClr val="4D4F53"/>
                  </a:solidFill>
                </a:rPr>
                <a:t>focus on top prediction</a:t>
              </a:r>
            </a:p>
            <a:p>
              <a:pPr algn="ctr"/>
              <a:r>
                <a:rPr lang="en-US" sz="1400" b="1" dirty="0">
                  <a:solidFill>
                    <a:srgbClr val="4D4F53"/>
                  </a:solidFill>
                </a:rPr>
                <a:t>What do we monitor:</a:t>
              </a:r>
              <a:r>
                <a:rPr lang="en-US" sz="1400" dirty="0">
                  <a:solidFill>
                    <a:srgbClr val="4D4F53"/>
                  </a:solidFill>
                </a:rPr>
                <a:t> we care about how precisely we can detect a sick CPE and how many we can detect </a:t>
              </a:r>
            </a:p>
          </p:txBody>
        </p:sp>
        <p:grpSp>
          <p:nvGrpSpPr>
            <p:cNvPr id="65" name="Group 64">
              <a:extLst>
                <a:ext uri="{FF2B5EF4-FFF2-40B4-BE49-F238E27FC236}">
                  <a16:creationId xmlns:a16="http://schemas.microsoft.com/office/drawing/2014/main" id="{8998CF5F-6F2F-6845-A326-4C07598F9F8B}"/>
                </a:ext>
              </a:extLst>
            </p:cNvPr>
            <p:cNvGrpSpPr/>
            <p:nvPr/>
          </p:nvGrpSpPr>
          <p:grpSpPr>
            <a:xfrm>
              <a:off x="10668000" y="1354015"/>
              <a:ext cx="633046" cy="633046"/>
              <a:chOff x="7936523" y="3312987"/>
              <a:chExt cx="633046" cy="633046"/>
            </a:xfrm>
          </p:grpSpPr>
          <p:sp>
            <p:nvSpPr>
              <p:cNvPr id="69" name="Oval 68">
                <a:extLst>
                  <a:ext uri="{FF2B5EF4-FFF2-40B4-BE49-F238E27FC236}">
                    <a16:creationId xmlns:a16="http://schemas.microsoft.com/office/drawing/2014/main" id="{D7C63A0B-7978-554B-A928-E84E102D89D9}"/>
                  </a:ext>
                </a:extLst>
              </p:cNvPr>
              <p:cNvSpPr/>
              <p:nvPr/>
            </p:nvSpPr>
            <p:spPr>
              <a:xfrm>
                <a:off x="7936523" y="3312987"/>
                <a:ext cx="633046" cy="6330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2" name="Freeform 11">
                <a:extLst>
                  <a:ext uri="{FF2B5EF4-FFF2-40B4-BE49-F238E27FC236}">
                    <a16:creationId xmlns:a16="http://schemas.microsoft.com/office/drawing/2014/main" id="{9FD0CFD8-6E34-484F-9D46-31DD6FD0873A}"/>
                  </a:ext>
                </a:extLst>
              </p:cNvPr>
              <p:cNvSpPr>
                <a:spLocks noEditPoints="1"/>
              </p:cNvSpPr>
              <p:nvPr/>
            </p:nvSpPr>
            <p:spPr bwMode="auto">
              <a:xfrm>
                <a:off x="8078116" y="3352799"/>
                <a:ext cx="349859" cy="553421"/>
              </a:xfrm>
              <a:custGeom>
                <a:avLst/>
                <a:gdLst>
                  <a:gd name="T0" fmla="*/ 503 w 837"/>
                  <a:gd name="T1" fmla="*/ 8 h 1324"/>
                  <a:gd name="T2" fmla="*/ 619 w 837"/>
                  <a:gd name="T3" fmla="*/ 50 h 1324"/>
                  <a:gd name="T4" fmla="*/ 741 w 837"/>
                  <a:gd name="T5" fmla="*/ 151 h 1324"/>
                  <a:gd name="T6" fmla="*/ 812 w 837"/>
                  <a:gd name="T7" fmla="*/ 275 h 1324"/>
                  <a:gd name="T8" fmla="*/ 837 w 837"/>
                  <a:gd name="T9" fmla="*/ 397 h 1324"/>
                  <a:gd name="T10" fmla="*/ 822 w 837"/>
                  <a:gd name="T11" fmla="*/ 531 h 1324"/>
                  <a:gd name="T12" fmla="*/ 765 w 837"/>
                  <a:gd name="T13" fmla="*/ 653 h 1324"/>
                  <a:gd name="T14" fmla="*/ 663 w 837"/>
                  <a:gd name="T15" fmla="*/ 759 h 1324"/>
                  <a:gd name="T16" fmla="*/ 702 w 837"/>
                  <a:gd name="T17" fmla="*/ 840 h 1324"/>
                  <a:gd name="T18" fmla="*/ 716 w 837"/>
                  <a:gd name="T19" fmla="*/ 930 h 1324"/>
                  <a:gd name="T20" fmla="*/ 702 w 837"/>
                  <a:gd name="T21" fmla="*/ 996 h 1324"/>
                  <a:gd name="T22" fmla="*/ 716 w 837"/>
                  <a:gd name="T23" fmla="*/ 1086 h 1324"/>
                  <a:gd name="T24" fmla="*/ 192 w 837"/>
                  <a:gd name="T25" fmla="*/ 1205 h 1324"/>
                  <a:gd name="T26" fmla="*/ 135 w 837"/>
                  <a:gd name="T27" fmla="*/ 1130 h 1324"/>
                  <a:gd name="T28" fmla="*/ 148 w 837"/>
                  <a:gd name="T29" fmla="*/ 1037 h 1324"/>
                  <a:gd name="T30" fmla="*/ 135 w 837"/>
                  <a:gd name="T31" fmla="*/ 974 h 1324"/>
                  <a:gd name="T32" fmla="*/ 148 w 837"/>
                  <a:gd name="T33" fmla="*/ 881 h 1324"/>
                  <a:gd name="T34" fmla="*/ 180 w 837"/>
                  <a:gd name="T35" fmla="*/ 764 h 1324"/>
                  <a:gd name="T36" fmla="*/ 74 w 837"/>
                  <a:gd name="T37" fmla="*/ 656 h 1324"/>
                  <a:gd name="T38" fmla="*/ 14 w 837"/>
                  <a:gd name="T39" fmla="*/ 532 h 1324"/>
                  <a:gd name="T40" fmla="*/ 0 w 837"/>
                  <a:gd name="T41" fmla="*/ 397 h 1324"/>
                  <a:gd name="T42" fmla="*/ 24 w 837"/>
                  <a:gd name="T43" fmla="*/ 275 h 1324"/>
                  <a:gd name="T44" fmla="*/ 94 w 837"/>
                  <a:gd name="T45" fmla="*/ 151 h 1324"/>
                  <a:gd name="T46" fmla="*/ 218 w 837"/>
                  <a:gd name="T47" fmla="*/ 50 h 1324"/>
                  <a:gd name="T48" fmla="*/ 334 w 837"/>
                  <a:gd name="T49" fmla="*/ 8 h 1324"/>
                  <a:gd name="T50" fmla="*/ 325 w 837"/>
                  <a:gd name="T51" fmla="*/ 498 h 1324"/>
                  <a:gd name="T52" fmla="*/ 360 w 837"/>
                  <a:gd name="T53" fmla="*/ 501 h 1324"/>
                  <a:gd name="T54" fmla="*/ 394 w 837"/>
                  <a:gd name="T55" fmla="*/ 498 h 1324"/>
                  <a:gd name="T56" fmla="*/ 430 w 837"/>
                  <a:gd name="T57" fmla="*/ 505 h 1324"/>
                  <a:gd name="T58" fmla="*/ 467 w 837"/>
                  <a:gd name="T59" fmla="*/ 500 h 1324"/>
                  <a:gd name="T60" fmla="*/ 522 w 837"/>
                  <a:gd name="T61" fmla="*/ 496 h 1324"/>
                  <a:gd name="T62" fmla="*/ 555 w 837"/>
                  <a:gd name="T63" fmla="*/ 747 h 1324"/>
                  <a:gd name="T64" fmla="*/ 633 w 837"/>
                  <a:gd name="T65" fmla="*/ 672 h 1324"/>
                  <a:gd name="T66" fmla="*/ 703 w 837"/>
                  <a:gd name="T67" fmla="*/ 588 h 1324"/>
                  <a:gd name="T68" fmla="*/ 747 w 837"/>
                  <a:gd name="T69" fmla="*/ 464 h 1324"/>
                  <a:gd name="T70" fmla="*/ 736 w 837"/>
                  <a:gd name="T71" fmla="*/ 319 h 1324"/>
                  <a:gd name="T72" fmla="*/ 653 w 837"/>
                  <a:gd name="T73" fmla="*/ 184 h 1324"/>
                  <a:gd name="T74" fmla="*/ 485 w 837"/>
                  <a:gd name="T75" fmla="*/ 92 h 1324"/>
                  <a:gd name="T76" fmla="*/ 319 w 837"/>
                  <a:gd name="T77" fmla="*/ 101 h 1324"/>
                  <a:gd name="T78" fmla="*/ 184 w 837"/>
                  <a:gd name="T79" fmla="*/ 184 h 1324"/>
                  <a:gd name="T80" fmla="*/ 92 w 837"/>
                  <a:gd name="T81" fmla="*/ 351 h 1324"/>
                  <a:gd name="T82" fmla="*/ 94 w 837"/>
                  <a:gd name="T83" fmla="*/ 487 h 1324"/>
                  <a:gd name="T84" fmla="*/ 135 w 837"/>
                  <a:gd name="T85" fmla="*/ 591 h 1324"/>
                  <a:gd name="T86" fmla="*/ 226 w 837"/>
                  <a:gd name="T87" fmla="*/ 689 h 1324"/>
                  <a:gd name="T88" fmla="*/ 363 w 837"/>
                  <a:gd name="T89" fmla="*/ 832 h 1324"/>
                  <a:gd name="T90" fmla="*/ 503 w 837"/>
                  <a:gd name="T91" fmla="*/ 526 h 1324"/>
                  <a:gd name="T92" fmla="*/ 462 w 837"/>
                  <a:gd name="T93" fmla="*/ 523 h 1324"/>
                  <a:gd name="T94" fmla="*/ 415 w 837"/>
                  <a:gd name="T95" fmla="*/ 529 h 1324"/>
                  <a:gd name="T96" fmla="*/ 379 w 837"/>
                  <a:gd name="T97" fmla="*/ 516 h 1324"/>
                  <a:gd name="T98" fmla="*/ 343 w 837"/>
                  <a:gd name="T99" fmla="*/ 526 h 1324"/>
                  <a:gd name="T100" fmla="*/ 441 w 837"/>
                  <a:gd name="T101" fmla="*/ 632 h 1324"/>
                  <a:gd name="T102" fmla="*/ 303 w 837"/>
                  <a:gd name="T103" fmla="*/ 1220 h 1324"/>
                  <a:gd name="T104" fmla="*/ 343 w 837"/>
                  <a:gd name="T105" fmla="*/ 1295 h 1324"/>
                  <a:gd name="T106" fmla="*/ 423 w 837"/>
                  <a:gd name="T107" fmla="*/ 1324 h 1324"/>
                  <a:gd name="T108" fmla="*/ 480 w 837"/>
                  <a:gd name="T109" fmla="*/ 1311 h 1324"/>
                  <a:gd name="T110" fmla="*/ 527 w 837"/>
                  <a:gd name="T111" fmla="*/ 1262 h 1324"/>
                  <a:gd name="T112" fmla="*/ 542 w 837"/>
                  <a:gd name="T113" fmla="*/ 1205 h 1324"/>
                  <a:gd name="T114" fmla="*/ 219 w 837"/>
                  <a:gd name="T115" fmla="*/ 1109 h 1324"/>
                  <a:gd name="T116" fmla="*/ 630 w 837"/>
                  <a:gd name="T117" fmla="*/ 1068 h 1324"/>
                  <a:gd name="T118" fmla="*/ 219 w 837"/>
                  <a:gd name="T119" fmla="*/ 953 h 1324"/>
                  <a:gd name="T120" fmla="*/ 630 w 837"/>
                  <a:gd name="T121" fmla="*/ 912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1324">
                    <a:moveTo>
                      <a:pt x="418" y="0"/>
                    </a:moveTo>
                    <a:lnTo>
                      <a:pt x="418" y="0"/>
                    </a:lnTo>
                    <a:lnTo>
                      <a:pt x="439" y="0"/>
                    </a:lnTo>
                    <a:lnTo>
                      <a:pt x="461" y="1"/>
                    </a:lnTo>
                    <a:lnTo>
                      <a:pt x="482" y="5"/>
                    </a:lnTo>
                    <a:lnTo>
                      <a:pt x="503" y="8"/>
                    </a:lnTo>
                    <a:lnTo>
                      <a:pt x="522" y="13"/>
                    </a:lnTo>
                    <a:lnTo>
                      <a:pt x="542" y="18"/>
                    </a:lnTo>
                    <a:lnTo>
                      <a:pt x="562" y="24"/>
                    </a:lnTo>
                    <a:lnTo>
                      <a:pt x="581" y="32"/>
                    </a:lnTo>
                    <a:lnTo>
                      <a:pt x="599" y="40"/>
                    </a:lnTo>
                    <a:lnTo>
                      <a:pt x="619" y="50"/>
                    </a:lnTo>
                    <a:lnTo>
                      <a:pt x="635" y="60"/>
                    </a:lnTo>
                    <a:lnTo>
                      <a:pt x="653" y="71"/>
                    </a:lnTo>
                    <a:lnTo>
                      <a:pt x="685" y="96"/>
                    </a:lnTo>
                    <a:lnTo>
                      <a:pt x="715" y="122"/>
                    </a:lnTo>
                    <a:lnTo>
                      <a:pt x="715" y="122"/>
                    </a:lnTo>
                    <a:lnTo>
                      <a:pt x="741" y="151"/>
                    </a:lnTo>
                    <a:lnTo>
                      <a:pt x="765" y="184"/>
                    </a:lnTo>
                    <a:lnTo>
                      <a:pt x="777" y="202"/>
                    </a:lnTo>
                    <a:lnTo>
                      <a:pt x="786" y="218"/>
                    </a:lnTo>
                    <a:lnTo>
                      <a:pt x="796" y="236"/>
                    </a:lnTo>
                    <a:lnTo>
                      <a:pt x="804" y="255"/>
                    </a:lnTo>
                    <a:lnTo>
                      <a:pt x="812" y="275"/>
                    </a:lnTo>
                    <a:lnTo>
                      <a:pt x="819" y="294"/>
                    </a:lnTo>
                    <a:lnTo>
                      <a:pt x="824" y="314"/>
                    </a:lnTo>
                    <a:lnTo>
                      <a:pt x="829" y="334"/>
                    </a:lnTo>
                    <a:lnTo>
                      <a:pt x="832" y="355"/>
                    </a:lnTo>
                    <a:lnTo>
                      <a:pt x="835" y="376"/>
                    </a:lnTo>
                    <a:lnTo>
                      <a:pt x="837" y="397"/>
                    </a:lnTo>
                    <a:lnTo>
                      <a:pt x="837" y="418"/>
                    </a:lnTo>
                    <a:lnTo>
                      <a:pt x="837" y="418"/>
                    </a:lnTo>
                    <a:lnTo>
                      <a:pt x="837" y="448"/>
                    </a:lnTo>
                    <a:lnTo>
                      <a:pt x="834" y="475"/>
                    </a:lnTo>
                    <a:lnTo>
                      <a:pt x="829" y="503"/>
                    </a:lnTo>
                    <a:lnTo>
                      <a:pt x="822" y="531"/>
                    </a:lnTo>
                    <a:lnTo>
                      <a:pt x="814" y="557"/>
                    </a:lnTo>
                    <a:lnTo>
                      <a:pt x="804" y="583"/>
                    </a:lnTo>
                    <a:lnTo>
                      <a:pt x="791" y="607"/>
                    </a:lnTo>
                    <a:lnTo>
                      <a:pt x="778" y="632"/>
                    </a:lnTo>
                    <a:lnTo>
                      <a:pt x="778" y="632"/>
                    </a:lnTo>
                    <a:lnTo>
                      <a:pt x="765" y="653"/>
                    </a:lnTo>
                    <a:lnTo>
                      <a:pt x="751" y="672"/>
                    </a:lnTo>
                    <a:lnTo>
                      <a:pt x="736" y="692"/>
                    </a:lnTo>
                    <a:lnTo>
                      <a:pt x="720" y="710"/>
                    </a:lnTo>
                    <a:lnTo>
                      <a:pt x="702" y="728"/>
                    </a:lnTo>
                    <a:lnTo>
                      <a:pt x="682" y="744"/>
                    </a:lnTo>
                    <a:lnTo>
                      <a:pt x="663" y="759"/>
                    </a:lnTo>
                    <a:lnTo>
                      <a:pt x="643" y="772"/>
                    </a:lnTo>
                    <a:lnTo>
                      <a:pt x="643" y="816"/>
                    </a:lnTo>
                    <a:lnTo>
                      <a:pt x="658" y="814"/>
                    </a:lnTo>
                    <a:lnTo>
                      <a:pt x="690" y="811"/>
                    </a:lnTo>
                    <a:lnTo>
                      <a:pt x="702" y="840"/>
                    </a:lnTo>
                    <a:lnTo>
                      <a:pt x="702" y="840"/>
                    </a:lnTo>
                    <a:lnTo>
                      <a:pt x="708" y="858"/>
                    </a:lnTo>
                    <a:lnTo>
                      <a:pt x="713" y="876"/>
                    </a:lnTo>
                    <a:lnTo>
                      <a:pt x="716" y="894"/>
                    </a:lnTo>
                    <a:lnTo>
                      <a:pt x="716" y="912"/>
                    </a:lnTo>
                    <a:lnTo>
                      <a:pt x="716" y="912"/>
                    </a:lnTo>
                    <a:lnTo>
                      <a:pt x="716" y="930"/>
                    </a:lnTo>
                    <a:lnTo>
                      <a:pt x="713" y="948"/>
                    </a:lnTo>
                    <a:lnTo>
                      <a:pt x="708" y="964"/>
                    </a:lnTo>
                    <a:lnTo>
                      <a:pt x="702" y="980"/>
                    </a:lnTo>
                    <a:lnTo>
                      <a:pt x="698" y="988"/>
                    </a:lnTo>
                    <a:lnTo>
                      <a:pt x="702" y="996"/>
                    </a:lnTo>
                    <a:lnTo>
                      <a:pt x="702" y="996"/>
                    </a:lnTo>
                    <a:lnTo>
                      <a:pt x="708" y="1014"/>
                    </a:lnTo>
                    <a:lnTo>
                      <a:pt x="713" y="1032"/>
                    </a:lnTo>
                    <a:lnTo>
                      <a:pt x="716" y="1050"/>
                    </a:lnTo>
                    <a:lnTo>
                      <a:pt x="716" y="1068"/>
                    </a:lnTo>
                    <a:lnTo>
                      <a:pt x="716" y="1068"/>
                    </a:lnTo>
                    <a:lnTo>
                      <a:pt x="716" y="1086"/>
                    </a:lnTo>
                    <a:lnTo>
                      <a:pt x="713" y="1104"/>
                    </a:lnTo>
                    <a:lnTo>
                      <a:pt x="708" y="1120"/>
                    </a:lnTo>
                    <a:lnTo>
                      <a:pt x="702" y="1137"/>
                    </a:lnTo>
                    <a:lnTo>
                      <a:pt x="692" y="1161"/>
                    </a:lnTo>
                    <a:lnTo>
                      <a:pt x="666" y="1163"/>
                    </a:lnTo>
                    <a:lnTo>
                      <a:pt x="192" y="1205"/>
                    </a:lnTo>
                    <a:lnTo>
                      <a:pt x="159" y="1208"/>
                    </a:lnTo>
                    <a:lnTo>
                      <a:pt x="146" y="1177"/>
                    </a:lnTo>
                    <a:lnTo>
                      <a:pt x="146" y="1177"/>
                    </a:lnTo>
                    <a:lnTo>
                      <a:pt x="141" y="1161"/>
                    </a:lnTo>
                    <a:lnTo>
                      <a:pt x="136" y="1146"/>
                    </a:lnTo>
                    <a:lnTo>
                      <a:pt x="135" y="1130"/>
                    </a:lnTo>
                    <a:lnTo>
                      <a:pt x="133" y="1112"/>
                    </a:lnTo>
                    <a:lnTo>
                      <a:pt x="133" y="1112"/>
                    </a:lnTo>
                    <a:lnTo>
                      <a:pt x="133" y="1094"/>
                    </a:lnTo>
                    <a:lnTo>
                      <a:pt x="135" y="1076"/>
                    </a:lnTo>
                    <a:lnTo>
                      <a:pt x="140" y="1057"/>
                    </a:lnTo>
                    <a:lnTo>
                      <a:pt x="148" y="1037"/>
                    </a:lnTo>
                    <a:lnTo>
                      <a:pt x="151" y="1031"/>
                    </a:lnTo>
                    <a:lnTo>
                      <a:pt x="146" y="1021"/>
                    </a:lnTo>
                    <a:lnTo>
                      <a:pt x="146" y="1021"/>
                    </a:lnTo>
                    <a:lnTo>
                      <a:pt x="141" y="1005"/>
                    </a:lnTo>
                    <a:lnTo>
                      <a:pt x="136" y="990"/>
                    </a:lnTo>
                    <a:lnTo>
                      <a:pt x="135" y="974"/>
                    </a:lnTo>
                    <a:lnTo>
                      <a:pt x="133" y="956"/>
                    </a:lnTo>
                    <a:lnTo>
                      <a:pt x="133" y="956"/>
                    </a:lnTo>
                    <a:lnTo>
                      <a:pt x="133" y="938"/>
                    </a:lnTo>
                    <a:lnTo>
                      <a:pt x="135" y="920"/>
                    </a:lnTo>
                    <a:lnTo>
                      <a:pt x="140" y="900"/>
                    </a:lnTo>
                    <a:lnTo>
                      <a:pt x="148" y="881"/>
                    </a:lnTo>
                    <a:lnTo>
                      <a:pt x="159" y="858"/>
                    </a:lnTo>
                    <a:lnTo>
                      <a:pt x="184" y="856"/>
                    </a:lnTo>
                    <a:lnTo>
                      <a:pt x="202" y="855"/>
                    </a:lnTo>
                    <a:lnTo>
                      <a:pt x="202" y="777"/>
                    </a:lnTo>
                    <a:lnTo>
                      <a:pt x="202" y="777"/>
                    </a:lnTo>
                    <a:lnTo>
                      <a:pt x="180" y="764"/>
                    </a:lnTo>
                    <a:lnTo>
                      <a:pt x="161" y="749"/>
                    </a:lnTo>
                    <a:lnTo>
                      <a:pt x="141" y="733"/>
                    </a:lnTo>
                    <a:lnTo>
                      <a:pt x="122" y="715"/>
                    </a:lnTo>
                    <a:lnTo>
                      <a:pt x="105" y="697"/>
                    </a:lnTo>
                    <a:lnTo>
                      <a:pt x="89" y="677"/>
                    </a:lnTo>
                    <a:lnTo>
                      <a:pt x="74" y="656"/>
                    </a:lnTo>
                    <a:lnTo>
                      <a:pt x="60" y="635"/>
                    </a:lnTo>
                    <a:lnTo>
                      <a:pt x="60" y="635"/>
                    </a:lnTo>
                    <a:lnTo>
                      <a:pt x="47" y="610"/>
                    </a:lnTo>
                    <a:lnTo>
                      <a:pt x="34" y="586"/>
                    </a:lnTo>
                    <a:lnTo>
                      <a:pt x="24" y="560"/>
                    </a:lnTo>
                    <a:lnTo>
                      <a:pt x="14" y="532"/>
                    </a:lnTo>
                    <a:lnTo>
                      <a:pt x="8" y="505"/>
                    </a:lnTo>
                    <a:lnTo>
                      <a:pt x="3" y="477"/>
                    </a:lnTo>
                    <a:lnTo>
                      <a:pt x="0" y="448"/>
                    </a:lnTo>
                    <a:lnTo>
                      <a:pt x="0" y="418"/>
                    </a:lnTo>
                    <a:lnTo>
                      <a:pt x="0" y="418"/>
                    </a:lnTo>
                    <a:lnTo>
                      <a:pt x="0" y="397"/>
                    </a:lnTo>
                    <a:lnTo>
                      <a:pt x="1" y="376"/>
                    </a:lnTo>
                    <a:lnTo>
                      <a:pt x="4" y="355"/>
                    </a:lnTo>
                    <a:lnTo>
                      <a:pt x="8" y="334"/>
                    </a:lnTo>
                    <a:lnTo>
                      <a:pt x="13" y="314"/>
                    </a:lnTo>
                    <a:lnTo>
                      <a:pt x="17" y="294"/>
                    </a:lnTo>
                    <a:lnTo>
                      <a:pt x="24" y="275"/>
                    </a:lnTo>
                    <a:lnTo>
                      <a:pt x="32" y="255"/>
                    </a:lnTo>
                    <a:lnTo>
                      <a:pt x="40" y="236"/>
                    </a:lnTo>
                    <a:lnTo>
                      <a:pt x="50" y="218"/>
                    </a:lnTo>
                    <a:lnTo>
                      <a:pt x="60" y="202"/>
                    </a:lnTo>
                    <a:lnTo>
                      <a:pt x="71" y="184"/>
                    </a:lnTo>
                    <a:lnTo>
                      <a:pt x="94" y="151"/>
                    </a:lnTo>
                    <a:lnTo>
                      <a:pt x="122" y="122"/>
                    </a:lnTo>
                    <a:lnTo>
                      <a:pt x="122" y="122"/>
                    </a:lnTo>
                    <a:lnTo>
                      <a:pt x="151" y="96"/>
                    </a:lnTo>
                    <a:lnTo>
                      <a:pt x="184" y="71"/>
                    </a:lnTo>
                    <a:lnTo>
                      <a:pt x="202" y="60"/>
                    </a:lnTo>
                    <a:lnTo>
                      <a:pt x="218" y="50"/>
                    </a:lnTo>
                    <a:lnTo>
                      <a:pt x="236" y="40"/>
                    </a:lnTo>
                    <a:lnTo>
                      <a:pt x="255" y="32"/>
                    </a:lnTo>
                    <a:lnTo>
                      <a:pt x="273" y="24"/>
                    </a:lnTo>
                    <a:lnTo>
                      <a:pt x="293" y="18"/>
                    </a:lnTo>
                    <a:lnTo>
                      <a:pt x="314" y="13"/>
                    </a:lnTo>
                    <a:lnTo>
                      <a:pt x="334" y="8"/>
                    </a:lnTo>
                    <a:lnTo>
                      <a:pt x="355" y="5"/>
                    </a:lnTo>
                    <a:lnTo>
                      <a:pt x="376" y="1"/>
                    </a:lnTo>
                    <a:lnTo>
                      <a:pt x="397" y="0"/>
                    </a:lnTo>
                    <a:lnTo>
                      <a:pt x="418" y="0"/>
                    </a:lnTo>
                    <a:lnTo>
                      <a:pt x="418" y="0"/>
                    </a:lnTo>
                    <a:close/>
                    <a:moveTo>
                      <a:pt x="325" y="498"/>
                    </a:moveTo>
                    <a:lnTo>
                      <a:pt x="325" y="498"/>
                    </a:lnTo>
                    <a:lnTo>
                      <a:pt x="337" y="501"/>
                    </a:lnTo>
                    <a:lnTo>
                      <a:pt x="347" y="503"/>
                    </a:lnTo>
                    <a:lnTo>
                      <a:pt x="347" y="503"/>
                    </a:lnTo>
                    <a:lnTo>
                      <a:pt x="353" y="503"/>
                    </a:lnTo>
                    <a:lnTo>
                      <a:pt x="360" y="501"/>
                    </a:lnTo>
                    <a:lnTo>
                      <a:pt x="366" y="498"/>
                    </a:lnTo>
                    <a:lnTo>
                      <a:pt x="373" y="493"/>
                    </a:lnTo>
                    <a:lnTo>
                      <a:pt x="379" y="488"/>
                    </a:lnTo>
                    <a:lnTo>
                      <a:pt x="386" y="493"/>
                    </a:lnTo>
                    <a:lnTo>
                      <a:pt x="386" y="493"/>
                    </a:lnTo>
                    <a:lnTo>
                      <a:pt x="394" y="498"/>
                    </a:lnTo>
                    <a:lnTo>
                      <a:pt x="402" y="503"/>
                    </a:lnTo>
                    <a:lnTo>
                      <a:pt x="408" y="506"/>
                    </a:lnTo>
                    <a:lnTo>
                      <a:pt x="417" y="506"/>
                    </a:lnTo>
                    <a:lnTo>
                      <a:pt x="417" y="506"/>
                    </a:lnTo>
                    <a:lnTo>
                      <a:pt x="423" y="506"/>
                    </a:lnTo>
                    <a:lnTo>
                      <a:pt x="430" y="505"/>
                    </a:lnTo>
                    <a:lnTo>
                      <a:pt x="436" y="500"/>
                    </a:lnTo>
                    <a:lnTo>
                      <a:pt x="443" y="495"/>
                    </a:lnTo>
                    <a:lnTo>
                      <a:pt x="449" y="487"/>
                    </a:lnTo>
                    <a:lnTo>
                      <a:pt x="457" y="493"/>
                    </a:lnTo>
                    <a:lnTo>
                      <a:pt x="457" y="493"/>
                    </a:lnTo>
                    <a:lnTo>
                      <a:pt x="467" y="500"/>
                    </a:lnTo>
                    <a:lnTo>
                      <a:pt x="475" y="505"/>
                    </a:lnTo>
                    <a:lnTo>
                      <a:pt x="483" y="506"/>
                    </a:lnTo>
                    <a:lnTo>
                      <a:pt x="492" y="506"/>
                    </a:lnTo>
                    <a:lnTo>
                      <a:pt x="492" y="506"/>
                    </a:lnTo>
                    <a:lnTo>
                      <a:pt x="508" y="503"/>
                    </a:lnTo>
                    <a:lnTo>
                      <a:pt x="522" y="496"/>
                    </a:lnTo>
                    <a:lnTo>
                      <a:pt x="537" y="470"/>
                    </a:lnTo>
                    <a:lnTo>
                      <a:pt x="575" y="495"/>
                    </a:lnTo>
                    <a:lnTo>
                      <a:pt x="485" y="638"/>
                    </a:lnTo>
                    <a:lnTo>
                      <a:pt x="485" y="829"/>
                    </a:lnTo>
                    <a:lnTo>
                      <a:pt x="555" y="824"/>
                    </a:lnTo>
                    <a:lnTo>
                      <a:pt x="555" y="747"/>
                    </a:lnTo>
                    <a:lnTo>
                      <a:pt x="555" y="721"/>
                    </a:lnTo>
                    <a:lnTo>
                      <a:pt x="578" y="710"/>
                    </a:lnTo>
                    <a:lnTo>
                      <a:pt x="578" y="710"/>
                    </a:lnTo>
                    <a:lnTo>
                      <a:pt x="597" y="698"/>
                    </a:lnTo>
                    <a:lnTo>
                      <a:pt x="615" y="685"/>
                    </a:lnTo>
                    <a:lnTo>
                      <a:pt x="633" y="672"/>
                    </a:lnTo>
                    <a:lnTo>
                      <a:pt x="650" y="656"/>
                    </a:lnTo>
                    <a:lnTo>
                      <a:pt x="664" y="641"/>
                    </a:lnTo>
                    <a:lnTo>
                      <a:pt x="679" y="623"/>
                    </a:lnTo>
                    <a:lnTo>
                      <a:pt x="692" y="606"/>
                    </a:lnTo>
                    <a:lnTo>
                      <a:pt x="703" y="588"/>
                    </a:lnTo>
                    <a:lnTo>
                      <a:pt x="703" y="588"/>
                    </a:lnTo>
                    <a:lnTo>
                      <a:pt x="715" y="568"/>
                    </a:lnTo>
                    <a:lnTo>
                      <a:pt x="723" y="549"/>
                    </a:lnTo>
                    <a:lnTo>
                      <a:pt x="731" y="529"/>
                    </a:lnTo>
                    <a:lnTo>
                      <a:pt x="738" y="508"/>
                    </a:lnTo>
                    <a:lnTo>
                      <a:pt x="742" y="485"/>
                    </a:lnTo>
                    <a:lnTo>
                      <a:pt x="747" y="464"/>
                    </a:lnTo>
                    <a:lnTo>
                      <a:pt x="749" y="441"/>
                    </a:lnTo>
                    <a:lnTo>
                      <a:pt x="751" y="418"/>
                    </a:lnTo>
                    <a:lnTo>
                      <a:pt x="751" y="418"/>
                    </a:lnTo>
                    <a:lnTo>
                      <a:pt x="749" y="384"/>
                    </a:lnTo>
                    <a:lnTo>
                      <a:pt x="744" y="351"/>
                    </a:lnTo>
                    <a:lnTo>
                      <a:pt x="736" y="319"/>
                    </a:lnTo>
                    <a:lnTo>
                      <a:pt x="724" y="290"/>
                    </a:lnTo>
                    <a:lnTo>
                      <a:pt x="710" y="260"/>
                    </a:lnTo>
                    <a:lnTo>
                      <a:pt x="694" y="233"/>
                    </a:lnTo>
                    <a:lnTo>
                      <a:pt x="674" y="207"/>
                    </a:lnTo>
                    <a:lnTo>
                      <a:pt x="653" y="184"/>
                    </a:lnTo>
                    <a:lnTo>
                      <a:pt x="653" y="184"/>
                    </a:lnTo>
                    <a:lnTo>
                      <a:pt x="630" y="163"/>
                    </a:lnTo>
                    <a:lnTo>
                      <a:pt x="604" y="143"/>
                    </a:lnTo>
                    <a:lnTo>
                      <a:pt x="576" y="127"/>
                    </a:lnTo>
                    <a:lnTo>
                      <a:pt x="547" y="112"/>
                    </a:lnTo>
                    <a:lnTo>
                      <a:pt x="518" y="101"/>
                    </a:lnTo>
                    <a:lnTo>
                      <a:pt x="485" y="92"/>
                    </a:lnTo>
                    <a:lnTo>
                      <a:pt x="452" y="88"/>
                    </a:lnTo>
                    <a:lnTo>
                      <a:pt x="418" y="86"/>
                    </a:lnTo>
                    <a:lnTo>
                      <a:pt x="418" y="86"/>
                    </a:lnTo>
                    <a:lnTo>
                      <a:pt x="384" y="88"/>
                    </a:lnTo>
                    <a:lnTo>
                      <a:pt x="351" y="92"/>
                    </a:lnTo>
                    <a:lnTo>
                      <a:pt x="319" y="101"/>
                    </a:lnTo>
                    <a:lnTo>
                      <a:pt x="290" y="112"/>
                    </a:lnTo>
                    <a:lnTo>
                      <a:pt x="260" y="127"/>
                    </a:lnTo>
                    <a:lnTo>
                      <a:pt x="233" y="143"/>
                    </a:lnTo>
                    <a:lnTo>
                      <a:pt x="206" y="163"/>
                    </a:lnTo>
                    <a:lnTo>
                      <a:pt x="184" y="184"/>
                    </a:lnTo>
                    <a:lnTo>
                      <a:pt x="184" y="184"/>
                    </a:lnTo>
                    <a:lnTo>
                      <a:pt x="162" y="207"/>
                    </a:lnTo>
                    <a:lnTo>
                      <a:pt x="143" y="233"/>
                    </a:lnTo>
                    <a:lnTo>
                      <a:pt x="127" y="260"/>
                    </a:lnTo>
                    <a:lnTo>
                      <a:pt x="112" y="290"/>
                    </a:lnTo>
                    <a:lnTo>
                      <a:pt x="101" y="319"/>
                    </a:lnTo>
                    <a:lnTo>
                      <a:pt x="92" y="351"/>
                    </a:lnTo>
                    <a:lnTo>
                      <a:pt x="88" y="384"/>
                    </a:lnTo>
                    <a:lnTo>
                      <a:pt x="86" y="418"/>
                    </a:lnTo>
                    <a:lnTo>
                      <a:pt x="86" y="418"/>
                    </a:lnTo>
                    <a:lnTo>
                      <a:pt x="88" y="441"/>
                    </a:lnTo>
                    <a:lnTo>
                      <a:pt x="89" y="465"/>
                    </a:lnTo>
                    <a:lnTo>
                      <a:pt x="94" y="487"/>
                    </a:lnTo>
                    <a:lnTo>
                      <a:pt x="99" y="509"/>
                    </a:lnTo>
                    <a:lnTo>
                      <a:pt x="105" y="531"/>
                    </a:lnTo>
                    <a:lnTo>
                      <a:pt x="114" y="552"/>
                    </a:lnTo>
                    <a:lnTo>
                      <a:pt x="123" y="571"/>
                    </a:lnTo>
                    <a:lnTo>
                      <a:pt x="135" y="591"/>
                    </a:lnTo>
                    <a:lnTo>
                      <a:pt x="135" y="591"/>
                    </a:lnTo>
                    <a:lnTo>
                      <a:pt x="146" y="609"/>
                    </a:lnTo>
                    <a:lnTo>
                      <a:pt x="161" y="628"/>
                    </a:lnTo>
                    <a:lnTo>
                      <a:pt x="175" y="645"/>
                    </a:lnTo>
                    <a:lnTo>
                      <a:pt x="192" y="661"/>
                    </a:lnTo>
                    <a:lnTo>
                      <a:pt x="208" y="676"/>
                    </a:lnTo>
                    <a:lnTo>
                      <a:pt x="226" y="689"/>
                    </a:lnTo>
                    <a:lnTo>
                      <a:pt x="246" y="702"/>
                    </a:lnTo>
                    <a:lnTo>
                      <a:pt x="265" y="713"/>
                    </a:lnTo>
                    <a:lnTo>
                      <a:pt x="290" y="726"/>
                    </a:lnTo>
                    <a:lnTo>
                      <a:pt x="290" y="752"/>
                    </a:lnTo>
                    <a:lnTo>
                      <a:pt x="290" y="832"/>
                    </a:lnTo>
                    <a:lnTo>
                      <a:pt x="363" y="832"/>
                    </a:lnTo>
                    <a:lnTo>
                      <a:pt x="363" y="638"/>
                    </a:lnTo>
                    <a:lnTo>
                      <a:pt x="272" y="495"/>
                    </a:lnTo>
                    <a:lnTo>
                      <a:pt x="309" y="470"/>
                    </a:lnTo>
                    <a:lnTo>
                      <a:pt x="325" y="498"/>
                    </a:lnTo>
                    <a:lnTo>
                      <a:pt x="325" y="498"/>
                    </a:lnTo>
                    <a:close/>
                    <a:moveTo>
                      <a:pt x="503" y="526"/>
                    </a:moveTo>
                    <a:lnTo>
                      <a:pt x="503" y="526"/>
                    </a:lnTo>
                    <a:lnTo>
                      <a:pt x="495" y="527"/>
                    </a:lnTo>
                    <a:lnTo>
                      <a:pt x="495" y="527"/>
                    </a:lnTo>
                    <a:lnTo>
                      <a:pt x="483" y="527"/>
                    </a:lnTo>
                    <a:lnTo>
                      <a:pt x="472" y="526"/>
                    </a:lnTo>
                    <a:lnTo>
                      <a:pt x="462" y="523"/>
                    </a:lnTo>
                    <a:lnTo>
                      <a:pt x="451" y="516"/>
                    </a:lnTo>
                    <a:lnTo>
                      <a:pt x="451" y="516"/>
                    </a:lnTo>
                    <a:lnTo>
                      <a:pt x="443" y="523"/>
                    </a:lnTo>
                    <a:lnTo>
                      <a:pt x="435" y="526"/>
                    </a:lnTo>
                    <a:lnTo>
                      <a:pt x="425" y="527"/>
                    </a:lnTo>
                    <a:lnTo>
                      <a:pt x="415" y="529"/>
                    </a:lnTo>
                    <a:lnTo>
                      <a:pt x="415" y="529"/>
                    </a:lnTo>
                    <a:lnTo>
                      <a:pt x="407" y="527"/>
                    </a:lnTo>
                    <a:lnTo>
                      <a:pt x="397" y="524"/>
                    </a:lnTo>
                    <a:lnTo>
                      <a:pt x="389" y="521"/>
                    </a:lnTo>
                    <a:lnTo>
                      <a:pt x="379" y="516"/>
                    </a:lnTo>
                    <a:lnTo>
                      <a:pt x="379" y="516"/>
                    </a:lnTo>
                    <a:lnTo>
                      <a:pt x="371" y="519"/>
                    </a:lnTo>
                    <a:lnTo>
                      <a:pt x="363" y="523"/>
                    </a:lnTo>
                    <a:lnTo>
                      <a:pt x="355" y="524"/>
                    </a:lnTo>
                    <a:lnTo>
                      <a:pt x="347" y="526"/>
                    </a:lnTo>
                    <a:lnTo>
                      <a:pt x="347" y="526"/>
                    </a:lnTo>
                    <a:lnTo>
                      <a:pt x="343" y="526"/>
                    </a:lnTo>
                    <a:lnTo>
                      <a:pt x="402" y="620"/>
                    </a:lnTo>
                    <a:lnTo>
                      <a:pt x="405" y="627"/>
                    </a:lnTo>
                    <a:lnTo>
                      <a:pt x="405" y="632"/>
                    </a:lnTo>
                    <a:lnTo>
                      <a:pt x="405" y="832"/>
                    </a:lnTo>
                    <a:lnTo>
                      <a:pt x="441" y="832"/>
                    </a:lnTo>
                    <a:lnTo>
                      <a:pt x="441" y="632"/>
                    </a:lnTo>
                    <a:lnTo>
                      <a:pt x="441" y="627"/>
                    </a:lnTo>
                    <a:lnTo>
                      <a:pt x="444" y="620"/>
                    </a:lnTo>
                    <a:lnTo>
                      <a:pt x="503" y="526"/>
                    </a:lnTo>
                    <a:lnTo>
                      <a:pt x="503" y="526"/>
                    </a:lnTo>
                    <a:close/>
                    <a:moveTo>
                      <a:pt x="542" y="1198"/>
                    </a:moveTo>
                    <a:lnTo>
                      <a:pt x="303" y="1220"/>
                    </a:lnTo>
                    <a:lnTo>
                      <a:pt x="303" y="1220"/>
                    </a:lnTo>
                    <a:lnTo>
                      <a:pt x="304" y="1231"/>
                    </a:lnTo>
                    <a:lnTo>
                      <a:pt x="307" y="1242"/>
                    </a:lnTo>
                    <a:lnTo>
                      <a:pt x="316" y="1262"/>
                    </a:lnTo>
                    <a:lnTo>
                      <a:pt x="329" y="1280"/>
                    </a:lnTo>
                    <a:lnTo>
                      <a:pt x="343" y="1295"/>
                    </a:lnTo>
                    <a:lnTo>
                      <a:pt x="360" y="1308"/>
                    </a:lnTo>
                    <a:lnTo>
                      <a:pt x="379" y="1317"/>
                    </a:lnTo>
                    <a:lnTo>
                      <a:pt x="389" y="1321"/>
                    </a:lnTo>
                    <a:lnTo>
                      <a:pt x="400" y="1322"/>
                    </a:lnTo>
                    <a:lnTo>
                      <a:pt x="412" y="1324"/>
                    </a:lnTo>
                    <a:lnTo>
                      <a:pt x="423" y="1324"/>
                    </a:lnTo>
                    <a:lnTo>
                      <a:pt x="423" y="1324"/>
                    </a:lnTo>
                    <a:lnTo>
                      <a:pt x="435" y="1324"/>
                    </a:lnTo>
                    <a:lnTo>
                      <a:pt x="446" y="1322"/>
                    </a:lnTo>
                    <a:lnTo>
                      <a:pt x="457" y="1319"/>
                    </a:lnTo>
                    <a:lnTo>
                      <a:pt x="469" y="1316"/>
                    </a:lnTo>
                    <a:lnTo>
                      <a:pt x="480" y="1311"/>
                    </a:lnTo>
                    <a:lnTo>
                      <a:pt x="490" y="1304"/>
                    </a:lnTo>
                    <a:lnTo>
                      <a:pt x="500" y="1298"/>
                    </a:lnTo>
                    <a:lnTo>
                      <a:pt x="508" y="1290"/>
                    </a:lnTo>
                    <a:lnTo>
                      <a:pt x="516" y="1282"/>
                    </a:lnTo>
                    <a:lnTo>
                      <a:pt x="522" y="1272"/>
                    </a:lnTo>
                    <a:lnTo>
                      <a:pt x="527" y="1262"/>
                    </a:lnTo>
                    <a:lnTo>
                      <a:pt x="534" y="1251"/>
                    </a:lnTo>
                    <a:lnTo>
                      <a:pt x="537" y="1241"/>
                    </a:lnTo>
                    <a:lnTo>
                      <a:pt x="540" y="1228"/>
                    </a:lnTo>
                    <a:lnTo>
                      <a:pt x="542" y="1216"/>
                    </a:lnTo>
                    <a:lnTo>
                      <a:pt x="542" y="1205"/>
                    </a:lnTo>
                    <a:lnTo>
                      <a:pt x="542" y="1205"/>
                    </a:lnTo>
                    <a:lnTo>
                      <a:pt x="542" y="1198"/>
                    </a:lnTo>
                    <a:lnTo>
                      <a:pt x="542" y="1198"/>
                    </a:lnTo>
                    <a:close/>
                    <a:moveTo>
                      <a:pt x="630" y="1060"/>
                    </a:moveTo>
                    <a:lnTo>
                      <a:pt x="219" y="1096"/>
                    </a:lnTo>
                    <a:lnTo>
                      <a:pt x="219" y="1096"/>
                    </a:lnTo>
                    <a:lnTo>
                      <a:pt x="219" y="1109"/>
                    </a:lnTo>
                    <a:lnTo>
                      <a:pt x="219" y="1109"/>
                    </a:lnTo>
                    <a:lnTo>
                      <a:pt x="219" y="1115"/>
                    </a:lnTo>
                    <a:lnTo>
                      <a:pt x="630" y="1080"/>
                    </a:lnTo>
                    <a:lnTo>
                      <a:pt x="630" y="1080"/>
                    </a:lnTo>
                    <a:lnTo>
                      <a:pt x="630" y="1068"/>
                    </a:lnTo>
                    <a:lnTo>
                      <a:pt x="630" y="1068"/>
                    </a:lnTo>
                    <a:lnTo>
                      <a:pt x="630" y="1060"/>
                    </a:lnTo>
                    <a:lnTo>
                      <a:pt x="630" y="1060"/>
                    </a:lnTo>
                    <a:close/>
                    <a:moveTo>
                      <a:pt x="630" y="904"/>
                    </a:moveTo>
                    <a:lnTo>
                      <a:pt x="219" y="939"/>
                    </a:lnTo>
                    <a:lnTo>
                      <a:pt x="219" y="939"/>
                    </a:lnTo>
                    <a:lnTo>
                      <a:pt x="219" y="953"/>
                    </a:lnTo>
                    <a:lnTo>
                      <a:pt x="219" y="953"/>
                    </a:lnTo>
                    <a:lnTo>
                      <a:pt x="219" y="959"/>
                    </a:lnTo>
                    <a:lnTo>
                      <a:pt x="630" y="923"/>
                    </a:lnTo>
                    <a:lnTo>
                      <a:pt x="630" y="923"/>
                    </a:lnTo>
                    <a:lnTo>
                      <a:pt x="630" y="912"/>
                    </a:lnTo>
                    <a:lnTo>
                      <a:pt x="630" y="912"/>
                    </a:lnTo>
                    <a:lnTo>
                      <a:pt x="630" y="904"/>
                    </a:lnTo>
                    <a:lnTo>
                      <a:pt x="630" y="90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49" name="Picture 48">
            <a:extLst>
              <a:ext uri="{FF2B5EF4-FFF2-40B4-BE49-F238E27FC236}">
                <a16:creationId xmlns:a16="http://schemas.microsoft.com/office/drawing/2014/main" id="{7C6BE9A5-957A-D04F-A16A-A1FAC985169E}"/>
              </a:ext>
            </a:extLst>
          </p:cNvPr>
          <p:cNvPicPr>
            <a:picLocks noChangeAspect="1"/>
          </p:cNvPicPr>
          <p:nvPr/>
        </p:nvPicPr>
        <p:blipFill>
          <a:blip r:embed="rId3"/>
          <a:stretch>
            <a:fillRect/>
          </a:stretch>
        </p:blipFill>
        <p:spPr>
          <a:xfrm>
            <a:off x="6242288" y="3283411"/>
            <a:ext cx="2021841" cy="2264186"/>
          </a:xfrm>
          <a:prstGeom prst="rect">
            <a:avLst/>
          </a:prstGeom>
        </p:spPr>
      </p:pic>
      <p:sp>
        <p:nvSpPr>
          <p:cNvPr id="73" name="Rounded Rectangle 72">
            <a:extLst>
              <a:ext uri="{FF2B5EF4-FFF2-40B4-BE49-F238E27FC236}">
                <a16:creationId xmlns:a16="http://schemas.microsoft.com/office/drawing/2014/main" id="{BE159CF1-B9A0-E04F-8F27-5A862038CE21}"/>
              </a:ext>
            </a:extLst>
          </p:cNvPr>
          <p:cNvSpPr/>
          <p:nvPr/>
        </p:nvSpPr>
        <p:spPr>
          <a:xfrm>
            <a:off x="6094943" y="2903220"/>
            <a:ext cx="5251938" cy="2903220"/>
          </a:xfrm>
          <a:prstGeom prst="roundRect">
            <a:avLst/>
          </a:prstGeom>
          <a:noFill/>
          <a:ln w="22225">
            <a:solidFill>
              <a:srgbClr val="00B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5" name="TextBox 74">
            <a:extLst>
              <a:ext uri="{FF2B5EF4-FFF2-40B4-BE49-F238E27FC236}">
                <a16:creationId xmlns:a16="http://schemas.microsoft.com/office/drawing/2014/main" id="{1EC1FEFF-1A35-0A4C-8BCC-9E029AE8880A}"/>
              </a:ext>
            </a:extLst>
          </p:cNvPr>
          <p:cNvSpPr txBox="1"/>
          <p:nvPr/>
        </p:nvSpPr>
        <p:spPr>
          <a:xfrm>
            <a:off x="6970852" y="2731740"/>
            <a:ext cx="3500120" cy="338554"/>
          </a:xfrm>
          <a:prstGeom prst="rect">
            <a:avLst/>
          </a:prstGeom>
          <a:solidFill>
            <a:schemeClr val="bg1"/>
          </a:solidFill>
        </p:spPr>
        <p:txBody>
          <a:bodyPr wrap="square" rtlCol="0">
            <a:spAutoFit/>
          </a:bodyPr>
          <a:lstStyle/>
          <a:p>
            <a:pPr algn="ctr"/>
            <a:r>
              <a:rPr lang="en-US" sz="1600" dirty="0">
                <a:solidFill>
                  <a:srgbClr val="00B050"/>
                </a:solidFill>
              </a:rPr>
              <a:t>2. Receiver Output Characteristic Curve</a:t>
            </a:r>
          </a:p>
        </p:txBody>
      </p:sp>
      <p:grpSp>
        <p:nvGrpSpPr>
          <p:cNvPr id="79" name="Group 78">
            <a:extLst>
              <a:ext uri="{FF2B5EF4-FFF2-40B4-BE49-F238E27FC236}">
                <a16:creationId xmlns:a16="http://schemas.microsoft.com/office/drawing/2014/main" id="{0CF4A633-41B5-A048-984B-3C88358E431E}"/>
              </a:ext>
            </a:extLst>
          </p:cNvPr>
          <p:cNvGrpSpPr/>
          <p:nvPr/>
        </p:nvGrpSpPr>
        <p:grpSpPr>
          <a:xfrm>
            <a:off x="725774" y="2716791"/>
            <a:ext cx="5251938" cy="3089649"/>
            <a:chOff x="725774" y="2716791"/>
            <a:chExt cx="5251938" cy="3089649"/>
          </a:xfrm>
        </p:grpSpPr>
        <p:pic>
          <p:nvPicPr>
            <p:cNvPr id="55" name="Picture 54">
              <a:extLst>
                <a:ext uri="{FF2B5EF4-FFF2-40B4-BE49-F238E27FC236}">
                  <a16:creationId xmlns:a16="http://schemas.microsoft.com/office/drawing/2014/main" id="{C07AC6BF-5E6B-3648-B2EC-48FBB1297F85}"/>
                </a:ext>
              </a:extLst>
            </p:cNvPr>
            <p:cNvPicPr>
              <a:picLocks noChangeAspect="1"/>
            </p:cNvPicPr>
            <p:nvPr/>
          </p:nvPicPr>
          <p:blipFill>
            <a:blip r:embed="rId4"/>
            <a:stretch>
              <a:fillRect/>
            </a:stretch>
          </p:blipFill>
          <p:spPr>
            <a:xfrm>
              <a:off x="974090" y="3183671"/>
              <a:ext cx="1849120" cy="2240941"/>
            </a:xfrm>
            <a:prstGeom prst="rect">
              <a:avLst/>
            </a:prstGeom>
          </p:spPr>
        </p:pic>
        <p:sp>
          <p:nvSpPr>
            <p:cNvPr id="60" name="Rounded Rectangle 59">
              <a:extLst>
                <a:ext uri="{FF2B5EF4-FFF2-40B4-BE49-F238E27FC236}">
                  <a16:creationId xmlns:a16="http://schemas.microsoft.com/office/drawing/2014/main" id="{77F87141-43A4-5748-8DFC-69AB05DEBD1C}"/>
                </a:ext>
              </a:extLst>
            </p:cNvPr>
            <p:cNvSpPr/>
            <p:nvPr/>
          </p:nvSpPr>
          <p:spPr>
            <a:xfrm>
              <a:off x="725774" y="2903220"/>
              <a:ext cx="5251938" cy="2903220"/>
            </a:xfrm>
            <a:prstGeom prst="round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4" name="TextBox 73">
              <a:extLst>
                <a:ext uri="{FF2B5EF4-FFF2-40B4-BE49-F238E27FC236}">
                  <a16:creationId xmlns:a16="http://schemas.microsoft.com/office/drawing/2014/main" id="{184B1CC9-9C15-B344-AF97-EAEAB278BA89}"/>
                </a:ext>
              </a:extLst>
            </p:cNvPr>
            <p:cNvSpPr txBox="1"/>
            <p:nvPr/>
          </p:nvSpPr>
          <p:spPr>
            <a:xfrm>
              <a:off x="1546194" y="2716791"/>
              <a:ext cx="3500120" cy="338554"/>
            </a:xfrm>
            <a:prstGeom prst="rect">
              <a:avLst/>
            </a:prstGeom>
            <a:solidFill>
              <a:schemeClr val="bg1"/>
            </a:solidFill>
          </p:spPr>
          <p:txBody>
            <a:bodyPr wrap="square" rtlCol="0">
              <a:spAutoFit/>
            </a:bodyPr>
            <a:lstStyle/>
            <a:p>
              <a:pPr algn="ctr"/>
              <a:r>
                <a:rPr lang="en-US" sz="1600" dirty="0">
                  <a:solidFill>
                    <a:srgbClr val="92D050"/>
                  </a:solidFill>
                </a:rPr>
                <a:t>1. Receiver Output Characteristic Curve</a:t>
              </a:r>
            </a:p>
          </p:txBody>
        </p:sp>
        <p:sp>
          <p:nvSpPr>
            <p:cNvPr id="76" name="TextBox 75">
              <a:extLst>
                <a:ext uri="{FF2B5EF4-FFF2-40B4-BE49-F238E27FC236}">
                  <a16:creationId xmlns:a16="http://schemas.microsoft.com/office/drawing/2014/main" id="{8F34B127-3B51-0C40-B121-6D17D50073A6}"/>
                </a:ext>
              </a:extLst>
            </p:cNvPr>
            <p:cNvSpPr txBox="1"/>
            <p:nvPr/>
          </p:nvSpPr>
          <p:spPr>
            <a:xfrm>
              <a:off x="3117215" y="3183671"/>
              <a:ext cx="2363470" cy="1169551"/>
            </a:xfrm>
            <a:prstGeom prst="rect">
              <a:avLst/>
            </a:prstGeom>
            <a:noFill/>
          </p:spPr>
          <p:txBody>
            <a:bodyPr wrap="square" rtlCol="0">
              <a:spAutoFit/>
            </a:bodyPr>
            <a:lstStyle/>
            <a:p>
              <a:pPr marL="285750" indent="-285750">
                <a:buClr>
                  <a:srgbClr val="92D050"/>
                </a:buClr>
                <a:buFont typeface="Arial" panose="020B0604020202020204" pitchFamily="34" charset="0"/>
                <a:buChar char="•"/>
              </a:pPr>
              <a:r>
                <a:rPr lang="en-US" sz="1400" dirty="0">
                  <a:solidFill>
                    <a:srgbClr val="4D4F53"/>
                  </a:solidFill>
                </a:rPr>
                <a:t>Precision, Recall and F1 score on top 20% predictions</a:t>
              </a:r>
            </a:p>
            <a:p>
              <a:pPr marL="285750" indent="-285750">
                <a:buClr>
                  <a:srgbClr val="92D050"/>
                </a:buClr>
                <a:buFont typeface="Arial" panose="020B0604020202020204" pitchFamily="34" charset="0"/>
                <a:buChar char="•"/>
              </a:pPr>
              <a:r>
                <a:rPr lang="en-US" sz="1400" dirty="0">
                  <a:solidFill>
                    <a:srgbClr val="4D4F53"/>
                  </a:solidFill>
                </a:rPr>
                <a:t>Focus on curves with steep curve at beginning</a:t>
              </a:r>
            </a:p>
          </p:txBody>
        </p:sp>
      </p:grpSp>
      <p:sp>
        <p:nvSpPr>
          <p:cNvPr id="77" name="TextBox 76">
            <a:extLst>
              <a:ext uri="{FF2B5EF4-FFF2-40B4-BE49-F238E27FC236}">
                <a16:creationId xmlns:a16="http://schemas.microsoft.com/office/drawing/2014/main" id="{42730300-1896-AF41-8188-A12EA9C18C17}"/>
              </a:ext>
            </a:extLst>
          </p:cNvPr>
          <p:cNvSpPr txBox="1"/>
          <p:nvPr/>
        </p:nvSpPr>
        <p:spPr>
          <a:xfrm>
            <a:off x="8381360" y="3770054"/>
            <a:ext cx="2363470" cy="1384995"/>
          </a:xfrm>
          <a:prstGeom prst="rect">
            <a:avLst/>
          </a:prstGeom>
          <a:noFill/>
        </p:spPr>
        <p:txBody>
          <a:bodyPr wrap="square" rtlCol="0">
            <a:spAutoFit/>
          </a:bodyPr>
          <a:lstStyle/>
          <a:p>
            <a:pPr marL="285750" indent="-285750">
              <a:buClr>
                <a:srgbClr val="00B050"/>
              </a:buClr>
              <a:buFont typeface="Arial" panose="020B0604020202020204" pitchFamily="34" charset="0"/>
              <a:buChar char="•"/>
            </a:pPr>
            <a:r>
              <a:rPr lang="en-US" sz="1400" dirty="0">
                <a:solidFill>
                  <a:srgbClr val="4D4F53"/>
                </a:solidFill>
              </a:rPr>
              <a:t>Look at Recall for given Precision levels 70,80 and 90%</a:t>
            </a:r>
          </a:p>
          <a:p>
            <a:pPr marL="285750" indent="-285750">
              <a:buClr>
                <a:srgbClr val="00B050"/>
              </a:buClr>
              <a:buFont typeface="Arial" panose="020B0604020202020204" pitchFamily="34" charset="0"/>
              <a:buChar char="•"/>
            </a:pPr>
            <a:r>
              <a:rPr lang="en-US" sz="1400" dirty="0">
                <a:solidFill>
                  <a:srgbClr val="4D4F53"/>
                </a:solidFill>
              </a:rPr>
              <a:t>Focus on strictly decreasing curve and highest AUC</a:t>
            </a:r>
          </a:p>
        </p:txBody>
      </p:sp>
      <p:sp>
        <p:nvSpPr>
          <p:cNvPr id="78" name="TextBox 77">
            <a:extLst>
              <a:ext uri="{FF2B5EF4-FFF2-40B4-BE49-F238E27FC236}">
                <a16:creationId xmlns:a16="http://schemas.microsoft.com/office/drawing/2014/main" id="{2546791E-AE9B-3F40-BC63-641F8686A760}"/>
              </a:ext>
            </a:extLst>
          </p:cNvPr>
          <p:cNvSpPr txBox="1"/>
          <p:nvPr/>
        </p:nvSpPr>
        <p:spPr>
          <a:xfrm>
            <a:off x="3129422" y="4564607"/>
            <a:ext cx="2363470" cy="954107"/>
          </a:xfrm>
          <a:prstGeom prst="rect">
            <a:avLst/>
          </a:prstGeom>
          <a:noFill/>
        </p:spPr>
        <p:txBody>
          <a:bodyPr wrap="square" rtlCol="0">
            <a:spAutoFit/>
          </a:bodyPr>
          <a:lstStyle/>
          <a:p>
            <a:pPr marL="285750" indent="-285750">
              <a:buClr>
                <a:schemeClr val="tx2"/>
              </a:buClr>
              <a:buFont typeface="Zapf Dingbats"/>
              <a:buChar char="✸"/>
            </a:pPr>
            <a:r>
              <a:rPr lang="en-US" sz="1400" dirty="0">
                <a:solidFill>
                  <a:srgbClr val="4D4F53"/>
                </a:solidFill>
              </a:rPr>
              <a:t>Arbitrary 20%</a:t>
            </a:r>
          </a:p>
          <a:p>
            <a:pPr marL="285750" indent="-285750">
              <a:buClr>
                <a:schemeClr val="tx2"/>
              </a:buClr>
              <a:buFont typeface="Zapf Dingbats"/>
              <a:buChar char="✸"/>
            </a:pPr>
            <a:r>
              <a:rPr lang="en-US" sz="1400" dirty="0">
                <a:solidFill>
                  <a:srgbClr val="4D4F53"/>
                </a:solidFill>
              </a:rPr>
              <a:t>Doesn’t discriminate well in case of imbalanced classes</a:t>
            </a:r>
          </a:p>
        </p:txBody>
      </p:sp>
    </p:spTree>
    <p:extLst>
      <p:ext uri="{BB962C8B-B14F-4D97-AF65-F5344CB8AC3E}">
        <p14:creationId xmlns:p14="http://schemas.microsoft.com/office/powerpoint/2010/main" val="252706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5" grpId="0" animBg="1"/>
      <p:bldP spid="77" grpId="0"/>
      <p:bldP spid="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B74414-03E4-7849-ACD7-A838338B1764}"/>
              </a:ext>
            </a:extLst>
          </p:cNvPr>
          <p:cNvSpPr>
            <a:spLocks noGrp="1"/>
          </p:cNvSpPr>
          <p:nvPr>
            <p:ph type="body" sz="quarter" idx="10"/>
          </p:nvPr>
        </p:nvSpPr>
        <p:spPr/>
        <p:txBody>
          <a:bodyPr/>
          <a:lstStyle/>
          <a:p>
            <a:r>
              <a:rPr lang="en-US" dirty="0"/>
              <a:t>Model Exploration</a:t>
            </a:r>
          </a:p>
        </p:txBody>
      </p:sp>
      <p:sp>
        <p:nvSpPr>
          <p:cNvPr id="4" name="Title 3">
            <a:extLst>
              <a:ext uri="{FF2B5EF4-FFF2-40B4-BE49-F238E27FC236}">
                <a16:creationId xmlns:a16="http://schemas.microsoft.com/office/drawing/2014/main" id="{9A09C5AE-F737-8442-9559-AEDCAC461E94}"/>
              </a:ext>
            </a:extLst>
          </p:cNvPr>
          <p:cNvSpPr>
            <a:spLocks noGrp="1"/>
          </p:cNvSpPr>
          <p:nvPr>
            <p:ph type="title"/>
          </p:nvPr>
        </p:nvSpPr>
        <p:spPr/>
        <p:txBody>
          <a:bodyPr/>
          <a:lstStyle/>
          <a:p>
            <a:r>
              <a:rPr lang="en-US" dirty="0"/>
              <a:t>Prediction 	</a:t>
            </a:r>
          </a:p>
        </p:txBody>
      </p:sp>
      <p:pic>
        <p:nvPicPr>
          <p:cNvPr id="6" name="Picture 5">
            <a:extLst>
              <a:ext uri="{FF2B5EF4-FFF2-40B4-BE49-F238E27FC236}">
                <a16:creationId xmlns:a16="http://schemas.microsoft.com/office/drawing/2014/main" id="{3FA8BE2B-2729-EC4A-B726-97592A79237A}"/>
              </a:ext>
            </a:extLst>
          </p:cNvPr>
          <p:cNvPicPr>
            <a:picLocks noChangeAspect="1"/>
          </p:cNvPicPr>
          <p:nvPr/>
        </p:nvPicPr>
        <p:blipFill>
          <a:blip r:embed="rId3"/>
          <a:stretch>
            <a:fillRect/>
          </a:stretch>
        </p:blipFill>
        <p:spPr>
          <a:xfrm>
            <a:off x="2127249" y="2068962"/>
            <a:ext cx="7721323" cy="1547666"/>
          </a:xfrm>
          <a:prstGeom prst="rect">
            <a:avLst/>
          </a:prstGeom>
        </p:spPr>
      </p:pic>
      <p:sp>
        <p:nvSpPr>
          <p:cNvPr id="7" name="TextBox 6">
            <a:extLst>
              <a:ext uri="{FF2B5EF4-FFF2-40B4-BE49-F238E27FC236}">
                <a16:creationId xmlns:a16="http://schemas.microsoft.com/office/drawing/2014/main" id="{C3823154-FC7C-134A-9F97-D1B29463B554}"/>
              </a:ext>
            </a:extLst>
          </p:cNvPr>
          <p:cNvSpPr txBox="1"/>
          <p:nvPr/>
        </p:nvSpPr>
        <p:spPr>
          <a:xfrm>
            <a:off x="429685" y="1497330"/>
            <a:ext cx="11330516" cy="523220"/>
          </a:xfrm>
          <a:prstGeom prst="rect">
            <a:avLst/>
          </a:prstGeom>
          <a:noFill/>
        </p:spPr>
        <p:txBody>
          <a:bodyPr wrap="square" rtlCol="0">
            <a:spAutoFit/>
          </a:bodyPr>
          <a:lstStyle/>
          <a:p>
            <a:r>
              <a:rPr lang="en-US" sz="1400" b="1" dirty="0">
                <a:solidFill>
                  <a:srgbClr val="4D4F53"/>
                </a:solidFill>
              </a:rPr>
              <a:t>Models explored</a:t>
            </a:r>
            <a:r>
              <a:rPr lang="en-US" sz="1400" dirty="0">
                <a:solidFill>
                  <a:srgbClr val="4D4F53"/>
                </a:solidFill>
              </a:rPr>
              <a:t>: Random Forests, Linear and Non-Linear Support vector machines, Gradient Boosting, k-Nearest Neighbors, Logistic Regression and Ridge Regression.</a:t>
            </a:r>
          </a:p>
        </p:txBody>
      </p:sp>
      <p:grpSp>
        <p:nvGrpSpPr>
          <p:cNvPr id="19" name="Group 18">
            <a:extLst>
              <a:ext uri="{FF2B5EF4-FFF2-40B4-BE49-F238E27FC236}">
                <a16:creationId xmlns:a16="http://schemas.microsoft.com/office/drawing/2014/main" id="{8E74484E-B795-D941-A54D-99F82992F023}"/>
              </a:ext>
            </a:extLst>
          </p:cNvPr>
          <p:cNvGrpSpPr/>
          <p:nvPr/>
        </p:nvGrpSpPr>
        <p:grpSpPr>
          <a:xfrm>
            <a:off x="2999264" y="3761462"/>
            <a:ext cx="5977291" cy="2683430"/>
            <a:chOff x="2999264" y="3875762"/>
            <a:chExt cx="5977291" cy="2683430"/>
          </a:xfrm>
        </p:grpSpPr>
        <p:grpSp>
          <p:nvGrpSpPr>
            <p:cNvPr id="14" name="Group 13">
              <a:extLst>
                <a:ext uri="{FF2B5EF4-FFF2-40B4-BE49-F238E27FC236}">
                  <a16:creationId xmlns:a16="http://schemas.microsoft.com/office/drawing/2014/main" id="{10CAC8CB-5B00-364C-8DA4-045D2079EA83}"/>
                </a:ext>
              </a:extLst>
            </p:cNvPr>
            <p:cNvGrpSpPr/>
            <p:nvPr/>
          </p:nvGrpSpPr>
          <p:grpSpPr>
            <a:xfrm>
              <a:off x="2999264" y="4142249"/>
              <a:ext cx="5977291" cy="2416943"/>
              <a:chOff x="914999" y="1339850"/>
              <a:chExt cx="10326440" cy="4175540"/>
            </a:xfrm>
          </p:grpSpPr>
          <p:pic>
            <p:nvPicPr>
              <p:cNvPr id="9" name="Picture 8">
                <a:extLst>
                  <a:ext uri="{FF2B5EF4-FFF2-40B4-BE49-F238E27FC236}">
                    <a16:creationId xmlns:a16="http://schemas.microsoft.com/office/drawing/2014/main" id="{A6AAB9FF-3BB8-4B45-92CC-596483F19872}"/>
                  </a:ext>
                </a:extLst>
              </p:cNvPr>
              <p:cNvPicPr>
                <a:picLocks noChangeAspect="1"/>
              </p:cNvPicPr>
              <p:nvPr/>
            </p:nvPicPr>
            <p:blipFill>
              <a:blip r:embed="rId4"/>
              <a:stretch>
                <a:fillRect/>
              </a:stretch>
            </p:blipFill>
            <p:spPr>
              <a:xfrm>
                <a:off x="914999" y="1362490"/>
                <a:ext cx="3708400" cy="4152900"/>
              </a:xfrm>
              <a:prstGeom prst="rect">
                <a:avLst/>
              </a:prstGeom>
            </p:spPr>
          </p:pic>
          <p:pic>
            <p:nvPicPr>
              <p:cNvPr id="11" name="Picture 10">
                <a:extLst>
                  <a:ext uri="{FF2B5EF4-FFF2-40B4-BE49-F238E27FC236}">
                    <a16:creationId xmlns:a16="http://schemas.microsoft.com/office/drawing/2014/main" id="{88942CD5-0F08-734E-97F8-268ED58ECE83}"/>
                  </a:ext>
                </a:extLst>
              </p:cNvPr>
              <p:cNvPicPr>
                <a:picLocks noChangeAspect="1"/>
              </p:cNvPicPr>
              <p:nvPr/>
            </p:nvPicPr>
            <p:blipFill>
              <a:blip r:embed="rId5"/>
              <a:stretch>
                <a:fillRect/>
              </a:stretch>
            </p:blipFill>
            <p:spPr>
              <a:xfrm>
                <a:off x="7545739" y="1339850"/>
                <a:ext cx="3695700" cy="4165600"/>
              </a:xfrm>
              <a:prstGeom prst="rect">
                <a:avLst/>
              </a:prstGeom>
            </p:spPr>
          </p:pic>
          <p:pic>
            <p:nvPicPr>
              <p:cNvPr id="13" name="Picture 12">
                <a:extLst>
                  <a:ext uri="{FF2B5EF4-FFF2-40B4-BE49-F238E27FC236}">
                    <a16:creationId xmlns:a16="http://schemas.microsoft.com/office/drawing/2014/main" id="{0F035714-B7DC-7941-8C3F-952EB0D315F3}"/>
                  </a:ext>
                </a:extLst>
              </p:cNvPr>
              <p:cNvPicPr>
                <a:picLocks noChangeAspect="1"/>
              </p:cNvPicPr>
              <p:nvPr/>
            </p:nvPicPr>
            <p:blipFill>
              <a:blip r:embed="rId6"/>
              <a:stretch>
                <a:fillRect/>
              </a:stretch>
            </p:blipFill>
            <p:spPr>
              <a:xfrm>
                <a:off x="4171949" y="1352550"/>
                <a:ext cx="3721100" cy="4152900"/>
              </a:xfrm>
              <a:prstGeom prst="rect">
                <a:avLst/>
              </a:prstGeom>
            </p:spPr>
          </p:pic>
        </p:grpSp>
        <p:grpSp>
          <p:nvGrpSpPr>
            <p:cNvPr id="18" name="Group 17">
              <a:extLst>
                <a:ext uri="{FF2B5EF4-FFF2-40B4-BE49-F238E27FC236}">
                  <a16:creationId xmlns:a16="http://schemas.microsoft.com/office/drawing/2014/main" id="{8E40ED64-32EC-4A4B-860C-CE90CEE28B8E}"/>
                </a:ext>
              </a:extLst>
            </p:cNvPr>
            <p:cNvGrpSpPr/>
            <p:nvPr/>
          </p:nvGrpSpPr>
          <p:grpSpPr>
            <a:xfrm>
              <a:off x="3326130" y="3875762"/>
              <a:ext cx="5475614" cy="278910"/>
              <a:chOff x="3326130" y="3875762"/>
              <a:chExt cx="5475614" cy="278910"/>
            </a:xfrm>
          </p:grpSpPr>
          <p:sp>
            <p:nvSpPr>
              <p:cNvPr id="15" name="TextBox 14">
                <a:extLst>
                  <a:ext uri="{FF2B5EF4-FFF2-40B4-BE49-F238E27FC236}">
                    <a16:creationId xmlns:a16="http://schemas.microsoft.com/office/drawing/2014/main" id="{9264B695-6FE2-3345-B035-F2C891E47C56}"/>
                  </a:ext>
                </a:extLst>
              </p:cNvPr>
              <p:cNvSpPr txBox="1"/>
              <p:nvPr/>
            </p:nvSpPr>
            <p:spPr>
              <a:xfrm>
                <a:off x="3326130" y="3875763"/>
                <a:ext cx="1703070" cy="278909"/>
              </a:xfrm>
              <a:prstGeom prst="rect">
                <a:avLst/>
              </a:prstGeom>
              <a:noFill/>
            </p:spPr>
            <p:txBody>
              <a:bodyPr wrap="square" rtlCol="0">
                <a:spAutoFit/>
              </a:bodyPr>
              <a:lstStyle/>
              <a:p>
                <a:pPr algn="ctr"/>
                <a:r>
                  <a:rPr lang="en-US" sz="1200" b="1" dirty="0">
                    <a:solidFill>
                      <a:srgbClr val="C00000"/>
                    </a:solidFill>
                  </a:rPr>
                  <a:t>Gradient Boosting</a:t>
                </a:r>
              </a:p>
            </p:txBody>
          </p:sp>
          <p:sp>
            <p:nvSpPr>
              <p:cNvPr id="16" name="TextBox 15">
                <a:extLst>
                  <a:ext uri="{FF2B5EF4-FFF2-40B4-BE49-F238E27FC236}">
                    <a16:creationId xmlns:a16="http://schemas.microsoft.com/office/drawing/2014/main" id="{A67BE574-6209-5547-A72B-9940FE181081}"/>
                  </a:ext>
                </a:extLst>
              </p:cNvPr>
              <p:cNvSpPr txBox="1"/>
              <p:nvPr/>
            </p:nvSpPr>
            <p:spPr>
              <a:xfrm>
                <a:off x="5327973" y="3875763"/>
                <a:ext cx="1703070" cy="278909"/>
              </a:xfrm>
              <a:prstGeom prst="rect">
                <a:avLst/>
              </a:prstGeom>
              <a:noFill/>
            </p:spPr>
            <p:txBody>
              <a:bodyPr wrap="square" rtlCol="0">
                <a:spAutoFit/>
              </a:bodyPr>
              <a:lstStyle/>
              <a:p>
                <a:pPr algn="ctr"/>
                <a:r>
                  <a:rPr lang="en-US" sz="1200" b="1" dirty="0">
                    <a:solidFill>
                      <a:srgbClr val="C00000"/>
                    </a:solidFill>
                  </a:rPr>
                  <a:t>Random Forests</a:t>
                </a:r>
              </a:p>
            </p:txBody>
          </p:sp>
          <p:sp>
            <p:nvSpPr>
              <p:cNvPr id="17" name="TextBox 16">
                <a:extLst>
                  <a:ext uri="{FF2B5EF4-FFF2-40B4-BE49-F238E27FC236}">
                    <a16:creationId xmlns:a16="http://schemas.microsoft.com/office/drawing/2014/main" id="{657A24B2-56B3-5841-BCC8-93FC33DCEF32}"/>
                  </a:ext>
                </a:extLst>
              </p:cNvPr>
              <p:cNvSpPr txBox="1"/>
              <p:nvPr/>
            </p:nvSpPr>
            <p:spPr>
              <a:xfrm>
                <a:off x="7098674" y="3875762"/>
                <a:ext cx="1703070" cy="278909"/>
              </a:xfrm>
              <a:prstGeom prst="rect">
                <a:avLst/>
              </a:prstGeom>
              <a:noFill/>
            </p:spPr>
            <p:txBody>
              <a:bodyPr wrap="square" rtlCol="0">
                <a:spAutoFit/>
              </a:bodyPr>
              <a:lstStyle/>
              <a:p>
                <a:pPr algn="ctr"/>
                <a:r>
                  <a:rPr lang="en-US" sz="1200" b="1" dirty="0">
                    <a:solidFill>
                      <a:srgbClr val="C00000"/>
                    </a:solidFill>
                  </a:rPr>
                  <a:t>Non Linear SVM</a:t>
                </a:r>
              </a:p>
            </p:txBody>
          </p:sp>
        </p:grpSp>
      </p:grpSp>
    </p:spTree>
    <p:extLst>
      <p:ext uri="{BB962C8B-B14F-4D97-AF65-F5344CB8AC3E}">
        <p14:creationId xmlns:p14="http://schemas.microsoft.com/office/powerpoint/2010/main" val="46256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necteur droit 13"/>
          <p:cNvCxnSpPr>
            <a:cxnSpLocks/>
          </p:cNvCxnSpPr>
          <p:nvPr/>
        </p:nvCxnSpPr>
        <p:spPr>
          <a:xfrm flipH="1">
            <a:off x="6102791" y="862046"/>
            <a:ext cx="2" cy="5462839"/>
          </a:xfrm>
          <a:prstGeom prst="line">
            <a:avLst/>
          </a:prstGeom>
          <a:ln w="19050">
            <a:solidFill>
              <a:schemeClr val="tx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1FC2FFA4-D311-6346-A8CE-114891FF2756}"/>
              </a:ext>
            </a:extLst>
          </p:cNvPr>
          <p:cNvGrpSpPr/>
          <p:nvPr/>
        </p:nvGrpSpPr>
        <p:grpSpPr>
          <a:xfrm>
            <a:off x="2022797" y="2214320"/>
            <a:ext cx="4415968" cy="1323010"/>
            <a:chOff x="2124396" y="1858720"/>
            <a:chExt cx="4415968" cy="1323010"/>
          </a:xfrm>
        </p:grpSpPr>
        <p:sp>
          <p:nvSpPr>
            <p:cNvPr id="33" name="Ellipse 14"/>
            <p:cNvSpPr/>
            <p:nvPr/>
          </p:nvSpPr>
          <p:spPr>
            <a:xfrm>
              <a:off x="5868419" y="1887608"/>
              <a:ext cx="671945" cy="671945"/>
            </a:xfrm>
            <a:prstGeom prst="ellipse">
              <a:avLst/>
            </a:prstGeom>
            <a:solidFill>
              <a:srgbClr val="A82B2F"/>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8" name="Grouper 36"/>
            <p:cNvGrpSpPr/>
            <p:nvPr/>
          </p:nvGrpSpPr>
          <p:grpSpPr>
            <a:xfrm>
              <a:off x="2214284" y="2154307"/>
              <a:ext cx="3297381" cy="138546"/>
              <a:chOff x="1219201" y="2105060"/>
              <a:chExt cx="3297381" cy="138546"/>
            </a:xfrm>
          </p:grpSpPr>
          <p:cxnSp>
            <p:nvCxnSpPr>
              <p:cNvPr id="49" name="Connecteur droit 23"/>
              <p:cNvCxnSpPr/>
              <p:nvPr/>
            </p:nvCxnSpPr>
            <p:spPr>
              <a:xfrm flipV="1">
                <a:off x="1219201" y="2174334"/>
                <a:ext cx="3158835" cy="0"/>
              </a:xfrm>
              <a:prstGeom prst="line">
                <a:avLst/>
              </a:prstGeom>
              <a:ln w="12700">
                <a:solidFill>
                  <a:srgbClr val="A82B2F"/>
                </a:solidFill>
              </a:ln>
              <a:effectLst/>
            </p:spPr>
            <p:style>
              <a:lnRef idx="2">
                <a:schemeClr val="accent1"/>
              </a:lnRef>
              <a:fillRef idx="0">
                <a:schemeClr val="accent1"/>
              </a:fillRef>
              <a:effectRef idx="1">
                <a:schemeClr val="accent1"/>
              </a:effectRef>
              <a:fontRef idx="minor">
                <a:schemeClr val="tx1"/>
              </a:fontRef>
            </p:style>
          </p:cxnSp>
          <p:sp>
            <p:nvSpPr>
              <p:cNvPr id="50" name="Ellipse 28"/>
              <p:cNvSpPr/>
              <p:nvPr/>
            </p:nvSpPr>
            <p:spPr>
              <a:xfrm>
                <a:off x="4378036" y="2105060"/>
                <a:ext cx="138546" cy="138546"/>
              </a:xfrm>
              <a:prstGeom prst="ellipse">
                <a:avLst/>
              </a:prstGeom>
              <a:solidFill>
                <a:srgbClr val="A82B2F"/>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5" name="ZoneTexte 40"/>
            <p:cNvSpPr txBox="1"/>
            <p:nvPr/>
          </p:nvSpPr>
          <p:spPr>
            <a:xfrm>
              <a:off x="2124396" y="1858720"/>
              <a:ext cx="3380509" cy="369332"/>
            </a:xfrm>
            <a:prstGeom prst="rect">
              <a:avLst/>
            </a:prstGeom>
            <a:noFill/>
          </p:spPr>
          <p:txBody>
            <a:bodyPr wrap="square" rtlCol="0">
              <a:spAutoFit/>
            </a:bodyPr>
            <a:lstStyle/>
            <a:p>
              <a:r>
                <a:rPr lang="en-US">
                  <a:solidFill>
                    <a:srgbClr val="4D4F53"/>
                  </a:solidFill>
                </a:rPr>
                <a:t>Dataset Construction</a:t>
              </a:r>
            </a:p>
          </p:txBody>
        </p:sp>
        <p:sp>
          <p:nvSpPr>
            <p:cNvPr id="30" name="TextBox 29">
              <a:extLst>
                <a:ext uri="{FF2B5EF4-FFF2-40B4-BE49-F238E27FC236}">
                  <a16:creationId xmlns:a16="http://schemas.microsoft.com/office/drawing/2014/main" id="{05C23126-FF57-4749-B6BE-9B8DE421094F}"/>
                </a:ext>
              </a:extLst>
            </p:cNvPr>
            <p:cNvSpPr txBox="1"/>
            <p:nvPr/>
          </p:nvSpPr>
          <p:spPr>
            <a:xfrm>
              <a:off x="2136547" y="2227623"/>
              <a:ext cx="2553297" cy="954107"/>
            </a:xfrm>
            <a:prstGeom prst="rect">
              <a:avLst/>
            </a:prstGeom>
            <a:noFill/>
          </p:spPr>
          <p:txBody>
            <a:bodyPr wrap="square" rtlCol="0">
              <a:spAutoFit/>
            </a:bodyPr>
            <a:lstStyle/>
            <a:p>
              <a:pPr marL="228600" indent="-228600">
                <a:buClr>
                  <a:srgbClr val="AF2B32"/>
                </a:buClr>
                <a:buFont typeface="+mj-lt"/>
                <a:buAutoNum type="arabicPeriod"/>
              </a:pPr>
              <a:r>
                <a:rPr lang="en-US" sz="1400">
                  <a:solidFill>
                    <a:srgbClr val="4D4F53"/>
                  </a:solidFill>
                </a:rPr>
                <a:t>Failing CPE Identification</a:t>
              </a:r>
            </a:p>
            <a:p>
              <a:pPr marL="228600" indent="-228600">
                <a:buClr>
                  <a:srgbClr val="AF2B32"/>
                </a:buClr>
                <a:buFont typeface="+mj-lt"/>
                <a:buAutoNum type="arabicPeriod"/>
              </a:pPr>
              <a:r>
                <a:rPr lang="en-US" sz="1400">
                  <a:solidFill>
                    <a:srgbClr val="4D4F53"/>
                  </a:solidFill>
                </a:rPr>
                <a:t>Health Measurements</a:t>
              </a:r>
            </a:p>
            <a:p>
              <a:pPr marL="228600" indent="-228600">
                <a:buClr>
                  <a:srgbClr val="AF2B32"/>
                </a:buClr>
                <a:buFont typeface="+mj-lt"/>
                <a:buAutoNum type="arabicPeriod"/>
              </a:pPr>
              <a:r>
                <a:rPr lang="en-US" sz="1400">
                  <a:solidFill>
                    <a:srgbClr val="4D4F53"/>
                  </a:solidFill>
                </a:rPr>
                <a:t>Offline CPE Handling</a:t>
              </a:r>
            </a:p>
            <a:p>
              <a:pPr marL="228600" indent="-228600">
                <a:buClr>
                  <a:srgbClr val="AF2B32"/>
                </a:buClr>
                <a:buFont typeface="+mj-lt"/>
                <a:buAutoNum type="arabicPeriod"/>
              </a:pPr>
              <a:r>
                <a:rPr lang="en-US" sz="1400">
                  <a:solidFill>
                    <a:srgbClr val="4D4F53"/>
                  </a:solidFill>
                </a:rPr>
                <a:t>Implementation</a:t>
              </a:r>
            </a:p>
          </p:txBody>
        </p:sp>
      </p:grpSp>
      <p:grpSp>
        <p:nvGrpSpPr>
          <p:cNvPr id="14" name="Group 13">
            <a:extLst>
              <a:ext uri="{FF2B5EF4-FFF2-40B4-BE49-F238E27FC236}">
                <a16:creationId xmlns:a16="http://schemas.microsoft.com/office/drawing/2014/main" id="{5CBAE0EC-E986-2B4B-B7CE-D59946ECC035}"/>
              </a:ext>
            </a:extLst>
          </p:cNvPr>
          <p:cNvGrpSpPr/>
          <p:nvPr/>
        </p:nvGrpSpPr>
        <p:grpSpPr>
          <a:xfrm>
            <a:off x="5766819" y="3207737"/>
            <a:ext cx="4442878" cy="1107996"/>
            <a:chOff x="5868418" y="2852137"/>
            <a:chExt cx="4442878" cy="1107996"/>
          </a:xfrm>
        </p:grpSpPr>
        <p:sp>
          <p:nvSpPr>
            <p:cNvPr id="34" name="Ellipse 15"/>
            <p:cNvSpPr/>
            <p:nvPr/>
          </p:nvSpPr>
          <p:spPr>
            <a:xfrm>
              <a:off x="5868418" y="2873329"/>
              <a:ext cx="671945" cy="671945"/>
            </a:xfrm>
            <a:prstGeom prst="ellipse">
              <a:avLst/>
            </a:prstGeom>
            <a:solidFill>
              <a:srgbClr val="D6382D"/>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8" name="Grouper 34"/>
            <p:cNvGrpSpPr/>
            <p:nvPr/>
          </p:nvGrpSpPr>
          <p:grpSpPr>
            <a:xfrm>
              <a:off x="6807063" y="3140028"/>
              <a:ext cx="3387437" cy="138546"/>
              <a:chOff x="5811981" y="3090781"/>
              <a:chExt cx="3387437" cy="138546"/>
            </a:xfrm>
          </p:grpSpPr>
          <p:cxnSp>
            <p:nvCxnSpPr>
              <p:cNvPr id="59" name="Connecteur droit 26"/>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60" name="Ellipse 31"/>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8" name="ZoneTexte 43"/>
            <p:cNvSpPr txBox="1"/>
            <p:nvPr/>
          </p:nvSpPr>
          <p:spPr>
            <a:xfrm>
              <a:off x="6736823" y="2852137"/>
              <a:ext cx="3574473" cy="369332"/>
            </a:xfrm>
            <a:prstGeom prst="rect">
              <a:avLst/>
            </a:prstGeom>
            <a:noFill/>
          </p:spPr>
          <p:txBody>
            <a:bodyPr wrap="square" rtlCol="0">
              <a:spAutoFit/>
            </a:bodyPr>
            <a:lstStyle/>
            <a:p>
              <a:pPr algn="r"/>
              <a:r>
                <a:rPr lang="en-US">
                  <a:solidFill>
                    <a:srgbClr val="4D4F53"/>
                  </a:solidFill>
                </a:rPr>
                <a:t>Data Analysis</a:t>
              </a:r>
            </a:p>
          </p:txBody>
        </p:sp>
        <p:sp>
          <p:nvSpPr>
            <p:cNvPr id="8" name="TextBox 7">
              <a:extLst>
                <a:ext uri="{FF2B5EF4-FFF2-40B4-BE49-F238E27FC236}">
                  <a16:creationId xmlns:a16="http://schemas.microsoft.com/office/drawing/2014/main" id="{0AEFEAAB-4463-724C-AF8B-0B2C081473DA}"/>
                </a:ext>
              </a:extLst>
            </p:cNvPr>
            <p:cNvSpPr txBox="1"/>
            <p:nvPr/>
          </p:nvSpPr>
          <p:spPr>
            <a:xfrm>
              <a:off x="7540936" y="3221469"/>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a:solidFill>
                    <a:srgbClr val="4D4F53"/>
                  </a:solidFill>
                </a:rPr>
                <a:t>Exploratory Analysis</a:t>
              </a:r>
            </a:p>
            <a:p>
              <a:pPr marL="228600" indent="-228600" algn="r">
                <a:buClr>
                  <a:schemeClr val="tx2"/>
                </a:buClr>
                <a:buFont typeface="+mj-lt"/>
                <a:buAutoNum type="arabicPeriod"/>
              </a:pPr>
              <a:r>
                <a:rPr lang="en-US" sz="1400">
                  <a:solidFill>
                    <a:srgbClr val="4D4F53"/>
                  </a:solidFill>
                </a:rPr>
                <a:t>Data Preprocessing</a:t>
              </a:r>
            </a:p>
            <a:p>
              <a:pPr marL="228600" indent="-228600" algn="r">
                <a:buClr>
                  <a:schemeClr val="tx2"/>
                </a:buClr>
                <a:buFont typeface="+mj-lt"/>
                <a:buAutoNum type="arabicPeriod"/>
              </a:pPr>
              <a:r>
                <a:rPr lang="en-US" sz="1400">
                  <a:solidFill>
                    <a:srgbClr val="4D4F53"/>
                  </a:solidFill>
                </a:rPr>
                <a:t>Label Propagation</a:t>
              </a:r>
            </a:p>
          </p:txBody>
        </p:sp>
      </p:grpSp>
      <p:grpSp>
        <p:nvGrpSpPr>
          <p:cNvPr id="15" name="Group 14">
            <a:extLst>
              <a:ext uri="{FF2B5EF4-FFF2-40B4-BE49-F238E27FC236}">
                <a16:creationId xmlns:a16="http://schemas.microsoft.com/office/drawing/2014/main" id="{2A7B858D-144E-BD43-B850-88444A6C109C}"/>
              </a:ext>
            </a:extLst>
          </p:cNvPr>
          <p:cNvGrpSpPr/>
          <p:nvPr/>
        </p:nvGrpSpPr>
        <p:grpSpPr>
          <a:xfrm>
            <a:off x="5766819" y="1248648"/>
            <a:ext cx="4442878" cy="1101912"/>
            <a:chOff x="5868418" y="893048"/>
            <a:chExt cx="4442878" cy="1101912"/>
          </a:xfrm>
        </p:grpSpPr>
        <p:sp>
          <p:nvSpPr>
            <p:cNvPr id="4" name="TextBox 3">
              <a:extLst>
                <a:ext uri="{FF2B5EF4-FFF2-40B4-BE49-F238E27FC236}">
                  <a16:creationId xmlns:a16="http://schemas.microsoft.com/office/drawing/2014/main" id="{3EC19059-518C-D54E-9F22-F47873B06109}"/>
                </a:ext>
              </a:extLst>
            </p:cNvPr>
            <p:cNvSpPr txBox="1"/>
            <p:nvPr/>
          </p:nvSpPr>
          <p:spPr>
            <a:xfrm>
              <a:off x="7668155" y="1256296"/>
              <a:ext cx="2553297" cy="738664"/>
            </a:xfrm>
            <a:prstGeom prst="rect">
              <a:avLst/>
            </a:prstGeom>
            <a:noFill/>
          </p:spPr>
          <p:txBody>
            <a:bodyPr wrap="square" rtlCol="0">
              <a:spAutoFit/>
            </a:bodyPr>
            <a:lstStyle/>
            <a:p>
              <a:pPr marL="228600" indent="-228600" algn="r">
                <a:buClr>
                  <a:schemeClr val="accent3"/>
                </a:buClr>
                <a:buFont typeface="+mj-lt"/>
                <a:buAutoNum type="arabicPeriod"/>
              </a:pPr>
              <a:r>
                <a:rPr lang="en-US" sz="1400" b="1" dirty="0">
                  <a:solidFill>
                    <a:srgbClr val="4D4F53"/>
                  </a:solidFill>
                </a:rPr>
                <a:t>HFC Architecture</a:t>
              </a:r>
            </a:p>
            <a:p>
              <a:pPr marL="228600" indent="-228600" algn="r">
                <a:buClr>
                  <a:schemeClr val="accent3"/>
                </a:buClr>
                <a:buFont typeface="+mj-lt"/>
                <a:buAutoNum type="arabicPeriod"/>
              </a:pPr>
              <a:r>
                <a:rPr lang="en-US" sz="1400" b="1" dirty="0">
                  <a:solidFill>
                    <a:srgbClr val="4D4F53"/>
                  </a:solidFill>
                </a:rPr>
                <a:t>Identified Problem</a:t>
              </a:r>
            </a:p>
            <a:p>
              <a:pPr marL="228600" indent="-228600" algn="r">
                <a:buClr>
                  <a:schemeClr val="accent3"/>
                </a:buClr>
                <a:buFont typeface="+mj-lt"/>
                <a:buAutoNum type="arabicPeriod"/>
              </a:pPr>
              <a:r>
                <a:rPr lang="en-US" sz="1400" b="1" dirty="0">
                  <a:solidFill>
                    <a:srgbClr val="4D4F53"/>
                  </a:solidFill>
                </a:rPr>
                <a:t>Data Sources</a:t>
              </a:r>
            </a:p>
          </p:txBody>
        </p:sp>
        <p:sp>
          <p:nvSpPr>
            <p:cNvPr id="43" name="Ellipse 15">
              <a:extLst>
                <a:ext uri="{FF2B5EF4-FFF2-40B4-BE49-F238E27FC236}">
                  <a16:creationId xmlns:a16="http://schemas.microsoft.com/office/drawing/2014/main" id="{53480EE0-29CB-F847-9C79-FF3B50318965}"/>
                </a:ext>
              </a:extLst>
            </p:cNvPr>
            <p:cNvSpPr/>
            <p:nvPr/>
          </p:nvSpPr>
          <p:spPr>
            <a:xfrm>
              <a:off x="5868418" y="908156"/>
              <a:ext cx="671945" cy="671945"/>
            </a:xfrm>
            <a:prstGeom prst="ellipse">
              <a:avLst/>
            </a:prstGeom>
            <a:solidFill>
              <a:schemeClr val="accent3"/>
            </a:solidFill>
            <a:ln w="53975">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7" name="Grouper 34">
              <a:extLst>
                <a:ext uri="{FF2B5EF4-FFF2-40B4-BE49-F238E27FC236}">
                  <a16:creationId xmlns:a16="http://schemas.microsoft.com/office/drawing/2014/main" id="{B93238C8-E0A0-D142-B8E3-CBE383C0C8CC}"/>
                </a:ext>
              </a:extLst>
            </p:cNvPr>
            <p:cNvGrpSpPr/>
            <p:nvPr/>
          </p:nvGrpSpPr>
          <p:grpSpPr>
            <a:xfrm>
              <a:off x="6807063" y="1174855"/>
              <a:ext cx="3387437" cy="138546"/>
              <a:chOff x="5811981" y="3090781"/>
              <a:chExt cx="3387437" cy="138546"/>
            </a:xfrm>
          </p:grpSpPr>
          <p:cxnSp>
            <p:nvCxnSpPr>
              <p:cNvPr id="55" name="Connecteur droit 26">
                <a:extLst>
                  <a:ext uri="{FF2B5EF4-FFF2-40B4-BE49-F238E27FC236}">
                    <a16:creationId xmlns:a16="http://schemas.microsoft.com/office/drawing/2014/main" id="{2522623A-C6AF-1340-9DF0-0CE476276228}"/>
                  </a:ext>
                </a:extLst>
              </p:cNvPr>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56" name="Ellipse 31">
                <a:extLst>
                  <a:ext uri="{FF2B5EF4-FFF2-40B4-BE49-F238E27FC236}">
                    <a16:creationId xmlns:a16="http://schemas.microsoft.com/office/drawing/2014/main" id="{E999F09E-B854-EB4E-9AB8-ED2F5E73B470}"/>
                  </a:ext>
                </a:extLst>
              </p:cNvPr>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54" name="ZoneTexte 43">
              <a:extLst>
                <a:ext uri="{FF2B5EF4-FFF2-40B4-BE49-F238E27FC236}">
                  <a16:creationId xmlns:a16="http://schemas.microsoft.com/office/drawing/2014/main" id="{395BBE34-704F-684E-94F5-F2120DCC3448}"/>
                </a:ext>
              </a:extLst>
            </p:cNvPr>
            <p:cNvSpPr txBox="1"/>
            <p:nvPr/>
          </p:nvSpPr>
          <p:spPr>
            <a:xfrm>
              <a:off x="6736823" y="893048"/>
              <a:ext cx="3574473" cy="369332"/>
            </a:xfrm>
            <a:prstGeom prst="rect">
              <a:avLst/>
            </a:prstGeom>
            <a:noFill/>
          </p:spPr>
          <p:txBody>
            <a:bodyPr wrap="square" rtlCol="0">
              <a:spAutoFit/>
            </a:bodyPr>
            <a:lstStyle/>
            <a:p>
              <a:pPr algn="r"/>
              <a:r>
                <a:rPr lang="en-US" b="1" dirty="0">
                  <a:solidFill>
                    <a:srgbClr val="4D4F53"/>
                  </a:solidFill>
                </a:rPr>
                <a:t>Current State</a:t>
              </a:r>
            </a:p>
          </p:txBody>
        </p:sp>
      </p:grpSp>
      <p:grpSp>
        <p:nvGrpSpPr>
          <p:cNvPr id="13" name="Group 12">
            <a:extLst>
              <a:ext uri="{FF2B5EF4-FFF2-40B4-BE49-F238E27FC236}">
                <a16:creationId xmlns:a16="http://schemas.microsoft.com/office/drawing/2014/main" id="{1600F568-01C0-7544-B93B-8CC228CF8B65}"/>
              </a:ext>
            </a:extLst>
          </p:cNvPr>
          <p:cNvGrpSpPr/>
          <p:nvPr/>
        </p:nvGrpSpPr>
        <p:grpSpPr>
          <a:xfrm>
            <a:off x="5766819" y="5176034"/>
            <a:ext cx="4442878" cy="1132331"/>
            <a:chOff x="5868418" y="4820434"/>
            <a:chExt cx="4442878" cy="1132331"/>
          </a:xfrm>
        </p:grpSpPr>
        <p:sp>
          <p:nvSpPr>
            <p:cNvPr id="62" name="Ellipse 15">
              <a:extLst>
                <a:ext uri="{FF2B5EF4-FFF2-40B4-BE49-F238E27FC236}">
                  <a16:creationId xmlns:a16="http://schemas.microsoft.com/office/drawing/2014/main" id="{4F53679C-AE53-0743-8156-5966E15EB565}"/>
                </a:ext>
              </a:extLst>
            </p:cNvPr>
            <p:cNvSpPr/>
            <p:nvPr/>
          </p:nvSpPr>
          <p:spPr>
            <a:xfrm>
              <a:off x="5868418" y="4865961"/>
              <a:ext cx="671945" cy="671945"/>
            </a:xfrm>
            <a:prstGeom prst="ellipse">
              <a:avLst/>
            </a:prstGeom>
            <a:solidFill>
              <a:schemeClr val="accent5"/>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63" name="Grouper 34">
              <a:extLst>
                <a:ext uri="{FF2B5EF4-FFF2-40B4-BE49-F238E27FC236}">
                  <a16:creationId xmlns:a16="http://schemas.microsoft.com/office/drawing/2014/main" id="{472405DC-7E1D-2848-A96D-9AFB1BBA30CB}"/>
                </a:ext>
              </a:extLst>
            </p:cNvPr>
            <p:cNvGrpSpPr/>
            <p:nvPr/>
          </p:nvGrpSpPr>
          <p:grpSpPr>
            <a:xfrm>
              <a:off x="6807063" y="5132660"/>
              <a:ext cx="3387437" cy="138546"/>
              <a:chOff x="5811981" y="3090781"/>
              <a:chExt cx="3387437" cy="138546"/>
            </a:xfrm>
          </p:grpSpPr>
          <p:cxnSp>
            <p:nvCxnSpPr>
              <p:cNvPr id="69" name="Connecteur droit 26">
                <a:extLst>
                  <a:ext uri="{FF2B5EF4-FFF2-40B4-BE49-F238E27FC236}">
                    <a16:creationId xmlns:a16="http://schemas.microsoft.com/office/drawing/2014/main" id="{1F0E016F-C7D8-7B47-8936-919A995BD44D}"/>
                  </a:ext>
                </a:extLst>
              </p:cNvPr>
              <p:cNvCxnSpPr/>
              <p:nvPr/>
            </p:nvCxnSpPr>
            <p:spPr>
              <a:xfrm flipV="1">
                <a:off x="5888182" y="3160054"/>
                <a:ext cx="3311236" cy="1"/>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70" name="Ellipse 31">
                <a:extLst>
                  <a:ext uri="{FF2B5EF4-FFF2-40B4-BE49-F238E27FC236}">
                    <a16:creationId xmlns:a16="http://schemas.microsoft.com/office/drawing/2014/main" id="{79617255-CA5C-C04F-8666-FEB7347CD034}"/>
                  </a:ext>
                </a:extLst>
              </p:cNvPr>
              <p:cNvSpPr/>
              <p:nvPr/>
            </p:nvSpPr>
            <p:spPr>
              <a:xfrm>
                <a:off x="5811981" y="3090781"/>
                <a:ext cx="138546" cy="138546"/>
              </a:xfrm>
              <a:prstGeom prst="ellipse">
                <a:avLst/>
              </a:prstGeom>
              <a:solidFill>
                <a:schemeClr val="accent5"/>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7" name="ZoneTexte 43">
              <a:extLst>
                <a:ext uri="{FF2B5EF4-FFF2-40B4-BE49-F238E27FC236}">
                  <a16:creationId xmlns:a16="http://schemas.microsoft.com/office/drawing/2014/main" id="{6B895719-D1DE-A74A-8B62-0028246BECFE}"/>
                </a:ext>
              </a:extLst>
            </p:cNvPr>
            <p:cNvSpPr txBox="1"/>
            <p:nvPr/>
          </p:nvSpPr>
          <p:spPr>
            <a:xfrm>
              <a:off x="6736823" y="4820434"/>
              <a:ext cx="3574473" cy="369332"/>
            </a:xfrm>
            <a:prstGeom prst="rect">
              <a:avLst/>
            </a:prstGeom>
            <a:noFill/>
          </p:spPr>
          <p:txBody>
            <a:bodyPr wrap="square" rtlCol="0">
              <a:spAutoFit/>
            </a:bodyPr>
            <a:lstStyle/>
            <a:p>
              <a:pPr algn="r"/>
              <a:r>
                <a:rPr lang="en-US">
                  <a:solidFill>
                    <a:srgbClr val="4D4F53"/>
                  </a:solidFill>
                </a:rPr>
                <a:t>Discussion</a:t>
              </a:r>
            </a:p>
          </p:txBody>
        </p:sp>
        <p:sp>
          <p:nvSpPr>
            <p:cNvPr id="71" name="TextBox 70">
              <a:extLst>
                <a:ext uri="{FF2B5EF4-FFF2-40B4-BE49-F238E27FC236}">
                  <a16:creationId xmlns:a16="http://schemas.microsoft.com/office/drawing/2014/main" id="{BBC65FD8-8A0E-3F4E-9F3D-A3C15E2D7562}"/>
                </a:ext>
              </a:extLst>
            </p:cNvPr>
            <p:cNvSpPr txBox="1"/>
            <p:nvPr/>
          </p:nvSpPr>
          <p:spPr>
            <a:xfrm>
              <a:off x="7540936" y="5214101"/>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a:solidFill>
                    <a:srgbClr val="4D4F53"/>
                  </a:solidFill>
                </a:rPr>
                <a:t>Model Output and Behaviour</a:t>
              </a:r>
            </a:p>
            <a:p>
              <a:pPr marL="228600" indent="-228600" algn="r">
                <a:buClr>
                  <a:schemeClr val="tx2"/>
                </a:buClr>
                <a:buFont typeface="+mj-lt"/>
                <a:buAutoNum type="arabicPeriod"/>
              </a:pPr>
              <a:r>
                <a:rPr lang="en-US" sz="1400">
                  <a:solidFill>
                    <a:srgbClr val="4D4F53"/>
                  </a:solidFill>
                </a:rPr>
                <a:t>Improvements</a:t>
              </a:r>
            </a:p>
            <a:p>
              <a:pPr marL="228600" indent="-228600" algn="r">
                <a:buClr>
                  <a:schemeClr val="tx2"/>
                </a:buClr>
                <a:buFont typeface="+mj-lt"/>
                <a:buAutoNum type="arabicPeriod"/>
              </a:pPr>
              <a:endParaRPr lang="en-US" sz="1400">
                <a:solidFill>
                  <a:srgbClr val="4D4F53"/>
                </a:solidFill>
              </a:endParaRPr>
            </a:p>
          </p:txBody>
        </p:sp>
      </p:grpSp>
      <p:grpSp>
        <p:nvGrpSpPr>
          <p:cNvPr id="17" name="Group 16">
            <a:extLst>
              <a:ext uri="{FF2B5EF4-FFF2-40B4-BE49-F238E27FC236}">
                <a16:creationId xmlns:a16="http://schemas.microsoft.com/office/drawing/2014/main" id="{35F3ADA2-33AF-CA4D-A6A5-BF63416E2388}"/>
              </a:ext>
            </a:extLst>
          </p:cNvPr>
          <p:cNvGrpSpPr/>
          <p:nvPr/>
        </p:nvGrpSpPr>
        <p:grpSpPr>
          <a:xfrm>
            <a:off x="2022797" y="4190230"/>
            <a:ext cx="4415968" cy="1099055"/>
            <a:chOff x="2124396" y="3834630"/>
            <a:chExt cx="4415968" cy="1099055"/>
          </a:xfrm>
        </p:grpSpPr>
        <p:sp>
          <p:nvSpPr>
            <p:cNvPr id="36" name="Ellipse 16"/>
            <p:cNvSpPr/>
            <p:nvPr/>
          </p:nvSpPr>
          <p:spPr>
            <a:xfrm>
              <a:off x="5868419" y="3859049"/>
              <a:ext cx="671945" cy="671945"/>
            </a:xfrm>
            <a:prstGeom prst="ellipse">
              <a:avLst/>
            </a:prstGeom>
            <a:solidFill>
              <a:srgbClr val="8D817A"/>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1" name="Grouper 37"/>
            <p:cNvGrpSpPr/>
            <p:nvPr/>
          </p:nvGrpSpPr>
          <p:grpSpPr>
            <a:xfrm>
              <a:off x="2274403" y="4125748"/>
              <a:ext cx="3281561" cy="138546"/>
              <a:chOff x="1279320" y="4076502"/>
              <a:chExt cx="3281561" cy="138546"/>
            </a:xfrm>
          </p:grpSpPr>
          <p:cxnSp>
            <p:nvCxnSpPr>
              <p:cNvPr id="52" name="Connecteur droit 24"/>
              <p:cNvCxnSpPr/>
              <p:nvPr/>
            </p:nvCxnSpPr>
            <p:spPr>
              <a:xfrm>
                <a:off x="1279320" y="4145775"/>
                <a:ext cx="3182849" cy="1"/>
              </a:xfrm>
              <a:prstGeom prst="line">
                <a:avLst/>
              </a:prstGeom>
              <a:ln w="12700">
                <a:solidFill>
                  <a:srgbClr val="8D817A"/>
                </a:solidFill>
              </a:ln>
              <a:effectLst/>
            </p:spPr>
            <p:style>
              <a:lnRef idx="2">
                <a:schemeClr val="accent1"/>
              </a:lnRef>
              <a:fillRef idx="0">
                <a:schemeClr val="accent1"/>
              </a:fillRef>
              <a:effectRef idx="1">
                <a:schemeClr val="accent1"/>
              </a:effectRef>
              <a:fontRef idx="minor">
                <a:schemeClr val="tx1"/>
              </a:fontRef>
            </p:style>
          </p:cxnSp>
          <p:sp>
            <p:nvSpPr>
              <p:cNvPr id="53" name="Ellipse 29"/>
              <p:cNvSpPr/>
              <p:nvPr/>
            </p:nvSpPr>
            <p:spPr>
              <a:xfrm>
                <a:off x="4422335" y="4076502"/>
                <a:ext cx="138546" cy="138546"/>
              </a:xfrm>
              <a:prstGeom prst="ellipse">
                <a:avLst/>
              </a:prstGeom>
              <a:solidFill>
                <a:srgbClr val="8D817A"/>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6" name="ZoneTexte 41"/>
            <p:cNvSpPr txBox="1"/>
            <p:nvPr/>
          </p:nvSpPr>
          <p:spPr>
            <a:xfrm>
              <a:off x="2124396" y="3834630"/>
              <a:ext cx="3380509" cy="369332"/>
            </a:xfrm>
            <a:prstGeom prst="rect">
              <a:avLst/>
            </a:prstGeom>
            <a:noFill/>
          </p:spPr>
          <p:txBody>
            <a:bodyPr wrap="square" rtlCol="0">
              <a:spAutoFit/>
            </a:bodyPr>
            <a:lstStyle>
              <a:defPPr>
                <a:defRPr lang="en-US"/>
              </a:defPPr>
              <a:lvl1pPr>
                <a:defRPr sz="1600">
                  <a:solidFill>
                    <a:srgbClr val="4D4F53"/>
                  </a:solidFill>
                </a:defRPr>
              </a:lvl1pPr>
            </a:lstStyle>
            <a:p>
              <a:r>
                <a:rPr lang="en-US" sz="1800"/>
                <a:t>Prediction</a:t>
              </a:r>
            </a:p>
          </p:txBody>
        </p:sp>
        <p:sp>
          <p:nvSpPr>
            <p:cNvPr id="72" name="TextBox 71">
              <a:extLst>
                <a:ext uri="{FF2B5EF4-FFF2-40B4-BE49-F238E27FC236}">
                  <a16:creationId xmlns:a16="http://schemas.microsoft.com/office/drawing/2014/main" id="{96269527-81A4-E542-B043-56A79659B0C7}"/>
                </a:ext>
              </a:extLst>
            </p:cNvPr>
            <p:cNvSpPr txBox="1"/>
            <p:nvPr/>
          </p:nvSpPr>
          <p:spPr>
            <a:xfrm>
              <a:off x="2136547" y="4195021"/>
              <a:ext cx="2553297" cy="738664"/>
            </a:xfrm>
            <a:prstGeom prst="rect">
              <a:avLst/>
            </a:prstGeom>
            <a:noFill/>
          </p:spPr>
          <p:txBody>
            <a:bodyPr wrap="square" rtlCol="0">
              <a:spAutoFit/>
            </a:bodyPr>
            <a:lstStyle/>
            <a:p>
              <a:pPr marL="228600" indent="-228600">
                <a:buClr>
                  <a:srgbClr val="AF2B32"/>
                </a:buClr>
                <a:buFont typeface="+mj-lt"/>
                <a:buAutoNum type="arabicPeriod"/>
              </a:pPr>
              <a:r>
                <a:rPr lang="en-US" sz="1400">
                  <a:solidFill>
                    <a:srgbClr val="4D4F53"/>
                  </a:solidFill>
                </a:rPr>
                <a:t>Cross-Validation</a:t>
              </a:r>
            </a:p>
            <a:p>
              <a:pPr marL="228600" indent="-228600">
                <a:buClr>
                  <a:srgbClr val="AF2B32"/>
                </a:buClr>
                <a:buFont typeface="+mj-lt"/>
                <a:buAutoNum type="arabicPeriod"/>
              </a:pPr>
              <a:r>
                <a:rPr lang="en-US" sz="1400">
                  <a:solidFill>
                    <a:srgbClr val="4D4F53"/>
                  </a:solidFill>
                </a:rPr>
                <a:t>Performance Metrics</a:t>
              </a:r>
            </a:p>
            <a:p>
              <a:pPr marL="228600" indent="-228600">
                <a:buClr>
                  <a:srgbClr val="AF2B32"/>
                </a:buClr>
                <a:buFont typeface="+mj-lt"/>
                <a:buAutoNum type="arabicPeriod"/>
              </a:pPr>
              <a:r>
                <a:rPr lang="en-US" sz="1400">
                  <a:solidFill>
                    <a:srgbClr val="4D4F53"/>
                  </a:solidFill>
                </a:rPr>
                <a:t>Model Exploration</a:t>
              </a:r>
            </a:p>
          </p:txBody>
        </p:sp>
      </p:grpSp>
      <p:sp>
        <p:nvSpPr>
          <p:cNvPr id="2" name="Rectangle 1">
            <a:extLst>
              <a:ext uri="{FF2B5EF4-FFF2-40B4-BE49-F238E27FC236}">
                <a16:creationId xmlns:a16="http://schemas.microsoft.com/office/drawing/2014/main" id="{AB7E0198-D818-534F-A42E-0B79942DA98D}"/>
              </a:ext>
            </a:extLst>
          </p:cNvPr>
          <p:cNvSpPr/>
          <p:nvPr/>
        </p:nvSpPr>
        <p:spPr>
          <a:xfrm>
            <a:off x="2022797" y="2019690"/>
            <a:ext cx="4612427" cy="4483980"/>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9" name="Rectangle 38">
            <a:extLst>
              <a:ext uri="{FF2B5EF4-FFF2-40B4-BE49-F238E27FC236}">
                <a16:creationId xmlns:a16="http://schemas.microsoft.com/office/drawing/2014/main" id="{F3CA1E53-8BB4-D944-8A74-254998163DC3}"/>
              </a:ext>
            </a:extLst>
          </p:cNvPr>
          <p:cNvSpPr/>
          <p:nvPr/>
        </p:nvSpPr>
        <p:spPr>
          <a:xfrm>
            <a:off x="6632939" y="2509906"/>
            <a:ext cx="4604003" cy="3993763"/>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Tree>
    <p:extLst>
      <p:ext uri="{BB962C8B-B14F-4D97-AF65-F5344CB8AC3E}">
        <p14:creationId xmlns:p14="http://schemas.microsoft.com/office/powerpoint/2010/main" val="359700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necteur droit 13"/>
          <p:cNvCxnSpPr>
            <a:cxnSpLocks/>
          </p:cNvCxnSpPr>
          <p:nvPr/>
        </p:nvCxnSpPr>
        <p:spPr>
          <a:xfrm flipH="1">
            <a:off x="6102791" y="862046"/>
            <a:ext cx="2" cy="5462839"/>
          </a:xfrm>
          <a:prstGeom prst="line">
            <a:avLst/>
          </a:prstGeom>
          <a:ln w="19050">
            <a:solidFill>
              <a:schemeClr val="tx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1FC2FFA4-D311-6346-A8CE-114891FF2756}"/>
              </a:ext>
            </a:extLst>
          </p:cNvPr>
          <p:cNvGrpSpPr/>
          <p:nvPr/>
        </p:nvGrpSpPr>
        <p:grpSpPr>
          <a:xfrm>
            <a:off x="2022797" y="2214320"/>
            <a:ext cx="4415968" cy="1323010"/>
            <a:chOff x="2124396" y="1858720"/>
            <a:chExt cx="4415968" cy="1323010"/>
          </a:xfrm>
        </p:grpSpPr>
        <p:sp>
          <p:nvSpPr>
            <p:cNvPr id="33" name="Ellipse 14"/>
            <p:cNvSpPr/>
            <p:nvPr/>
          </p:nvSpPr>
          <p:spPr>
            <a:xfrm>
              <a:off x="5868419" y="1887608"/>
              <a:ext cx="671945" cy="671945"/>
            </a:xfrm>
            <a:prstGeom prst="ellipse">
              <a:avLst/>
            </a:prstGeom>
            <a:solidFill>
              <a:srgbClr val="A82B2F"/>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8" name="Grouper 36"/>
            <p:cNvGrpSpPr/>
            <p:nvPr/>
          </p:nvGrpSpPr>
          <p:grpSpPr>
            <a:xfrm>
              <a:off x="2214284" y="2154307"/>
              <a:ext cx="3297381" cy="138546"/>
              <a:chOff x="1219201" y="2105060"/>
              <a:chExt cx="3297381" cy="138546"/>
            </a:xfrm>
          </p:grpSpPr>
          <p:cxnSp>
            <p:nvCxnSpPr>
              <p:cNvPr id="49" name="Connecteur droit 23"/>
              <p:cNvCxnSpPr/>
              <p:nvPr/>
            </p:nvCxnSpPr>
            <p:spPr>
              <a:xfrm flipV="1">
                <a:off x="1219201" y="2174334"/>
                <a:ext cx="3158835" cy="0"/>
              </a:xfrm>
              <a:prstGeom prst="line">
                <a:avLst/>
              </a:prstGeom>
              <a:ln w="12700">
                <a:solidFill>
                  <a:srgbClr val="A82B2F"/>
                </a:solidFill>
              </a:ln>
              <a:effectLst/>
            </p:spPr>
            <p:style>
              <a:lnRef idx="2">
                <a:schemeClr val="accent1"/>
              </a:lnRef>
              <a:fillRef idx="0">
                <a:schemeClr val="accent1"/>
              </a:fillRef>
              <a:effectRef idx="1">
                <a:schemeClr val="accent1"/>
              </a:effectRef>
              <a:fontRef idx="minor">
                <a:schemeClr val="tx1"/>
              </a:fontRef>
            </p:style>
          </p:cxnSp>
          <p:sp>
            <p:nvSpPr>
              <p:cNvPr id="50" name="Ellipse 28"/>
              <p:cNvSpPr/>
              <p:nvPr/>
            </p:nvSpPr>
            <p:spPr>
              <a:xfrm>
                <a:off x="4378036" y="2105060"/>
                <a:ext cx="138546" cy="138546"/>
              </a:xfrm>
              <a:prstGeom prst="ellipse">
                <a:avLst/>
              </a:prstGeom>
              <a:solidFill>
                <a:srgbClr val="A82B2F"/>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5" name="ZoneTexte 40"/>
            <p:cNvSpPr txBox="1"/>
            <p:nvPr/>
          </p:nvSpPr>
          <p:spPr>
            <a:xfrm>
              <a:off x="2124396" y="1858720"/>
              <a:ext cx="3380509" cy="369332"/>
            </a:xfrm>
            <a:prstGeom prst="rect">
              <a:avLst/>
            </a:prstGeom>
            <a:noFill/>
          </p:spPr>
          <p:txBody>
            <a:bodyPr wrap="square" rtlCol="0">
              <a:spAutoFit/>
            </a:bodyPr>
            <a:lstStyle/>
            <a:p>
              <a:r>
                <a:rPr lang="en-US">
                  <a:solidFill>
                    <a:srgbClr val="4D4F53"/>
                  </a:solidFill>
                </a:rPr>
                <a:t>Dataset Construction</a:t>
              </a:r>
            </a:p>
          </p:txBody>
        </p:sp>
        <p:sp>
          <p:nvSpPr>
            <p:cNvPr id="30" name="TextBox 29">
              <a:extLst>
                <a:ext uri="{FF2B5EF4-FFF2-40B4-BE49-F238E27FC236}">
                  <a16:creationId xmlns:a16="http://schemas.microsoft.com/office/drawing/2014/main" id="{05C23126-FF57-4749-B6BE-9B8DE421094F}"/>
                </a:ext>
              </a:extLst>
            </p:cNvPr>
            <p:cNvSpPr txBox="1"/>
            <p:nvPr/>
          </p:nvSpPr>
          <p:spPr>
            <a:xfrm>
              <a:off x="2136547" y="2227623"/>
              <a:ext cx="2553297" cy="954107"/>
            </a:xfrm>
            <a:prstGeom prst="rect">
              <a:avLst/>
            </a:prstGeom>
            <a:noFill/>
          </p:spPr>
          <p:txBody>
            <a:bodyPr wrap="square" rtlCol="0">
              <a:spAutoFit/>
            </a:bodyPr>
            <a:lstStyle/>
            <a:p>
              <a:pPr marL="228600" indent="-228600">
                <a:buClr>
                  <a:srgbClr val="AF2B32"/>
                </a:buClr>
                <a:buFont typeface="+mj-lt"/>
                <a:buAutoNum type="arabicPeriod"/>
              </a:pPr>
              <a:r>
                <a:rPr lang="en-US" sz="1400">
                  <a:solidFill>
                    <a:srgbClr val="4D4F53"/>
                  </a:solidFill>
                </a:rPr>
                <a:t>Failing CPE Identification</a:t>
              </a:r>
            </a:p>
            <a:p>
              <a:pPr marL="228600" indent="-228600">
                <a:buClr>
                  <a:srgbClr val="AF2B32"/>
                </a:buClr>
                <a:buFont typeface="+mj-lt"/>
                <a:buAutoNum type="arabicPeriod"/>
              </a:pPr>
              <a:r>
                <a:rPr lang="en-US" sz="1400">
                  <a:solidFill>
                    <a:srgbClr val="4D4F53"/>
                  </a:solidFill>
                </a:rPr>
                <a:t>Health Measurements</a:t>
              </a:r>
            </a:p>
            <a:p>
              <a:pPr marL="228600" indent="-228600">
                <a:buClr>
                  <a:srgbClr val="AF2B32"/>
                </a:buClr>
                <a:buFont typeface="+mj-lt"/>
                <a:buAutoNum type="arabicPeriod"/>
              </a:pPr>
              <a:r>
                <a:rPr lang="en-US" sz="1400">
                  <a:solidFill>
                    <a:srgbClr val="4D4F53"/>
                  </a:solidFill>
                </a:rPr>
                <a:t>Offline CPE Handling</a:t>
              </a:r>
            </a:p>
            <a:p>
              <a:pPr marL="228600" indent="-228600">
                <a:buClr>
                  <a:srgbClr val="AF2B32"/>
                </a:buClr>
                <a:buFont typeface="+mj-lt"/>
                <a:buAutoNum type="arabicPeriod"/>
              </a:pPr>
              <a:r>
                <a:rPr lang="en-US" sz="1400">
                  <a:solidFill>
                    <a:srgbClr val="4D4F53"/>
                  </a:solidFill>
                </a:rPr>
                <a:t>Implementation</a:t>
              </a:r>
            </a:p>
          </p:txBody>
        </p:sp>
      </p:grpSp>
      <p:grpSp>
        <p:nvGrpSpPr>
          <p:cNvPr id="14" name="Group 13">
            <a:extLst>
              <a:ext uri="{FF2B5EF4-FFF2-40B4-BE49-F238E27FC236}">
                <a16:creationId xmlns:a16="http://schemas.microsoft.com/office/drawing/2014/main" id="{5CBAE0EC-E986-2B4B-B7CE-D59946ECC035}"/>
              </a:ext>
            </a:extLst>
          </p:cNvPr>
          <p:cNvGrpSpPr/>
          <p:nvPr/>
        </p:nvGrpSpPr>
        <p:grpSpPr>
          <a:xfrm>
            <a:off x="5766819" y="3207737"/>
            <a:ext cx="4442878" cy="1107996"/>
            <a:chOff x="5868418" y="2852137"/>
            <a:chExt cx="4442878" cy="1107996"/>
          </a:xfrm>
        </p:grpSpPr>
        <p:sp>
          <p:nvSpPr>
            <p:cNvPr id="34" name="Ellipse 15"/>
            <p:cNvSpPr/>
            <p:nvPr/>
          </p:nvSpPr>
          <p:spPr>
            <a:xfrm>
              <a:off x="5868418" y="2873329"/>
              <a:ext cx="671945" cy="671945"/>
            </a:xfrm>
            <a:prstGeom prst="ellipse">
              <a:avLst/>
            </a:prstGeom>
            <a:solidFill>
              <a:srgbClr val="D6382D"/>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8" name="Grouper 34"/>
            <p:cNvGrpSpPr/>
            <p:nvPr/>
          </p:nvGrpSpPr>
          <p:grpSpPr>
            <a:xfrm>
              <a:off x="6807063" y="3140028"/>
              <a:ext cx="3387437" cy="138546"/>
              <a:chOff x="5811981" y="3090781"/>
              <a:chExt cx="3387437" cy="138546"/>
            </a:xfrm>
          </p:grpSpPr>
          <p:cxnSp>
            <p:nvCxnSpPr>
              <p:cNvPr id="59" name="Connecteur droit 26"/>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60" name="Ellipse 31"/>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8" name="ZoneTexte 43"/>
            <p:cNvSpPr txBox="1"/>
            <p:nvPr/>
          </p:nvSpPr>
          <p:spPr>
            <a:xfrm>
              <a:off x="6736823" y="2852137"/>
              <a:ext cx="3574473" cy="369332"/>
            </a:xfrm>
            <a:prstGeom prst="rect">
              <a:avLst/>
            </a:prstGeom>
            <a:noFill/>
          </p:spPr>
          <p:txBody>
            <a:bodyPr wrap="square" rtlCol="0">
              <a:spAutoFit/>
            </a:bodyPr>
            <a:lstStyle/>
            <a:p>
              <a:pPr algn="r"/>
              <a:r>
                <a:rPr lang="en-US">
                  <a:solidFill>
                    <a:srgbClr val="4D4F53"/>
                  </a:solidFill>
                </a:rPr>
                <a:t>Data Analysis</a:t>
              </a:r>
            </a:p>
          </p:txBody>
        </p:sp>
        <p:sp>
          <p:nvSpPr>
            <p:cNvPr id="8" name="TextBox 7">
              <a:extLst>
                <a:ext uri="{FF2B5EF4-FFF2-40B4-BE49-F238E27FC236}">
                  <a16:creationId xmlns:a16="http://schemas.microsoft.com/office/drawing/2014/main" id="{0AEFEAAB-4463-724C-AF8B-0B2C081473DA}"/>
                </a:ext>
              </a:extLst>
            </p:cNvPr>
            <p:cNvSpPr txBox="1"/>
            <p:nvPr/>
          </p:nvSpPr>
          <p:spPr>
            <a:xfrm>
              <a:off x="7540936" y="3221469"/>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a:solidFill>
                    <a:srgbClr val="4D4F53"/>
                  </a:solidFill>
                </a:rPr>
                <a:t>Exploratory Analysis</a:t>
              </a:r>
            </a:p>
            <a:p>
              <a:pPr marL="228600" indent="-228600" algn="r">
                <a:buClr>
                  <a:schemeClr val="tx2"/>
                </a:buClr>
                <a:buFont typeface="+mj-lt"/>
                <a:buAutoNum type="arabicPeriod"/>
              </a:pPr>
              <a:r>
                <a:rPr lang="en-US" sz="1400">
                  <a:solidFill>
                    <a:srgbClr val="4D4F53"/>
                  </a:solidFill>
                </a:rPr>
                <a:t>Data Preprocessing</a:t>
              </a:r>
            </a:p>
            <a:p>
              <a:pPr marL="228600" indent="-228600" algn="r">
                <a:buClr>
                  <a:schemeClr val="tx2"/>
                </a:buClr>
                <a:buFont typeface="+mj-lt"/>
                <a:buAutoNum type="arabicPeriod"/>
              </a:pPr>
              <a:r>
                <a:rPr lang="en-US" sz="1400">
                  <a:solidFill>
                    <a:srgbClr val="4D4F53"/>
                  </a:solidFill>
                </a:rPr>
                <a:t>Label Propagation</a:t>
              </a:r>
            </a:p>
          </p:txBody>
        </p:sp>
      </p:grpSp>
      <p:grpSp>
        <p:nvGrpSpPr>
          <p:cNvPr id="15" name="Group 14">
            <a:extLst>
              <a:ext uri="{FF2B5EF4-FFF2-40B4-BE49-F238E27FC236}">
                <a16:creationId xmlns:a16="http://schemas.microsoft.com/office/drawing/2014/main" id="{2A7B858D-144E-BD43-B850-88444A6C109C}"/>
              </a:ext>
            </a:extLst>
          </p:cNvPr>
          <p:cNvGrpSpPr/>
          <p:nvPr/>
        </p:nvGrpSpPr>
        <p:grpSpPr>
          <a:xfrm>
            <a:off x="5766819" y="1248648"/>
            <a:ext cx="4442878" cy="1101912"/>
            <a:chOff x="5868418" y="893048"/>
            <a:chExt cx="4442878" cy="1101912"/>
          </a:xfrm>
        </p:grpSpPr>
        <p:sp>
          <p:nvSpPr>
            <p:cNvPr id="4" name="TextBox 3">
              <a:extLst>
                <a:ext uri="{FF2B5EF4-FFF2-40B4-BE49-F238E27FC236}">
                  <a16:creationId xmlns:a16="http://schemas.microsoft.com/office/drawing/2014/main" id="{3EC19059-518C-D54E-9F22-F47873B06109}"/>
                </a:ext>
              </a:extLst>
            </p:cNvPr>
            <p:cNvSpPr txBox="1"/>
            <p:nvPr/>
          </p:nvSpPr>
          <p:spPr>
            <a:xfrm>
              <a:off x="7668155" y="1256296"/>
              <a:ext cx="2553297" cy="738664"/>
            </a:xfrm>
            <a:prstGeom prst="rect">
              <a:avLst/>
            </a:prstGeom>
            <a:noFill/>
          </p:spPr>
          <p:txBody>
            <a:bodyPr wrap="square" rtlCol="0">
              <a:spAutoFit/>
            </a:bodyPr>
            <a:lstStyle/>
            <a:p>
              <a:pPr marL="228600" indent="-228600" algn="r">
                <a:buClr>
                  <a:schemeClr val="accent3"/>
                </a:buClr>
                <a:buFont typeface="+mj-lt"/>
                <a:buAutoNum type="arabicPeriod"/>
              </a:pPr>
              <a:r>
                <a:rPr lang="en-US" sz="1400">
                  <a:solidFill>
                    <a:srgbClr val="4D4F53"/>
                  </a:solidFill>
                </a:rPr>
                <a:t>HFC Architecture</a:t>
              </a:r>
            </a:p>
            <a:p>
              <a:pPr marL="228600" indent="-228600" algn="r">
                <a:buClr>
                  <a:schemeClr val="accent3"/>
                </a:buClr>
                <a:buFont typeface="+mj-lt"/>
                <a:buAutoNum type="arabicPeriod"/>
              </a:pPr>
              <a:r>
                <a:rPr lang="en-US" sz="1400">
                  <a:solidFill>
                    <a:srgbClr val="4D4F53"/>
                  </a:solidFill>
                </a:rPr>
                <a:t>Identified Problem</a:t>
              </a:r>
            </a:p>
            <a:p>
              <a:pPr marL="228600" indent="-228600" algn="r">
                <a:buClr>
                  <a:schemeClr val="accent3"/>
                </a:buClr>
                <a:buFont typeface="+mj-lt"/>
                <a:buAutoNum type="arabicPeriod"/>
              </a:pPr>
              <a:r>
                <a:rPr lang="en-US" sz="1400">
                  <a:solidFill>
                    <a:srgbClr val="4D4F53"/>
                  </a:solidFill>
                </a:rPr>
                <a:t>Data Sources</a:t>
              </a:r>
            </a:p>
          </p:txBody>
        </p:sp>
        <p:sp>
          <p:nvSpPr>
            <p:cNvPr id="43" name="Ellipse 15">
              <a:extLst>
                <a:ext uri="{FF2B5EF4-FFF2-40B4-BE49-F238E27FC236}">
                  <a16:creationId xmlns:a16="http://schemas.microsoft.com/office/drawing/2014/main" id="{53480EE0-29CB-F847-9C79-FF3B50318965}"/>
                </a:ext>
              </a:extLst>
            </p:cNvPr>
            <p:cNvSpPr/>
            <p:nvPr/>
          </p:nvSpPr>
          <p:spPr>
            <a:xfrm>
              <a:off x="5868418" y="908156"/>
              <a:ext cx="671945" cy="671945"/>
            </a:xfrm>
            <a:prstGeom prst="ellipse">
              <a:avLst/>
            </a:prstGeom>
            <a:solidFill>
              <a:schemeClr val="accent3"/>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7" name="Grouper 34">
              <a:extLst>
                <a:ext uri="{FF2B5EF4-FFF2-40B4-BE49-F238E27FC236}">
                  <a16:creationId xmlns:a16="http://schemas.microsoft.com/office/drawing/2014/main" id="{B93238C8-E0A0-D142-B8E3-CBE383C0C8CC}"/>
                </a:ext>
              </a:extLst>
            </p:cNvPr>
            <p:cNvGrpSpPr/>
            <p:nvPr/>
          </p:nvGrpSpPr>
          <p:grpSpPr>
            <a:xfrm>
              <a:off x="6807063" y="1174855"/>
              <a:ext cx="3387437" cy="138546"/>
              <a:chOff x="5811981" y="3090781"/>
              <a:chExt cx="3387437" cy="138546"/>
            </a:xfrm>
          </p:grpSpPr>
          <p:cxnSp>
            <p:nvCxnSpPr>
              <p:cNvPr id="55" name="Connecteur droit 26">
                <a:extLst>
                  <a:ext uri="{FF2B5EF4-FFF2-40B4-BE49-F238E27FC236}">
                    <a16:creationId xmlns:a16="http://schemas.microsoft.com/office/drawing/2014/main" id="{2522623A-C6AF-1340-9DF0-0CE476276228}"/>
                  </a:ext>
                </a:extLst>
              </p:cNvPr>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56" name="Ellipse 31">
                <a:extLst>
                  <a:ext uri="{FF2B5EF4-FFF2-40B4-BE49-F238E27FC236}">
                    <a16:creationId xmlns:a16="http://schemas.microsoft.com/office/drawing/2014/main" id="{E999F09E-B854-EB4E-9AB8-ED2F5E73B470}"/>
                  </a:ext>
                </a:extLst>
              </p:cNvPr>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54" name="ZoneTexte 43">
              <a:extLst>
                <a:ext uri="{FF2B5EF4-FFF2-40B4-BE49-F238E27FC236}">
                  <a16:creationId xmlns:a16="http://schemas.microsoft.com/office/drawing/2014/main" id="{395BBE34-704F-684E-94F5-F2120DCC3448}"/>
                </a:ext>
              </a:extLst>
            </p:cNvPr>
            <p:cNvSpPr txBox="1"/>
            <p:nvPr/>
          </p:nvSpPr>
          <p:spPr>
            <a:xfrm>
              <a:off x="6736823" y="893048"/>
              <a:ext cx="3574473" cy="369332"/>
            </a:xfrm>
            <a:prstGeom prst="rect">
              <a:avLst/>
            </a:prstGeom>
            <a:noFill/>
          </p:spPr>
          <p:txBody>
            <a:bodyPr wrap="square" rtlCol="0">
              <a:spAutoFit/>
            </a:bodyPr>
            <a:lstStyle/>
            <a:p>
              <a:pPr algn="r"/>
              <a:r>
                <a:rPr lang="en-US">
                  <a:solidFill>
                    <a:srgbClr val="4D4F53"/>
                  </a:solidFill>
                </a:rPr>
                <a:t>Current State</a:t>
              </a:r>
            </a:p>
          </p:txBody>
        </p:sp>
      </p:grpSp>
      <p:grpSp>
        <p:nvGrpSpPr>
          <p:cNvPr id="13" name="Group 12">
            <a:extLst>
              <a:ext uri="{FF2B5EF4-FFF2-40B4-BE49-F238E27FC236}">
                <a16:creationId xmlns:a16="http://schemas.microsoft.com/office/drawing/2014/main" id="{1600F568-01C0-7544-B93B-8CC228CF8B65}"/>
              </a:ext>
            </a:extLst>
          </p:cNvPr>
          <p:cNvGrpSpPr/>
          <p:nvPr/>
        </p:nvGrpSpPr>
        <p:grpSpPr>
          <a:xfrm>
            <a:off x="5766819" y="5176034"/>
            <a:ext cx="4442878" cy="1132331"/>
            <a:chOff x="5868418" y="4820434"/>
            <a:chExt cx="4442878" cy="1132331"/>
          </a:xfrm>
        </p:grpSpPr>
        <p:sp>
          <p:nvSpPr>
            <p:cNvPr id="62" name="Ellipse 15">
              <a:extLst>
                <a:ext uri="{FF2B5EF4-FFF2-40B4-BE49-F238E27FC236}">
                  <a16:creationId xmlns:a16="http://schemas.microsoft.com/office/drawing/2014/main" id="{4F53679C-AE53-0743-8156-5966E15EB565}"/>
                </a:ext>
              </a:extLst>
            </p:cNvPr>
            <p:cNvSpPr/>
            <p:nvPr/>
          </p:nvSpPr>
          <p:spPr>
            <a:xfrm>
              <a:off x="5868418" y="4865961"/>
              <a:ext cx="671945" cy="671945"/>
            </a:xfrm>
            <a:prstGeom prst="ellipse">
              <a:avLst/>
            </a:prstGeom>
            <a:solidFill>
              <a:schemeClr val="accent5"/>
            </a:solidFill>
            <a:ln w="53975">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63" name="Grouper 34">
              <a:extLst>
                <a:ext uri="{FF2B5EF4-FFF2-40B4-BE49-F238E27FC236}">
                  <a16:creationId xmlns:a16="http://schemas.microsoft.com/office/drawing/2014/main" id="{472405DC-7E1D-2848-A96D-9AFB1BBA30CB}"/>
                </a:ext>
              </a:extLst>
            </p:cNvPr>
            <p:cNvGrpSpPr/>
            <p:nvPr/>
          </p:nvGrpSpPr>
          <p:grpSpPr>
            <a:xfrm>
              <a:off x="6807063" y="5132660"/>
              <a:ext cx="3387437" cy="138546"/>
              <a:chOff x="5811981" y="3090781"/>
              <a:chExt cx="3387437" cy="138546"/>
            </a:xfrm>
          </p:grpSpPr>
          <p:cxnSp>
            <p:nvCxnSpPr>
              <p:cNvPr id="69" name="Connecteur droit 26">
                <a:extLst>
                  <a:ext uri="{FF2B5EF4-FFF2-40B4-BE49-F238E27FC236}">
                    <a16:creationId xmlns:a16="http://schemas.microsoft.com/office/drawing/2014/main" id="{1F0E016F-C7D8-7B47-8936-919A995BD44D}"/>
                  </a:ext>
                </a:extLst>
              </p:cNvPr>
              <p:cNvCxnSpPr/>
              <p:nvPr/>
            </p:nvCxnSpPr>
            <p:spPr>
              <a:xfrm flipV="1">
                <a:off x="5888182" y="3160054"/>
                <a:ext cx="3311236" cy="1"/>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70" name="Ellipse 31">
                <a:extLst>
                  <a:ext uri="{FF2B5EF4-FFF2-40B4-BE49-F238E27FC236}">
                    <a16:creationId xmlns:a16="http://schemas.microsoft.com/office/drawing/2014/main" id="{79617255-CA5C-C04F-8666-FEB7347CD034}"/>
                  </a:ext>
                </a:extLst>
              </p:cNvPr>
              <p:cNvSpPr/>
              <p:nvPr/>
            </p:nvSpPr>
            <p:spPr>
              <a:xfrm>
                <a:off x="5811981" y="3090781"/>
                <a:ext cx="138546" cy="138546"/>
              </a:xfrm>
              <a:prstGeom prst="ellipse">
                <a:avLst/>
              </a:prstGeom>
              <a:solidFill>
                <a:schemeClr val="accent5"/>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7" name="ZoneTexte 43">
              <a:extLst>
                <a:ext uri="{FF2B5EF4-FFF2-40B4-BE49-F238E27FC236}">
                  <a16:creationId xmlns:a16="http://schemas.microsoft.com/office/drawing/2014/main" id="{6B895719-D1DE-A74A-8B62-0028246BECFE}"/>
                </a:ext>
              </a:extLst>
            </p:cNvPr>
            <p:cNvSpPr txBox="1"/>
            <p:nvPr/>
          </p:nvSpPr>
          <p:spPr>
            <a:xfrm>
              <a:off x="6736823" y="4820434"/>
              <a:ext cx="3574473" cy="369332"/>
            </a:xfrm>
            <a:prstGeom prst="rect">
              <a:avLst/>
            </a:prstGeom>
            <a:noFill/>
          </p:spPr>
          <p:txBody>
            <a:bodyPr wrap="square" rtlCol="0">
              <a:spAutoFit/>
            </a:bodyPr>
            <a:lstStyle/>
            <a:p>
              <a:pPr algn="r"/>
              <a:r>
                <a:rPr lang="en-US" b="1" dirty="0">
                  <a:solidFill>
                    <a:srgbClr val="4D4F53"/>
                  </a:solidFill>
                </a:rPr>
                <a:t>Discussion</a:t>
              </a:r>
            </a:p>
          </p:txBody>
        </p:sp>
        <p:sp>
          <p:nvSpPr>
            <p:cNvPr id="71" name="TextBox 70">
              <a:extLst>
                <a:ext uri="{FF2B5EF4-FFF2-40B4-BE49-F238E27FC236}">
                  <a16:creationId xmlns:a16="http://schemas.microsoft.com/office/drawing/2014/main" id="{BBC65FD8-8A0E-3F4E-9F3D-A3C15E2D7562}"/>
                </a:ext>
              </a:extLst>
            </p:cNvPr>
            <p:cNvSpPr txBox="1"/>
            <p:nvPr/>
          </p:nvSpPr>
          <p:spPr>
            <a:xfrm>
              <a:off x="7540936" y="5214101"/>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b="1" dirty="0">
                  <a:solidFill>
                    <a:srgbClr val="4D4F53"/>
                  </a:solidFill>
                </a:rPr>
                <a:t>Model Output and </a:t>
              </a:r>
              <a:r>
                <a:rPr lang="en-US" sz="1400" b="1" dirty="0" err="1">
                  <a:solidFill>
                    <a:srgbClr val="4D4F53"/>
                  </a:solidFill>
                </a:rPr>
                <a:t>Behaviour</a:t>
              </a:r>
              <a:endParaRPr lang="en-US" sz="1400" b="1" dirty="0">
                <a:solidFill>
                  <a:srgbClr val="4D4F53"/>
                </a:solidFill>
              </a:endParaRPr>
            </a:p>
            <a:p>
              <a:pPr marL="228600" indent="-228600" algn="r">
                <a:buClr>
                  <a:schemeClr val="tx2"/>
                </a:buClr>
                <a:buFont typeface="+mj-lt"/>
                <a:buAutoNum type="arabicPeriod"/>
              </a:pPr>
              <a:r>
                <a:rPr lang="en-US" sz="1400" b="1" dirty="0">
                  <a:solidFill>
                    <a:srgbClr val="4D4F53"/>
                  </a:solidFill>
                </a:rPr>
                <a:t>Improvements</a:t>
              </a:r>
            </a:p>
            <a:p>
              <a:pPr marL="228600" indent="-228600" algn="r">
                <a:buClr>
                  <a:schemeClr val="tx2"/>
                </a:buClr>
                <a:buFont typeface="+mj-lt"/>
                <a:buAutoNum type="arabicPeriod"/>
              </a:pPr>
              <a:endParaRPr lang="en-US" sz="1400" b="1" dirty="0">
                <a:solidFill>
                  <a:srgbClr val="4D4F53"/>
                </a:solidFill>
              </a:endParaRPr>
            </a:p>
          </p:txBody>
        </p:sp>
      </p:grpSp>
      <p:grpSp>
        <p:nvGrpSpPr>
          <p:cNvPr id="17" name="Group 16">
            <a:extLst>
              <a:ext uri="{FF2B5EF4-FFF2-40B4-BE49-F238E27FC236}">
                <a16:creationId xmlns:a16="http://schemas.microsoft.com/office/drawing/2014/main" id="{35F3ADA2-33AF-CA4D-A6A5-BF63416E2388}"/>
              </a:ext>
            </a:extLst>
          </p:cNvPr>
          <p:cNvGrpSpPr/>
          <p:nvPr/>
        </p:nvGrpSpPr>
        <p:grpSpPr>
          <a:xfrm>
            <a:off x="2022797" y="4190230"/>
            <a:ext cx="4415968" cy="1099055"/>
            <a:chOff x="2124396" y="3834630"/>
            <a:chExt cx="4415968" cy="1099055"/>
          </a:xfrm>
        </p:grpSpPr>
        <p:sp>
          <p:nvSpPr>
            <p:cNvPr id="36" name="Ellipse 16"/>
            <p:cNvSpPr/>
            <p:nvPr/>
          </p:nvSpPr>
          <p:spPr>
            <a:xfrm>
              <a:off x="5868419" y="3859049"/>
              <a:ext cx="671945" cy="671945"/>
            </a:xfrm>
            <a:prstGeom prst="ellipse">
              <a:avLst/>
            </a:prstGeom>
            <a:solidFill>
              <a:srgbClr val="8D817A"/>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1" name="Grouper 37"/>
            <p:cNvGrpSpPr/>
            <p:nvPr/>
          </p:nvGrpSpPr>
          <p:grpSpPr>
            <a:xfrm>
              <a:off x="2274403" y="4125748"/>
              <a:ext cx="3281561" cy="138546"/>
              <a:chOff x="1279320" y="4076502"/>
              <a:chExt cx="3281561" cy="138546"/>
            </a:xfrm>
          </p:grpSpPr>
          <p:cxnSp>
            <p:nvCxnSpPr>
              <p:cNvPr id="52" name="Connecteur droit 24"/>
              <p:cNvCxnSpPr/>
              <p:nvPr/>
            </p:nvCxnSpPr>
            <p:spPr>
              <a:xfrm>
                <a:off x="1279320" y="4145775"/>
                <a:ext cx="3182849" cy="1"/>
              </a:xfrm>
              <a:prstGeom prst="line">
                <a:avLst/>
              </a:prstGeom>
              <a:ln w="12700">
                <a:solidFill>
                  <a:srgbClr val="8D817A"/>
                </a:solidFill>
              </a:ln>
              <a:effectLst/>
            </p:spPr>
            <p:style>
              <a:lnRef idx="2">
                <a:schemeClr val="accent1"/>
              </a:lnRef>
              <a:fillRef idx="0">
                <a:schemeClr val="accent1"/>
              </a:fillRef>
              <a:effectRef idx="1">
                <a:schemeClr val="accent1"/>
              </a:effectRef>
              <a:fontRef idx="minor">
                <a:schemeClr val="tx1"/>
              </a:fontRef>
            </p:style>
          </p:cxnSp>
          <p:sp>
            <p:nvSpPr>
              <p:cNvPr id="53" name="Ellipse 29"/>
              <p:cNvSpPr/>
              <p:nvPr/>
            </p:nvSpPr>
            <p:spPr>
              <a:xfrm>
                <a:off x="4422335" y="4076502"/>
                <a:ext cx="138546" cy="138546"/>
              </a:xfrm>
              <a:prstGeom prst="ellipse">
                <a:avLst/>
              </a:prstGeom>
              <a:solidFill>
                <a:srgbClr val="8D817A"/>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6" name="ZoneTexte 41"/>
            <p:cNvSpPr txBox="1"/>
            <p:nvPr/>
          </p:nvSpPr>
          <p:spPr>
            <a:xfrm>
              <a:off x="2124396" y="3834630"/>
              <a:ext cx="3380509" cy="369332"/>
            </a:xfrm>
            <a:prstGeom prst="rect">
              <a:avLst/>
            </a:prstGeom>
            <a:noFill/>
          </p:spPr>
          <p:txBody>
            <a:bodyPr wrap="square" rtlCol="0">
              <a:spAutoFit/>
            </a:bodyPr>
            <a:lstStyle>
              <a:defPPr>
                <a:defRPr lang="en-US"/>
              </a:defPPr>
              <a:lvl1pPr>
                <a:defRPr sz="1600">
                  <a:solidFill>
                    <a:srgbClr val="4D4F53"/>
                  </a:solidFill>
                </a:defRPr>
              </a:lvl1pPr>
            </a:lstStyle>
            <a:p>
              <a:r>
                <a:rPr lang="en-US" sz="1800"/>
                <a:t>Prediction</a:t>
              </a:r>
            </a:p>
          </p:txBody>
        </p:sp>
        <p:sp>
          <p:nvSpPr>
            <p:cNvPr id="72" name="TextBox 71">
              <a:extLst>
                <a:ext uri="{FF2B5EF4-FFF2-40B4-BE49-F238E27FC236}">
                  <a16:creationId xmlns:a16="http://schemas.microsoft.com/office/drawing/2014/main" id="{96269527-81A4-E542-B043-56A79659B0C7}"/>
                </a:ext>
              </a:extLst>
            </p:cNvPr>
            <p:cNvSpPr txBox="1"/>
            <p:nvPr/>
          </p:nvSpPr>
          <p:spPr>
            <a:xfrm>
              <a:off x="2136547" y="4195021"/>
              <a:ext cx="2553297" cy="738664"/>
            </a:xfrm>
            <a:prstGeom prst="rect">
              <a:avLst/>
            </a:prstGeom>
            <a:noFill/>
          </p:spPr>
          <p:txBody>
            <a:bodyPr wrap="square" rtlCol="0">
              <a:spAutoFit/>
            </a:bodyPr>
            <a:lstStyle/>
            <a:p>
              <a:pPr marL="228600" indent="-228600">
                <a:buClr>
                  <a:srgbClr val="AF2B32"/>
                </a:buClr>
                <a:buFont typeface="+mj-lt"/>
                <a:buAutoNum type="arabicPeriod"/>
              </a:pPr>
              <a:r>
                <a:rPr lang="en-US" sz="1400">
                  <a:solidFill>
                    <a:srgbClr val="4D4F53"/>
                  </a:solidFill>
                </a:rPr>
                <a:t>Cross-Validation</a:t>
              </a:r>
            </a:p>
            <a:p>
              <a:pPr marL="228600" indent="-228600">
                <a:buClr>
                  <a:srgbClr val="AF2B32"/>
                </a:buClr>
                <a:buFont typeface="+mj-lt"/>
                <a:buAutoNum type="arabicPeriod"/>
              </a:pPr>
              <a:r>
                <a:rPr lang="en-US" sz="1400">
                  <a:solidFill>
                    <a:srgbClr val="4D4F53"/>
                  </a:solidFill>
                </a:rPr>
                <a:t>Performance Metrics</a:t>
              </a:r>
            </a:p>
            <a:p>
              <a:pPr marL="228600" indent="-228600">
                <a:buClr>
                  <a:srgbClr val="AF2B32"/>
                </a:buClr>
                <a:buFont typeface="+mj-lt"/>
                <a:buAutoNum type="arabicPeriod"/>
              </a:pPr>
              <a:r>
                <a:rPr lang="en-US" sz="1400">
                  <a:solidFill>
                    <a:srgbClr val="4D4F53"/>
                  </a:solidFill>
                </a:rPr>
                <a:t>Model Exploration</a:t>
              </a:r>
            </a:p>
          </p:txBody>
        </p:sp>
      </p:grpSp>
      <p:sp>
        <p:nvSpPr>
          <p:cNvPr id="38" name="Rectangle 37">
            <a:extLst>
              <a:ext uri="{FF2B5EF4-FFF2-40B4-BE49-F238E27FC236}">
                <a16:creationId xmlns:a16="http://schemas.microsoft.com/office/drawing/2014/main" id="{3CF83562-D38A-E64D-AEC5-F69D3C1D0609}"/>
              </a:ext>
            </a:extLst>
          </p:cNvPr>
          <p:cNvSpPr/>
          <p:nvPr/>
        </p:nvSpPr>
        <p:spPr>
          <a:xfrm>
            <a:off x="2022797" y="2243208"/>
            <a:ext cx="3549847" cy="4260462"/>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9" name="Rectangle 38">
            <a:extLst>
              <a:ext uri="{FF2B5EF4-FFF2-40B4-BE49-F238E27FC236}">
                <a16:creationId xmlns:a16="http://schemas.microsoft.com/office/drawing/2014/main" id="{63C2408E-6442-7D4C-8E2C-841C5314643F}"/>
              </a:ext>
            </a:extLst>
          </p:cNvPr>
          <p:cNvSpPr/>
          <p:nvPr/>
        </p:nvSpPr>
        <p:spPr>
          <a:xfrm>
            <a:off x="6632939" y="862046"/>
            <a:ext cx="4604003" cy="2225399"/>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0" name="Rectangle 39">
            <a:extLst>
              <a:ext uri="{FF2B5EF4-FFF2-40B4-BE49-F238E27FC236}">
                <a16:creationId xmlns:a16="http://schemas.microsoft.com/office/drawing/2014/main" id="{558A3481-71EB-A845-BF92-38CF34E9991B}"/>
              </a:ext>
            </a:extLst>
          </p:cNvPr>
          <p:cNvSpPr/>
          <p:nvPr/>
        </p:nvSpPr>
        <p:spPr>
          <a:xfrm>
            <a:off x="5572644" y="4117918"/>
            <a:ext cx="1060295" cy="1033782"/>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1" name="Rectangle 40">
            <a:extLst>
              <a:ext uri="{FF2B5EF4-FFF2-40B4-BE49-F238E27FC236}">
                <a16:creationId xmlns:a16="http://schemas.microsoft.com/office/drawing/2014/main" id="{8D8A3FE0-2B1B-9A45-B7CD-BEF790B5CD09}"/>
              </a:ext>
            </a:extLst>
          </p:cNvPr>
          <p:cNvSpPr/>
          <p:nvPr/>
        </p:nvSpPr>
        <p:spPr>
          <a:xfrm>
            <a:off x="5574217" y="862045"/>
            <a:ext cx="1060295" cy="3254525"/>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2" name="Rectangle 41">
            <a:extLst>
              <a:ext uri="{FF2B5EF4-FFF2-40B4-BE49-F238E27FC236}">
                <a16:creationId xmlns:a16="http://schemas.microsoft.com/office/drawing/2014/main" id="{B217320E-CBE4-8E4A-8AD8-FEE12EA41D3C}"/>
              </a:ext>
            </a:extLst>
          </p:cNvPr>
          <p:cNvSpPr/>
          <p:nvPr/>
        </p:nvSpPr>
        <p:spPr>
          <a:xfrm>
            <a:off x="6632939" y="3081086"/>
            <a:ext cx="4604003" cy="2059184"/>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Tree>
    <p:extLst>
      <p:ext uri="{BB962C8B-B14F-4D97-AF65-F5344CB8AC3E}">
        <p14:creationId xmlns:p14="http://schemas.microsoft.com/office/powerpoint/2010/main" val="2002627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5DC584-6201-F042-A3D2-A7FBABE3F98E}"/>
              </a:ext>
            </a:extLst>
          </p:cNvPr>
          <p:cNvSpPr>
            <a:spLocks noGrp="1"/>
          </p:cNvSpPr>
          <p:nvPr>
            <p:ph type="body" sz="quarter" idx="10"/>
          </p:nvPr>
        </p:nvSpPr>
        <p:spPr/>
        <p:txBody>
          <a:bodyPr/>
          <a:lstStyle/>
          <a:p>
            <a:r>
              <a:rPr lang="en-US" dirty="0"/>
              <a:t>Model output and behavior</a:t>
            </a:r>
          </a:p>
        </p:txBody>
      </p:sp>
      <p:sp>
        <p:nvSpPr>
          <p:cNvPr id="4" name="Title 3">
            <a:extLst>
              <a:ext uri="{FF2B5EF4-FFF2-40B4-BE49-F238E27FC236}">
                <a16:creationId xmlns:a16="http://schemas.microsoft.com/office/drawing/2014/main" id="{233560C7-B950-F14D-8377-25BE50BCC626}"/>
              </a:ext>
            </a:extLst>
          </p:cNvPr>
          <p:cNvSpPr>
            <a:spLocks noGrp="1"/>
          </p:cNvSpPr>
          <p:nvPr>
            <p:ph type="title"/>
          </p:nvPr>
        </p:nvSpPr>
        <p:spPr/>
        <p:txBody>
          <a:bodyPr/>
          <a:lstStyle/>
          <a:p>
            <a:r>
              <a:rPr lang="en-US" dirty="0"/>
              <a:t>Discussion</a:t>
            </a:r>
          </a:p>
        </p:txBody>
      </p:sp>
      <p:grpSp>
        <p:nvGrpSpPr>
          <p:cNvPr id="152" name="Group 151">
            <a:extLst>
              <a:ext uri="{FF2B5EF4-FFF2-40B4-BE49-F238E27FC236}">
                <a16:creationId xmlns:a16="http://schemas.microsoft.com/office/drawing/2014/main" id="{D0483335-E873-614A-945F-B79F0FE7962E}"/>
              </a:ext>
            </a:extLst>
          </p:cNvPr>
          <p:cNvGrpSpPr/>
          <p:nvPr/>
        </p:nvGrpSpPr>
        <p:grpSpPr>
          <a:xfrm>
            <a:off x="1561597" y="1481228"/>
            <a:ext cx="9066692" cy="2445534"/>
            <a:chOff x="1583822" y="1401173"/>
            <a:chExt cx="9066692" cy="2445534"/>
          </a:xfrm>
        </p:grpSpPr>
        <p:grpSp>
          <p:nvGrpSpPr>
            <p:cNvPr id="118" name="Group 117">
              <a:extLst>
                <a:ext uri="{FF2B5EF4-FFF2-40B4-BE49-F238E27FC236}">
                  <a16:creationId xmlns:a16="http://schemas.microsoft.com/office/drawing/2014/main" id="{9F31CA70-9062-0349-81EC-F9B854A60C67}"/>
                </a:ext>
              </a:extLst>
            </p:cNvPr>
            <p:cNvGrpSpPr/>
            <p:nvPr/>
          </p:nvGrpSpPr>
          <p:grpSpPr>
            <a:xfrm>
              <a:off x="1583822" y="1401173"/>
              <a:ext cx="3609208" cy="2445534"/>
              <a:chOff x="3575050" y="1720850"/>
              <a:chExt cx="5041900" cy="3416300"/>
            </a:xfrm>
          </p:grpSpPr>
          <p:pic>
            <p:nvPicPr>
              <p:cNvPr id="115" name="Picture 114">
                <a:extLst>
                  <a:ext uri="{FF2B5EF4-FFF2-40B4-BE49-F238E27FC236}">
                    <a16:creationId xmlns:a16="http://schemas.microsoft.com/office/drawing/2014/main" id="{C7681052-966A-8243-8259-D384D75E7D17}"/>
                  </a:ext>
                </a:extLst>
              </p:cNvPr>
              <p:cNvPicPr>
                <a:picLocks noChangeAspect="1"/>
              </p:cNvPicPr>
              <p:nvPr/>
            </p:nvPicPr>
            <p:blipFill>
              <a:blip r:embed="rId3"/>
              <a:stretch>
                <a:fillRect/>
              </a:stretch>
            </p:blipFill>
            <p:spPr>
              <a:xfrm>
                <a:off x="3575050" y="1720850"/>
                <a:ext cx="5041900" cy="3416300"/>
              </a:xfrm>
              <a:prstGeom prst="rect">
                <a:avLst/>
              </a:prstGeom>
            </p:spPr>
          </p:pic>
          <p:cxnSp>
            <p:nvCxnSpPr>
              <p:cNvPr id="117" name="Straight Connector 116">
                <a:extLst>
                  <a:ext uri="{FF2B5EF4-FFF2-40B4-BE49-F238E27FC236}">
                    <a16:creationId xmlns:a16="http://schemas.microsoft.com/office/drawing/2014/main" id="{71E7908B-38C5-9F4B-A3E1-1778E42A9B9F}"/>
                  </a:ext>
                </a:extLst>
              </p:cNvPr>
              <p:cNvCxnSpPr/>
              <p:nvPr/>
            </p:nvCxnSpPr>
            <p:spPr>
              <a:xfrm>
                <a:off x="4114800" y="2514600"/>
                <a:ext cx="1463040" cy="0"/>
              </a:xfrm>
              <a:prstGeom prst="line">
                <a:avLst/>
              </a:prstGeom>
              <a:ln w="19050">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pic>
          <p:nvPicPr>
            <p:cNvPr id="120" name="Picture 119">
              <a:extLst>
                <a:ext uri="{FF2B5EF4-FFF2-40B4-BE49-F238E27FC236}">
                  <a16:creationId xmlns:a16="http://schemas.microsoft.com/office/drawing/2014/main" id="{5B59C934-21A8-5C48-A579-70E11F7653BA}"/>
                </a:ext>
              </a:extLst>
            </p:cNvPr>
            <p:cNvPicPr>
              <a:picLocks noChangeAspect="1"/>
            </p:cNvPicPr>
            <p:nvPr/>
          </p:nvPicPr>
          <p:blipFill>
            <a:blip r:embed="rId4"/>
            <a:stretch>
              <a:fillRect/>
            </a:stretch>
          </p:blipFill>
          <p:spPr>
            <a:xfrm>
              <a:off x="5457255" y="2032041"/>
              <a:ext cx="5193259" cy="989192"/>
            </a:xfrm>
            <a:prstGeom prst="rect">
              <a:avLst/>
            </a:prstGeom>
          </p:spPr>
        </p:pic>
      </p:grpSp>
      <p:grpSp>
        <p:nvGrpSpPr>
          <p:cNvPr id="153" name="Group 152">
            <a:extLst>
              <a:ext uri="{FF2B5EF4-FFF2-40B4-BE49-F238E27FC236}">
                <a16:creationId xmlns:a16="http://schemas.microsoft.com/office/drawing/2014/main" id="{51F77EE7-1F4B-1D48-B053-6B4F685F2568}"/>
              </a:ext>
            </a:extLst>
          </p:cNvPr>
          <p:cNvGrpSpPr/>
          <p:nvPr/>
        </p:nvGrpSpPr>
        <p:grpSpPr>
          <a:xfrm>
            <a:off x="2284552" y="4481914"/>
            <a:ext cx="3573362" cy="954107"/>
            <a:chOff x="2284552" y="4481914"/>
            <a:chExt cx="3573362" cy="954107"/>
          </a:xfrm>
        </p:grpSpPr>
        <p:grpSp>
          <p:nvGrpSpPr>
            <p:cNvPr id="140" name="Group 139">
              <a:extLst>
                <a:ext uri="{FF2B5EF4-FFF2-40B4-BE49-F238E27FC236}">
                  <a16:creationId xmlns:a16="http://schemas.microsoft.com/office/drawing/2014/main" id="{0345EF67-91C9-984D-A22A-56D2BA79B91C}"/>
                </a:ext>
              </a:extLst>
            </p:cNvPr>
            <p:cNvGrpSpPr/>
            <p:nvPr/>
          </p:nvGrpSpPr>
          <p:grpSpPr>
            <a:xfrm>
              <a:off x="2284552" y="4688413"/>
              <a:ext cx="418597" cy="675116"/>
              <a:chOff x="1622425" y="3543301"/>
              <a:chExt cx="520700" cy="839788"/>
            </a:xfrm>
            <a:solidFill>
              <a:srgbClr val="7030A0"/>
            </a:solidFill>
          </p:grpSpPr>
          <p:sp>
            <p:nvSpPr>
              <p:cNvPr id="141" name="Freeform 15">
                <a:extLst>
                  <a:ext uri="{FF2B5EF4-FFF2-40B4-BE49-F238E27FC236}">
                    <a16:creationId xmlns:a16="http://schemas.microsoft.com/office/drawing/2014/main" id="{ECD98EF4-6868-7D4F-99FE-CAD7DC6AED90}"/>
                  </a:ext>
                </a:extLst>
              </p:cNvPr>
              <p:cNvSpPr>
                <a:spLocks/>
              </p:cNvSpPr>
              <p:nvPr/>
            </p:nvSpPr>
            <p:spPr bwMode="auto">
              <a:xfrm>
                <a:off x="1622425" y="3543301"/>
                <a:ext cx="520700" cy="74613"/>
              </a:xfrm>
              <a:custGeom>
                <a:avLst/>
                <a:gdLst>
                  <a:gd name="T0" fmla="*/ 313 w 328"/>
                  <a:gd name="T1" fmla="*/ 0 h 47"/>
                  <a:gd name="T2" fmla="*/ 15 w 328"/>
                  <a:gd name="T3" fmla="*/ 0 h 47"/>
                  <a:gd name="T4" fmla="*/ 15 w 328"/>
                  <a:gd name="T5" fmla="*/ 0 h 47"/>
                  <a:gd name="T6" fmla="*/ 10 w 328"/>
                  <a:gd name="T7" fmla="*/ 1 h 47"/>
                  <a:gd name="T8" fmla="*/ 4 w 328"/>
                  <a:gd name="T9" fmla="*/ 4 h 47"/>
                  <a:gd name="T10" fmla="*/ 2 w 328"/>
                  <a:gd name="T11" fmla="*/ 9 h 47"/>
                  <a:gd name="T12" fmla="*/ 0 w 328"/>
                  <a:gd name="T13" fmla="*/ 14 h 47"/>
                  <a:gd name="T14" fmla="*/ 0 w 328"/>
                  <a:gd name="T15" fmla="*/ 33 h 47"/>
                  <a:gd name="T16" fmla="*/ 0 w 328"/>
                  <a:gd name="T17" fmla="*/ 33 h 47"/>
                  <a:gd name="T18" fmla="*/ 2 w 328"/>
                  <a:gd name="T19" fmla="*/ 39 h 47"/>
                  <a:gd name="T20" fmla="*/ 4 w 328"/>
                  <a:gd name="T21" fmla="*/ 43 h 47"/>
                  <a:gd name="T22" fmla="*/ 10 w 328"/>
                  <a:gd name="T23" fmla="*/ 46 h 47"/>
                  <a:gd name="T24" fmla="*/ 15 w 328"/>
                  <a:gd name="T25" fmla="*/ 47 h 47"/>
                  <a:gd name="T26" fmla="*/ 313 w 328"/>
                  <a:gd name="T27" fmla="*/ 47 h 47"/>
                  <a:gd name="T28" fmla="*/ 313 w 328"/>
                  <a:gd name="T29" fmla="*/ 47 h 47"/>
                  <a:gd name="T30" fmla="*/ 318 w 328"/>
                  <a:gd name="T31" fmla="*/ 46 h 47"/>
                  <a:gd name="T32" fmla="*/ 324 w 328"/>
                  <a:gd name="T33" fmla="*/ 43 h 47"/>
                  <a:gd name="T34" fmla="*/ 326 w 328"/>
                  <a:gd name="T35" fmla="*/ 39 h 47"/>
                  <a:gd name="T36" fmla="*/ 328 w 328"/>
                  <a:gd name="T37" fmla="*/ 33 h 47"/>
                  <a:gd name="T38" fmla="*/ 328 w 328"/>
                  <a:gd name="T39" fmla="*/ 14 h 47"/>
                  <a:gd name="T40" fmla="*/ 328 w 328"/>
                  <a:gd name="T41" fmla="*/ 14 h 47"/>
                  <a:gd name="T42" fmla="*/ 326 w 328"/>
                  <a:gd name="T43" fmla="*/ 9 h 47"/>
                  <a:gd name="T44" fmla="*/ 324 w 328"/>
                  <a:gd name="T45" fmla="*/ 4 h 47"/>
                  <a:gd name="T46" fmla="*/ 318 w 328"/>
                  <a:gd name="T47" fmla="*/ 1 h 47"/>
                  <a:gd name="T48" fmla="*/ 313 w 328"/>
                  <a:gd name="T49" fmla="*/ 0 h 47"/>
                  <a:gd name="T50" fmla="*/ 313 w 328"/>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8" h="47">
                    <a:moveTo>
                      <a:pt x="313" y="0"/>
                    </a:moveTo>
                    <a:lnTo>
                      <a:pt x="15" y="0"/>
                    </a:lnTo>
                    <a:lnTo>
                      <a:pt x="15" y="0"/>
                    </a:lnTo>
                    <a:lnTo>
                      <a:pt x="10" y="1"/>
                    </a:lnTo>
                    <a:lnTo>
                      <a:pt x="4" y="4"/>
                    </a:lnTo>
                    <a:lnTo>
                      <a:pt x="2" y="9"/>
                    </a:lnTo>
                    <a:lnTo>
                      <a:pt x="0" y="14"/>
                    </a:lnTo>
                    <a:lnTo>
                      <a:pt x="0" y="33"/>
                    </a:lnTo>
                    <a:lnTo>
                      <a:pt x="0" y="33"/>
                    </a:lnTo>
                    <a:lnTo>
                      <a:pt x="2" y="39"/>
                    </a:lnTo>
                    <a:lnTo>
                      <a:pt x="4" y="43"/>
                    </a:lnTo>
                    <a:lnTo>
                      <a:pt x="10" y="46"/>
                    </a:lnTo>
                    <a:lnTo>
                      <a:pt x="15" y="47"/>
                    </a:lnTo>
                    <a:lnTo>
                      <a:pt x="313" y="47"/>
                    </a:lnTo>
                    <a:lnTo>
                      <a:pt x="313" y="47"/>
                    </a:lnTo>
                    <a:lnTo>
                      <a:pt x="318" y="46"/>
                    </a:lnTo>
                    <a:lnTo>
                      <a:pt x="324" y="43"/>
                    </a:lnTo>
                    <a:lnTo>
                      <a:pt x="326" y="39"/>
                    </a:lnTo>
                    <a:lnTo>
                      <a:pt x="328" y="33"/>
                    </a:lnTo>
                    <a:lnTo>
                      <a:pt x="328" y="14"/>
                    </a:lnTo>
                    <a:lnTo>
                      <a:pt x="328" y="14"/>
                    </a:lnTo>
                    <a:lnTo>
                      <a:pt x="326" y="9"/>
                    </a:lnTo>
                    <a:lnTo>
                      <a:pt x="324" y="4"/>
                    </a:lnTo>
                    <a:lnTo>
                      <a:pt x="318" y="1"/>
                    </a:lnTo>
                    <a:lnTo>
                      <a:pt x="313" y="0"/>
                    </a:lnTo>
                    <a:lnTo>
                      <a:pt x="3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76B91796-0D6B-174A-A581-06F97209AF35}"/>
                  </a:ext>
                </a:extLst>
              </p:cNvPr>
              <p:cNvSpPr>
                <a:spLocks/>
              </p:cNvSpPr>
              <p:nvPr/>
            </p:nvSpPr>
            <p:spPr bwMode="auto">
              <a:xfrm>
                <a:off x="1663700" y="3641726"/>
                <a:ext cx="438150" cy="642938"/>
              </a:xfrm>
              <a:custGeom>
                <a:avLst/>
                <a:gdLst>
                  <a:gd name="T0" fmla="*/ 105 w 276"/>
                  <a:gd name="T1" fmla="*/ 223 h 405"/>
                  <a:gd name="T2" fmla="*/ 73 w 276"/>
                  <a:gd name="T3" fmla="*/ 240 h 405"/>
                  <a:gd name="T4" fmla="*/ 45 w 276"/>
                  <a:gd name="T5" fmla="*/ 265 h 405"/>
                  <a:gd name="T6" fmla="*/ 23 w 276"/>
                  <a:gd name="T7" fmla="*/ 299 h 405"/>
                  <a:gd name="T8" fmla="*/ 8 w 276"/>
                  <a:gd name="T9" fmla="*/ 340 h 405"/>
                  <a:gd name="T10" fmla="*/ 0 w 276"/>
                  <a:gd name="T11" fmla="*/ 385 h 405"/>
                  <a:gd name="T12" fmla="*/ 0 w 276"/>
                  <a:gd name="T13" fmla="*/ 405 h 405"/>
                  <a:gd name="T14" fmla="*/ 26 w 276"/>
                  <a:gd name="T15" fmla="*/ 391 h 405"/>
                  <a:gd name="T16" fmla="*/ 28 w 276"/>
                  <a:gd name="T17" fmla="*/ 360 h 405"/>
                  <a:gd name="T18" fmla="*/ 40 w 276"/>
                  <a:gd name="T19" fmla="*/ 319 h 405"/>
                  <a:gd name="T20" fmla="*/ 59 w 276"/>
                  <a:gd name="T21" fmla="*/ 285 h 405"/>
                  <a:gd name="T22" fmla="*/ 85 w 276"/>
                  <a:gd name="T23" fmla="*/ 260 h 405"/>
                  <a:gd name="T24" fmla="*/ 116 w 276"/>
                  <a:gd name="T25" fmla="*/ 244 h 405"/>
                  <a:gd name="T26" fmla="*/ 138 w 276"/>
                  <a:gd name="T27" fmla="*/ 242 h 405"/>
                  <a:gd name="T28" fmla="*/ 171 w 276"/>
                  <a:gd name="T29" fmla="*/ 249 h 405"/>
                  <a:gd name="T30" fmla="*/ 201 w 276"/>
                  <a:gd name="T31" fmla="*/ 267 h 405"/>
                  <a:gd name="T32" fmla="*/ 224 w 276"/>
                  <a:gd name="T33" fmla="*/ 296 h 405"/>
                  <a:gd name="T34" fmla="*/ 242 w 276"/>
                  <a:gd name="T35" fmla="*/ 333 h 405"/>
                  <a:gd name="T36" fmla="*/ 249 w 276"/>
                  <a:gd name="T37" fmla="*/ 376 h 405"/>
                  <a:gd name="T38" fmla="*/ 250 w 276"/>
                  <a:gd name="T39" fmla="*/ 405 h 405"/>
                  <a:gd name="T40" fmla="*/ 276 w 276"/>
                  <a:gd name="T41" fmla="*/ 401 h 405"/>
                  <a:gd name="T42" fmla="*/ 274 w 276"/>
                  <a:gd name="T43" fmla="*/ 370 h 405"/>
                  <a:gd name="T44" fmla="*/ 264 w 276"/>
                  <a:gd name="T45" fmla="*/ 326 h 405"/>
                  <a:gd name="T46" fmla="*/ 246 w 276"/>
                  <a:gd name="T47" fmla="*/ 287 h 405"/>
                  <a:gd name="T48" fmla="*/ 222 w 276"/>
                  <a:gd name="T49" fmla="*/ 256 h 405"/>
                  <a:gd name="T50" fmla="*/ 193 w 276"/>
                  <a:gd name="T51" fmla="*/ 233 h 405"/>
                  <a:gd name="T52" fmla="*/ 171 w 276"/>
                  <a:gd name="T53" fmla="*/ 223 h 405"/>
                  <a:gd name="T54" fmla="*/ 160 w 276"/>
                  <a:gd name="T55" fmla="*/ 216 h 405"/>
                  <a:gd name="T56" fmla="*/ 156 w 276"/>
                  <a:gd name="T57" fmla="*/ 202 h 405"/>
                  <a:gd name="T58" fmla="*/ 165 w 276"/>
                  <a:gd name="T59" fmla="*/ 185 h 405"/>
                  <a:gd name="T60" fmla="*/ 171 w 276"/>
                  <a:gd name="T61" fmla="*/ 182 h 405"/>
                  <a:gd name="T62" fmla="*/ 203 w 276"/>
                  <a:gd name="T63" fmla="*/ 165 h 405"/>
                  <a:gd name="T64" fmla="*/ 231 w 276"/>
                  <a:gd name="T65" fmla="*/ 140 h 405"/>
                  <a:gd name="T66" fmla="*/ 253 w 276"/>
                  <a:gd name="T67" fmla="*/ 105 h 405"/>
                  <a:gd name="T68" fmla="*/ 268 w 276"/>
                  <a:gd name="T69" fmla="*/ 65 h 405"/>
                  <a:gd name="T70" fmla="*/ 276 w 276"/>
                  <a:gd name="T71" fmla="*/ 19 h 405"/>
                  <a:gd name="T72" fmla="*/ 276 w 276"/>
                  <a:gd name="T73" fmla="*/ 0 h 405"/>
                  <a:gd name="T74" fmla="*/ 250 w 276"/>
                  <a:gd name="T75" fmla="*/ 16 h 405"/>
                  <a:gd name="T76" fmla="*/ 248 w 276"/>
                  <a:gd name="T77" fmla="*/ 46 h 405"/>
                  <a:gd name="T78" fmla="*/ 236 w 276"/>
                  <a:gd name="T79" fmla="*/ 87 h 405"/>
                  <a:gd name="T80" fmla="*/ 217 w 276"/>
                  <a:gd name="T81" fmla="*/ 121 h 405"/>
                  <a:gd name="T82" fmla="*/ 191 w 276"/>
                  <a:gd name="T83" fmla="*/ 146 h 405"/>
                  <a:gd name="T84" fmla="*/ 160 w 276"/>
                  <a:gd name="T85" fmla="*/ 162 h 405"/>
                  <a:gd name="T86" fmla="*/ 138 w 276"/>
                  <a:gd name="T87" fmla="*/ 165 h 405"/>
                  <a:gd name="T88" fmla="*/ 105 w 276"/>
                  <a:gd name="T89" fmla="*/ 158 h 405"/>
                  <a:gd name="T90" fmla="*/ 75 w 276"/>
                  <a:gd name="T91" fmla="*/ 140 h 405"/>
                  <a:gd name="T92" fmla="*/ 52 w 276"/>
                  <a:gd name="T93" fmla="*/ 111 h 405"/>
                  <a:gd name="T94" fmla="*/ 34 w 276"/>
                  <a:gd name="T95" fmla="*/ 74 h 405"/>
                  <a:gd name="T96" fmla="*/ 27 w 276"/>
                  <a:gd name="T97" fmla="*/ 31 h 405"/>
                  <a:gd name="T98" fmla="*/ 26 w 276"/>
                  <a:gd name="T99" fmla="*/ 0 h 405"/>
                  <a:gd name="T100" fmla="*/ 0 w 276"/>
                  <a:gd name="T101" fmla="*/ 4 h 405"/>
                  <a:gd name="T102" fmla="*/ 2 w 276"/>
                  <a:gd name="T103" fmla="*/ 35 h 405"/>
                  <a:gd name="T104" fmla="*/ 12 w 276"/>
                  <a:gd name="T105" fmla="*/ 79 h 405"/>
                  <a:gd name="T106" fmla="*/ 30 w 276"/>
                  <a:gd name="T107" fmla="*/ 118 h 405"/>
                  <a:gd name="T108" fmla="*/ 54 w 276"/>
                  <a:gd name="T109" fmla="*/ 150 h 405"/>
                  <a:gd name="T110" fmla="*/ 83 w 276"/>
                  <a:gd name="T111" fmla="*/ 172 h 405"/>
                  <a:gd name="T112" fmla="*/ 105 w 276"/>
                  <a:gd name="T113" fmla="*/ 182 h 405"/>
                  <a:gd name="T114" fmla="*/ 116 w 276"/>
                  <a:gd name="T115" fmla="*/ 190 h 405"/>
                  <a:gd name="T116" fmla="*/ 120 w 276"/>
                  <a:gd name="T117" fmla="*/ 202 h 405"/>
                  <a:gd name="T118" fmla="*/ 110 w 276"/>
                  <a:gd name="T119" fmla="*/ 22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6" h="405">
                    <a:moveTo>
                      <a:pt x="105" y="223"/>
                    </a:moveTo>
                    <a:lnTo>
                      <a:pt x="105" y="223"/>
                    </a:lnTo>
                    <a:lnTo>
                      <a:pt x="105" y="223"/>
                    </a:lnTo>
                    <a:lnTo>
                      <a:pt x="94" y="228"/>
                    </a:lnTo>
                    <a:lnTo>
                      <a:pt x="83" y="233"/>
                    </a:lnTo>
                    <a:lnTo>
                      <a:pt x="73" y="240"/>
                    </a:lnTo>
                    <a:lnTo>
                      <a:pt x="63" y="248"/>
                    </a:lnTo>
                    <a:lnTo>
                      <a:pt x="54" y="256"/>
                    </a:lnTo>
                    <a:lnTo>
                      <a:pt x="45" y="265"/>
                    </a:lnTo>
                    <a:lnTo>
                      <a:pt x="38" y="276"/>
                    </a:lnTo>
                    <a:lnTo>
                      <a:pt x="30" y="287"/>
                    </a:lnTo>
                    <a:lnTo>
                      <a:pt x="23" y="299"/>
                    </a:lnTo>
                    <a:lnTo>
                      <a:pt x="18" y="313"/>
                    </a:lnTo>
                    <a:lnTo>
                      <a:pt x="12" y="326"/>
                    </a:lnTo>
                    <a:lnTo>
                      <a:pt x="8" y="340"/>
                    </a:lnTo>
                    <a:lnTo>
                      <a:pt x="5" y="355"/>
                    </a:lnTo>
                    <a:lnTo>
                      <a:pt x="2" y="370"/>
                    </a:lnTo>
                    <a:lnTo>
                      <a:pt x="0" y="385"/>
                    </a:lnTo>
                    <a:lnTo>
                      <a:pt x="0" y="401"/>
                    </a:lnTo>
                    <a:lnTo>
                      <a:pt x="0" y="401"/>
                    </a:lnTo>
                    <a:lnTo>
                      <a:pt x="0" y="405"/>
                    </a:lnTo>
                    <a:lnTo>
                      <a:pt x="26" y="405"/>
                    </a:lnTo>
                    <a:lnTo>
                      <a:pt x="26" y="405"/>
                    </a:lnTo>
                    <a:lnTo>
                      <a:pt x="26" y="391"/>
                    </a:lnTo>
                    <a:lnTo>
                      <a:pt x="26" y="391"/>
                    </a:lnTo>
                    <a:lnTo>
                      <a:pt x="27" y="376"/>
                    </a:lnTo>
                    <a:lnTo>
                      <a:pt x="28" y="360"/>
                    </a:lnTo>
                    <a:lnTo>
                      <a:pt x="31" y="347"/>
                    </a:lnTo>
                    <a:lnTo>
                      <a:pt x="34" y="333"/>
                    </a:lnTo>
                    <a:lnTo>
                      <a:pt x="40" y="319"/>
                    </a:lnTo>
                    <a:lnTo>
                      <a:pt x="45" y="307"/>
                    </a:lnTo>
                    <a:lnTo>
                      <a:pt x="52" y="296"/>
                    </a:lnTo>
                    <a:lnTo>
                      <a:pt x="59" y="285"/>
                    </a:lnTo>
                    <a:lnTo>
                      <a:pt x="66" y="275"/>
                    </a:lnTo>
                    <a:lnTo>
                      <a:pt x="75" y="267"/>
                    </a:lnTo>
                    <a:lnTo>
                      <a:pt x="85" y="260"/>
                    </a:lnTo>
                    <a:lnTo>
                      <a:pt x="94" y="253"/>
                    </a:lnTo>
                    <a:lnTo>
                      <a:pt x="105" y="249"/>
                    </a:lnTo>
                    <a:lnTo>
                      <a:pt x="116" y="244"/>
                    </a:lnTo>
                    <a:lnTo>
                      <a:pt x="127" y="242"/>
                    </a:lnTo>
                    <a:lnTo>
                      <a:pt x="138" y="242"/>
                    </a:lnTo>
                    <a:lnTo>
                      <a:pt x="138" y="242"/>
                    </a:lnTo>
                    <a:lnTo>
                      <a:pt x="149" y="242"/>
                    </a:lnTo>
                    <a:lnTo>
                      <a:pt x="160" y="244"/>
                    </a:lnTo>
                    <a:lnTo>
                      <a:pt x="171" y="249"/>
                    </a:lnTo>
                    <a:lnTo>
                      <a:pt x="182" y="253"/>
                    </a:lnTo>
                    <a:lnTo>
                      <a:pt x="191" y="260"/>
                    </a:lnTo>
                    <a:lnTo>
                      <a:pt x="201" y="267"/>
                    </a:lnTo>
                    <a:lnTo>
                      <a:pt x="210" y="275"/>
                    </a:lnTo>
                    <a:lnTo>
                      <a:pt x="217" y="285"/>
                    </a:lnTo>
                    <a:lnTo>
                      <a:pt x="224" y="296"/>
                    </a:lnTo>
                    <a:lnTo>
                      <a:pt x="231" y="307"/>
                    </a:lnTo>
                    <a:lnTo>
                      <a:pt x="236" y="319"/>
                    </a:lnTo>
                    <a:lnTo>
                      <a:pt x="242" y="333"/>
                    </a:lnTo>
                    <a:lnTo>
                      <a:pt x="245" y="347"/>
                    </a:lnTo>
                    <a:lnTo>
                      <a:pt x="248" y="360"/>
                    </a:lnTo>
                    <a:lnTo>
                      <a:pt x="249" y="376"/>
                    </a:lnTo>
                    <a:lnTo>
                      <a:pt x="250" y="391"/>
                    </a:lnTo>
                    <a:lnTo>
                      <a:pt x="250" y="391"/>
                    </a:lnTo>
                    <a:lnTo>
                      <a:pt x="250" y="405"/>
                    </a:lnTo>
                    <a:lnTo>
                      <a:pt x="276" y="405"/>
                    </a:lnTo>
                    <a:lnTo>
                      <a:pt x="276" y="405"/>
                    </a:lnTo>
                    <a:lnTo>
                      <a:pt x="276" y="401"/>
                    </a:lnTo>
                    <a:lnTo>
                      <a:pt x="276" y="401"/>
                    </a:lnTo>
                    <a:lnTo>
                      <a:pt x="276" y="385"/>
                    </a:lnTo>
                    <a:lnTo>
                      <a:pt x="274" y="370"/>
                    </a:lnTo>
                    <a:lnTo>
                      <a:pt x="271" y="355"/>
                    </a:lnTo>
                    <a:lnTo>
                      <a:pt x="268" y="340"/>
                    </a:lnTo>
                    <a:lnTo>
                      <a:pt x="264" y="326"/>
                    </a:lnTo>
                    <a:lnTo>
                      <a:pt x="258" y="313"/>
                    </a:lnTo>
                    <a:lnTo>
                      <a:pt x="253" y="299"/>
                    </a:lnTo>
                    <a:lnTo>
                      <a:pt x="246" y="287"/>
                    </a:lnTo>
                    <a:lnTo>
                      <a:pt x="238" y="276"/>
                    </a:lnTo>
                    <a:lnTo>
                      <a:pt x="231" y="265"/>
                    </a:lnTo>
                    <a:lnTo>
                      <a:pt x="222" y="256"/>
                    </a:lnTo>
                    <a:lnTo>
                      <a:pt x="213" y="248"/>
                    </a:lnTo>
                    <a:lnTo>
                      <a:pt x="203" y="240"/>
                    </a:lnTo>
                    <a:lnTo>
                      <a:pt x="193" y="233"/>
                    </a:lnTo>
                    <a:lnTo>
                      <a:pt x="182" y="228"/>
                    </a:lnTo>
                    <a:lnTo>
                      <a:pt x="171" y="223"/>
                    </a:lnTo>
                    <a:lnTo>
                      <a:pt x="171" y="223"/>
                    </a:lnTo>
                    <a:lnTo>
                      <a:pt x="171" y="223"/>
                    </a:lnTo>
                    <a:lnTo>
                      <a:pt x="165" y="220"/>
                    </a:lnTo>
                    <a:lnTo>
                      <a:pt x="160" y="216"/>
                    </a:lnTo>
                    <a:lnTo>
                      <a:pt x="157" y="209"/>
                    </a:lnTo>
                    <a:lnTo>
                      <a:pt x="156" y="202"/>
                    </a:lnTo>
                    <a:lnTo>
                      <a:pt x="156" y="202"/>
                    </a:lnTo>
                    <a:lnTo>
                      <a:pt x="157" y="196"/>
                    </a:lnTo>
                    <a:lnTo>
                      <a:pt x="160" y="190"/>
                    </a:lnTo>
                    <a:lnTo>
                      <a:pt x="165" y="185"/>
                    </a:lnTo>
                    <a:lnTo>
                      <a:pt x="171" y="182"/>
                    </a:lnTo>
                    <a:lnTo>
                      <a:pt x="171" y="182"/>
                    </a:lnTo>
                    <a:lnTo>
                      <a:pt x="171" y="182"/>
                    </a:lnTo>
                    <a:lnTo>
                      <a:pt x="182" y="177"/>
                    </a:lnTo>
                    <a:lnTo>
                      <a:pt x="193" y="172"/>
                    </a:lnTo>
                    <a:lnTo>
                      <a:pt x="203" y="165"/>
                    </a:lnTo>
                    <a:lnTo>
                      <a:pt x="213" y="158"/>
                    </a:lnTo>
                    <a:lnTo>
                      <a:pt x="222" y="150"/>
                    </a:lnTo>
                    <a:lnTo>
                      <a:pt x="231" y="140"/>
                    </a:lnTo>
                    <a:lnTo>
                      <a:pt x="238" y="129"/>
                    </a:lnTo>
                    <a:lnTo>
                      <a:pt x="246" y="118"/>
                    </a:lnTo>
                    <a:lnTo>
                      <a:pt x="253" y="105"/>
                    </a:lnTo>
                    <a:lnTo>
                      <a:pt x="258" y="92"/>
                    </a:lnTo>
                    <a:lnTo>
                      <a:pt x="264" y="79"/>
                    </a:lnTo>
                    <a:lnTo>
                      <a:pt x="268" y="65"/>
                    </a:lnTo>
                    <a:lnTo>
                      <a:pt x="271" y="50"/>
                    </a:lnTo>
                    <a:lnTo>
                      <a:pt x="274" y="35"/>
                    </a:lnTo>
                    <a:lnTo>
                      <a:pt x="276" y="19"/>
                    </a:lnTo>
                    <a:lnTo>
                      <a:pt x="276" y="4"/>
                    </a:lnTo>
                    <a:lnTo>
                      <a:pt x="276" y="4"/>
                    </a:lnTo>
                    <a:lnTo>
                      <a:pt x="276" y="0"/>
                    </a:lnTo>
                    <a:lnTo>
                      <a:pt x="250" y="0"/>
                    </a:lnTo>
                    <a:lnTo>
                      <a:pt x="250" y="0"/>
                    </a:lnTo>
                    <a:lnTo>
                      <a:pt x="250" y="16"/>
                    </a:lnTo>
                    <a:lnTo>
                      <a:pt x="250" y="16"/>
                    </a:lnTo>
                    <a:lnTo>
                      <a:pt x="249" y="31"/>
                    </a:lnTo>
                    <a:lnTo>
                      <a:pt x="248" y="46"/>
                    </a:lnTo>
                    <a:lnTo>
                      <a:pt x="245" y="60"/>
                    </a:lnTo>
                    <a:lnTo>
                      <a:pt x="242" y="74"/>
                    </a:lnTo>
                    <a:lnTo>
                      <a:pt x="236" y="87"/>
                    </a:lnTo>
                    <a:lnTo>
                      <a:pt x="231" y="99"/>
                    </a:lnTo>
                    <a:lnTo>
                      <a:pt x="224" y="111"/>
                    </a:lnTo>
                    <a:lnTo>
                      <a:pt x="217" y="121"/>
                    </a:lnTo>
                    <a:lnTo>
                      <a:pt x="210" y="131"/>
                    </a:lnTo>
                    <a:lnTo>
                      <a:pt x="201" y="140"/>
                    </a:lnTo>
                    <a:lnTo>
                      <a:pt x="191" y="146"/>
                    </a:lnTo>
                    <a:lnTo>
                      <a:pt x="182" y="153"/>
                    </a:lnTo>
                    <a:lnTo>
                      <a:pt x="171" y="158"/>
                    </a:lnTo>
                    <a:lnTo>
                      <a:pt x="160" y="162"/>
                    </a:lnTo>
                    <a:lnTo>
                      <a:pt x="149" y="164"/>
                    </a:lnTo>
                    <a:lnTo>
                      <a:pt x="138" y="165"/>
                    </a:lnTo>
                    <a:lnTo>
                      <a:pt x="138" y="165"/>
                    </a:lnTo>
                    <a:lnTo>
                      <a:pt x="127" y="164"/>
                    </a:lnTo>
                    <a:lnTo>
                      <a:pt x="116" y="162"/>
                    </a:lnTo>
                    <a:lnTo>
                      <a:pt x="105" y="158"/>
                    </a:lnTo>
                    <a:lnTo>
                      <a:pt x="94" y="153"/>
                    </a:lnTo>
                    <a:lnTo>
                      <a:pt x="85" y="146"/>
                    </a:lnTo>
                    <a:lnTo>
                      <a:pt x="75" y="140"/>
                    </a:lnTo>
                    <a:lnTo>
                      <a:pt x="66" y="131"/>
                    </a:lnTo>
                    <a:lnTo>
                      <a:pt x="59" y="121"/>
                    </a:lnTo>
                    <a:lnTo>
                      <a:pt x="52" y="111"/>
                    </a:lnTo>
                    <a:lnTo>
                      <a:pt x="45" y="99"/>
                    </a:lnTo>
                    <a:lnTo>
                      <a:pt x="40" y="87"/>
                    </a:lnTo>
                    <a:lnTo>
                      <a:pt x="34" y="74"/>
                    </a:lnTo>
                    <a:lnTo>
                      <a:pt x="31" y="60"/>
                    </a:lnTo>
                    <a:lnTo>
                      <a:pt x="28" y="46"/>
                    </a:lnTo>
                    <a:lnTo>
                      <a:pt x="27" y="31"/>
                    </a:lnTo>
                    <a:lnTo>
                      <a:pt x="26" y="16"/>
                    </a:lnTo>
                    <a:lnTo>
                      <a:pt x="26" y="16"/>
                    </a:lnTo>
                    <a:lnTo>
                      <a:pt x="26" y="0"/>
                    </a:lnTo>
                    <a:lnTo>
                      <a:pt x="0" y="0"/>
                    </a:lnTo>
                    <a:lnTo>
                      <a:pt x="0" y="0"/>
                    </a:lnTo>
                    <a:lnTo>
                      <a:pt x="0" y="4"/>
                    </a:lnTo>
                    <a:lnTo>
                      <a:pt x="0" y="4"/>
                    </a:lnTo>
                    <a:lnTo>
                      <a:pt x="0" y="19"/>
                    </a:lnTo>
                    <a:lnTo>
                      <a:pt x="2" y="35"/>
                    </a:lnTo>
                    <a:lnTo>
                      <a:pt x="5" y="50"/>
                    </a:lnTo>
                    <a:lnTo>
                      <a:pt x="8" y="65"/>
                    </a:lnTo>
                    <a:lnTo>
                      <a:pt x="12" y="79"/>
                    </a:lnTo>
                    <a:lnTo>
                      <a:pt x="18" y="92"/>
                    </a:lnTo>
                    <a:lnTo>
                      <a:pt x="23" y="105"/>
                    </a:lnTo>
                    <a:lnTo>
                      <a:pt x="30" y="118"/>
                    </a:lnTo>
                    <a:lnTo>
                      <a:pt x="38" y="129"/>
                    </a:lnTo>
                    <a:lnTo>
                      <a:pt x="45" y="140"/>
                    </a:lnTo>
                    <a:lnTo>
                      <a:pt x="54" y="150"/>
                    </a:lnTo>
                    <a:lnTo>
                      <a:pt x="63" y="158"/>
                    </a:lnTo>
                    <a:lnTo>
                      <a:pt x="73" y="165"/>
                    </a:lnTo>
                    <a:lnTo>
                      <a:pt x="83" y="172"/>
                    </a:lnTo>
                    <a:lnTo>
                      <a:pt x="94" y="177"/>
                    </a:lnTo>
                    <a:lnTo>
                      <a:pt x="105" y="182"/>
                    </a:lnTo>
                    <a:lnTo>
                      <a:pt x="105" y="182"/>
                    </a:lnTo>
                    <a:lnTo>
                      <a:pt x="105" y="182"/>
                    </a:lnTo>
                    <a:lnTo>
                      <a:pt x="110" y="185"/>
                    </a:lnTo>
                    <a:lnTo>
                      <a:pt x="116" y="190"/>
                    </a:lnTo>
                    <a:lnTo>
                      <a:pt x="119" y="196"/>
                    </a:lnTo>
                    <a:lnTo>
                      <a:pt x="120" y="202"/>
                    </a:lnTo>
                    <a:lnTo>
                      <a:pt x="120" y="202"/>
                    </a:lnTo>
                    <a:lnTo>
                      <a:pt x="119" y="209"/>
                    </a:lnTo>
                    <a:lnTo>
                      <a:pt x="116" y="216"/>
                    </a:lnTo>
                    <a:lnTo>
                      <a:pt x="110" y="220"/>
                    </a:lnTo>
                    <a:lnTo>
                      <a:pt x="105" y="223"/>
                    </a:lnTo>
                    <a:lnTo>
                      <a:pt x="105"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7">
                <a:extLst>
                  <a:ext uri="{FF2B5EF4-FFF2-40B4-BE49-F238E27FC236}">
                    <a16:creationId xmlns:a16="http://schemas.microsoft.com/office/drawing/2014/main" id="{51FA03E6-8D51-C240-9AB3-6843AD862ACD}"/>
                  </a:ext>
                </a:extLst>
              </p:cNvPr>
              <p:cNvSpPr>
                <a:spLocks/>
              </p:cNvSpPr>
              <p:nvPr/>
            </p:nvSpPr>
            <p:spPr bwMode="auto">
              <a:xfrm>
                <a:off x="1622425" y="4308476"/>
                <a:ext cx="520700" cy="74613"/>
              </a:xfrm>
              <a:custGeom>
                <a:avLst/>
                <a:gdLst>
                  <a:gd name="T0" fmla="*/ 313 w 328"/>
                  <a:gd name="T1" fmla="*/ 0 h 47"/>
                  <a:gd name="T2" fmla="*/ 15 w 328"/>
                  <a:gd name="T3" fmla="*/ 0 h 47"/>
                  <a:gd name="T4" fmla="*/ 15 w 328"/>
                  <a:gd name="T5" fmla="*/ 0 h 47"/>
                  <a:gd name="T6" fmla="*/ 10 w 328"/>
                  <a:gd name="T7" fmla="*/ 1 h 47"/>
                  <a:gd name="T8" fmla="*/ 4 w 328"/>
                  <a:gd name="T9" fmla="*/ 4 h 47"/>
                  <a:gd name="T10" fmla="*/ 2 w 328"/>
                  <a:gd name="T11" fmla="*/ 8 h 47"/>
                  <a:gd name="T12" fmla="*/ 0 w 328"/>
                  <a:gd name="T13" fmla="*/ 14 h 47"/>
                  <a:gd name="T14" fmla="*/ 0 w 328"/>
                  <a:gd name="T15" fmla="*/ 33 h 47"/>
                  <a:gd name="T16" fmla="*/ 0 w 328"/>
                  <a:gd name="T17" fmla="*/ 33 h 47"/>
                  <a:gd name="T18" fmla="*/ 2 w 328"/>
                  <a:gd name="T19" fmla="*/ 38 h 47"/>
                  <a:gd name="T20" fmla="*/ 4 w 328"/>
                  <a:gd name="T21" fmla="*/ 43 h 47"/>
                  <a:gd name="T22" fmla="*/ 10 w 328"/>
                  <a:gd name="T23" fmla="*/ 46 h 47"/>
                  <a:gd name="T24" fmla="*/ 15 w 328"/>
                  <a:gd name="T25" fmla="*/ 47 h 47"/>
                  <a:gd name="T26" fmla="*/ 313 w 328"/>
                  <a:gd name="T27" fmla="*/ 47 h 47"/>
                  <a:gd name="T28" fmla="*/ 313 w 328"/>
                  <a:gd name="T29" fmla="*/ 47 h 47"/>
                  <a:gd name="T30" fmla="*/ 318 w 328"/>
                  <a:gd name="T31" fmla="*/ 46 h 47"/>
                  <a:gd name="T32" fmla="*/ 324 w 328"/>
                  <a:gd name="T33" fmla="*/ 43 h 47"/>
                  <a:gd name="T34" fmla="*/ 326 w 328"/>
                  <a:gd name="T35" fmla="*/ 38 h 47"/>
                  <a:gd name="T36" fmla="*/ 328 w 328"/>
                  <a:gd name="T37" fmla="*/ 33 h 47"/>
                  <a:gd name="T38" fmla="*/ 328 w 328"/>
                  <a:gd name="T39" fmla="*/ 14 h 47"/>
                  <a:gd name="T40" fmla="*/ 328 w 328"/>
                  <a:gd name="T41" fmla="*/ 14 h 47"/>
                  <a:gd name="T42" fmla="*/ 326 w 328"/>
                  <a:gd name="T43" fmla="*/ 8 h 47"/>
                  <a:gd name="T44" fmla="*/ 324 w 328"/>
                  <a:gd name="T45" fmla="*/ 4 h 47"/>
                  <a:gd name="T46" fmla="*/ 318 w 328"/>
                  <a:gd name="T47" fmla="*/ 1 h 47"/>
                  <a:gd name="T48" fmla="*/ 313 w 328"/>
                  <a:gd name="T49" fmla="*/ 0 h 47"/>
                  <a:gd name="T50" fmla="*/ 313 w 328"/>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8" h="47">
                    <a:moveTo>
                      <a:pt x="313" y="0"/>
                    </a:moveTo>
                    <a:lnTo>
                      <a:pt x="15" y="0"/>
                    </a:lnTo>
                    <a:lnTo>
                      <a:pt x="15" y="0"/>
                    </a:lnTo>
                    <a:lnTo>
                      <a:pt x="10" y="1"/>
                    </a:lnTo>
                    <a:lnTo>
                      <a:pt x="4" y="4"/>
                    </a:lnTo>
                    <a:lnTo>
                      <a:pt x="2" y="8"/>
                    </a:lnTo>
                    <a:lnTo>
                      <a:pt x="0" y="14"/>
                    </a:lnTo>
                    <a:lnTo>
                      <a:pt x="0" y="33"/>
                    </a:lnTo>
                    <a:lnTo>
                      <a:pt x="0" y="33"/>
                    </a:lnTo>
                    <a:lnTo>
                      <a:pt x="2" y="38"/>
                    </a:lnTo>
                    <a:lnTo>
                      <a:pt x="4" y="43"/>
                    </a:lnTo>
                    <a:lnTo>
                      <a:pt x="10" y="46"/>
                    </a:lnTo>
                    <a:lnTo>
                      <a:pt x="15" y="47"/>
                    </a:lnTo>
                    <a:lnTo>
                      <a:pt x="313" y="47"/>
                    </a:lnTo>
                    <a:lnTo>
                      <a:pt x="313" y="47"/>
                    </a:lnTo>
                    <a:lnTo>
                      <a:pt x="318" y="46"/>
                    </a:lnTo>
                    <a:lnTo>
                      <a:pt x="324" y="43"/>
                    </a:lnTo>
                    <a:lnTo>
                      <a:pt x="326" y="38"/>
                    </a:lnTo>
                    <a:lnTo>
                      <a:pt x="328" y="33"/>
                    </a:lnTo>
                    <a:lnTo>
                      <a:pt x="328" y="14"/>
                    </a:lnTo>
                    <a:lnTo>
                      <a:pt x="328" y="14"/>
                    </a:lnTo>
                    <a:lnTo>
                      <a:pt x="326" y="8"/>
                    </a:lnTo>
                    <a:lnTo>
                      <a:pt x="324" y="4"/>
                    </a:lnTo>
                    <a:lnTo>
                      <a:pt x="318" y="1"/>
                    </a:lnTo>
                    <a:lnTo>
                      <a:pt x="313" y="0"/>
                    </a:lnTo>
                    <a:lnTo>
                      <a:pt x="3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8">
                <a:extLst>
                  <a:ext uri="{FF2B5EF4-FFF2-40B4-BE49-F238E27FC236}">
                    <a16:creationId xmlns:a16="http://schemas.microsoft.com/office/drawing/2014/main" id="{A8851B68-E731-B94B-BF16-4312FE4BCD7C}"/>
                  </a:ext>
                </a:extLst>
              </p:cNvPr>
              <p:cNvSpPr>
                <a:spLocks/>
              </p:cNvSpPr>
              <p:nvPr/>
            </p:nvSpPr>
            <p:spPr bwMode="auto">
              <a:xfrm>
                <a:off x="1747838" y="3760788"/>
                <a:ext cx="269875" cy="119063"/>
              </a:xfrm>
              <a:custGeom>
                <a:avLst/>
                <a:gdLst>
                  <a:gd name="T0" fmla="*/ 85 w 170"/>
                  <a:gd name="T1" fmla="*/ 75 h 75"/>
                  <a:gd name="T2" fmla="*/ 85 w 170"/>
                  <a:gd name="T3" fmla="*/ 75 h 75"/>
                  <a:gd name="T4" fmla="*/ 92 w 170"/>
                  <a:gd name="T5" fmla="*/ 75 h 75"/>
                  <a:gd name="T6" fmla="*/ 99 w 170"/>
                  <a:gd name="T7" fmla="*/ 73 h 75"/>
                  <a:gd name="T8" fmla="*/ 106 w 170"/>
                  <a:gd name="T9" fmla="*/ 72 h 75"/>
                  <a:gd name="T10" fmla="*/ 113 w 170"/>
                  <a:gd name="T11" fmla="*/ 69 h 75"/>
                  <a:gd name="T12" fmla="*/ 126 w 170"/>
                  <a:gd name="T13" fmla="*/ 62 h 75"/>
                  <a:gd name="T14" fmla="*/ 137 w 170"/>
                  <a:gd name="T15" fmla="*/ 54 h 75"/>
                  <a:gd name="T16" fmla="*/ 148 w 170"/>
                  <a:gd name="T17" fmla="*/ 43 h 75"/>
                  <a:gd name="T18" fmla="*/ 157 w 170"/>
                  <a:gd name="T19" fmla="*/ 29 h 75"/>
                  <a:gd name="T20" fmla="*/ 164 w 170"/>
                  <a:gd name="T21" fmla="*/ 15 h 75"/>
                  <a:gd name="T22" fmla="*/ 170 w 170"/>
                  <a:gd name="T23" fmla="*/ 0 h 75"/>
                  <a:gd name="T24" fmla="*/ 0 w 170"/>
                  <a:gd name="T25" fmla="*/ 0 h 75"/>
                  <a:gd name="T26" fmla="*/ 0 w 170"/>
                  <a:gd name="T27" fmla="*/ 0 h 75"/>
                  <a:gd name="T28" fmla="*/ 6 w 170"/>
                  <a:gd name="T29" fmla="*/ 15 h 75"/>
                  <a:gd name="T30" fmla="*/ 13 w 170"/>
                  <a:gd name="T31" fmla="*/ 29 h 75"/>
                  <a:gd name="T32" fmla="*/ 22 w 170"/>
                  <a:gd name="T33" fmla="*/ 43 h 75"/>
                  <a:gd name="T34" fmla="*/ 33 w 170"/>
                  <a:gd name="T35" fmla="*/ 54 h 75"/>
                  <a:gd name="T36" fmla="*/ 44 w 170"/>
                  <a:gd name="T37" fmla="*/ 62 h 75"/>
                  <a:gd name="T38" fmla="*/ 57 w 170"/>
                  <a:gd name="T39" fmla="*/ 69 h 75"/>
                  <a:gd name="T40" fmla="*/ 64 w 170"/>
                  <a:gd name="T41" fmla="*/ 72 h 75"/>
                  <a:gd name="T42" fmla="*/ 71 w 170"/>
                  <a:gd name="T43" fmla="*/ 73 h 75"/>
                  <a:gd name="T44" fmla="*/ 78 w 170"/>
                  <a:gd name="T45" fmla="*/ 75 h 75"/>
                  <a:gd name="T46" fmla="*/ 85 w 170"/>
                  <a:gd name="T47" fmla="*/ 75 h 75"/>
                  <a:gd name="T48" fmla="*/ 85 w 17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75">
                    <a:moveTo>
                      <a:pt x="85" y="75"/>
                    </a:moveTo>
                    <a:lnTo>
                      <a:pt x="85" y="75"/>
                    </a:lnTo>
                    <a:lnTo>
                      <a:pt x="92" y="75"/>
                    </a:lnTo>
                    <a:lnTo>
                      <a:pt x="99" y="73"/>
                    </a:lnTo>
                    <a:lnTo>
                      <a:pt x="106" y="72"/>
                    </a:lnTo>
                    <a:lnTo>
                      <a:pt x="113" y="69"/>
                    </a:lnTo>
                    <a:lnTo>
                      <a:pt x="126" y="62"/>
                    </a:lnTo>
                    <a:lnTo>
                      <a:pt x="137" y="54"/>
                    </a:lnTo>
                    <a:lnTo>
                      <a:pt x="148" y="43"/>
                    </a:lnTo>
                    <a:lnTo>
                      <a:pt x="157" y="29"/>
                    </a:lnTo>
                    <a:lnTo>
                      <a:pt x="164" y="15"/>
                    </a:lnTo>
                    <a:lnTo>
                      <a:pt x="170" y="0"/>
                    </a:lnTo>
                    <a:lnTo>
                      <a:pt x="0" y="0"/>
                    </a:lnTo>
                    <a:lnTo>
                      <a:pt x="0" y="0"/>
                    </a:lnTo>
                    <a:lnTo>
                      <a:pt x="6" y="15"/>
                    </a:lnTo>
                    <a:lnTo>
                      <a:pt x="13" y="29"/>
                    </a:lnTo>
                    <a:lnTo>
                      <a:pt x="22" y="43"/>
                    </a:lnTo>
                    <a:lnTo>
                      <a:pt x="33" y="54"/>
                    </a:lnTo>
                    <a:lnTo>
                      <a:pt x="44" y="62"/>
                    </a:lnTo>
                    <a:lnTo>
                      <a:pt x="57" y="69"/>
                    </a:lnTo>
                    <a:lnTo>
                      <a:pt x="64" y="72"/>
                    </a:lnTo>
                    <a:lnTo>
                      <a:pt x="71" y="73"/>
                    </a:lnTo>
                    <a:lnTo>
                      <a:pt x="78" y="75"/>
                    </a:lnTo>
                    <a:lnTo>
                      <a:pt x="85" y="75"/>
                    </a:lnTo>
                    <a:lnTo>
                      <a:pt x="85"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9">
                <a:extLst>
                  <a:ext uri="{FF2B5EF4-FFF2-40B4-BE49-F238E27FC236}">
                    <a16:creationId xmlns:a16="http://schemas.microsoft.com/office/drawing/2014/main" id="{BF022B4E-17E1-8B4D-8C76-16D31E867076}"/>
                  </a:ext>
                </a:extLst>
              </p:cNvPr>
              <p:cNvSpPr>
                <a:spLocks/>
              </p:cNvSpPr>
              <p:nvPr/>
            </p:nvSpPr>
            <p:spPr bwMode="auto">
              <a:xfrm>
                <a:off x="1739900" y="4197351"/>
                <a:ext cx="288925" cy="87313"/>
              </a:xfrm>
              <a:custGeom>
                <a:avLst/>
                <a:gdLst>
                  <a:gd name="T0" fmla="*/ 0 w 182"/>
                  <a:gd name="T1" fmla="*/ 55 h 55"/>
                  <a:gd name="T2" fmla="*/ 182 w 182"/>
                  <a:gd name="T3" fmla="*/ 55 h 55"/>
                  <a:gd name="T4" fmla="*/ 182 w 182"/>
                  <a:gd name="T5" fmla="*/ 55 h 55"/>
                  <a:gd name="T6" fmla="*/ 176 w 182"/>
                  <a:gd name="T7" fmla="*/ 45 h 55"/>
                  <a:gd name="T8" fmla="*/ 168 w 182"/>
                  <a:gd name="T9" fmla="*/ 35 h 55"/>
                  <a:gd name="T10" fmla="*/ 159 w 182"/>
                  <a:gd name="T11" fmla="*/ 26 h 55"/>
                  <a:gd name="T12" fmla="*/ 148 w 182"/>
                  <a:gd name="T13" fmla="*/ 18 h 55"/>
                  <a:gd name="T14" fmla="*/ 135 w 182"/>
                  <a:gd name="T15" fmla="*/ 10 h 55"/>
                  <a:gd name="T16" fmla="*/ 122 w 182"/>
                  <a:gd name="T17" fmla="*/ 5 h 55"/>
                  <a:gd name="T18" fmla="*/ 107 w 182"/>
                  <a:gd name="T19" fmla="*/ 1 h 55"/>
                  <a:gd name="T20" fmla="*/ 90 w 182"/>
                  <a:gd name="T21" fmla="*/ 0 h 55"/>
                  <a:gd name="T22" fmla="*/ 90 w 182"/>
                  <a:gd name="T23" fmla="*/ 0 h 55"/>
                  <a:gd name="T24" fmla="*/ 75 w 182"/>
                  <a:gd name="T25" fmla="*/ 1 h 55"/>
                  <a:gd name="T26" fmla="*/ 60 w 182"/>
                  <a:gd name="T27" fmla="*/ 5 h 55"/>
                  <a:gd name="T28" fmla="*/ 46 w 182"/>
                  <a:gd name="T29" fmla="*/ 10 h 55"/>
                  <a:gd name="T30" fmla="*/ 34 w 182"/>
                  <a:gd name="T31" fmla="*/ 18 h 55"/>
                  <a:gd name="T32" fmla="*/ 22 w 182"/>
                  <a:gd name="T33" fmla="*/ 26 h 55"/>
                  <a:gd name="T34" fmla="*/ 13 w 182"/>
                  <a:gd name="T35" fmla="*/ 35 h 55"/>
                  <a:gd name="T36" fmla="*/ 5 w 182"/>
                  <a:gd name="T37" fmla="*/ 45 h 55"/>
                  <a:gd name="T38" fmla="*/ 0 w 182"/>
                  <a:gd name="T39" fmla="*/ 55 h 55"/>
                  <a:gd name="T40" fmla="*/ 0 w 182"/>
                  <a:gd name="T4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2" h="55">
                    <a:moveTo>
                      <a:pt x="0" y="55"/>
                    </a:moveTo>
                    <a:lnTo>
                      <a:pt x="182" y="55"/>
                    </a:lnTo>
                    <a:lnTo>
                      <a:pt x="182" y="55"/>
                    </a:lnTo>
                    <a:lnTo>
                      <a:pt x="176" y="45"/>
                    </a:lnTo>
                    <a:lnTo>
                      <a:pt x="168" y="35"/>
                    </a:lnTo>
                    <a:lnTo>
                      <a:pt x="159" y="26"/>
                    </a:lnTo>
                    <a:lnTo>
                      <a:pt x="148" y="18"/>
                    </a:lnTo>
                    <a:lnTo>
                      <a:pt x="135" y="10"/>
                    </a:lnTo>
                    <a:lnTo>
                      <a:pt x="122" y="5"/>
                    </a:lnTo>
                    <a:lnTo>
                      <a:pt x="107" y="1"/>
                    </a:lnTo>
                    <a:lnTo>
                      <a:pt x="90" y="0"/>
                    </a:lnTo>
                    <a:lnTo>
                      <a:pt x="90" y="0"/>
                    </a:lnTo>
                    <a:lnTo>
                      <a:pt x="75" y="1"/>
                    </a:lnTo>
                    <a:lnTo>
                      <a:pt x="60" y="5"/>
                    </a:lnTo>
                    <a:lnTo>
                      <a:pt x="46" y="10"/>
                    </a:lnTo>
                    <a:lnTo>
                      <a:pt x="34" y="18"/>
                    </a:lnTo>
                    <a:lnTo>
                      <a:pt x="22" y="26"/>
                    </a:lnTo>
                    <a:lnTo>
                      <a:pt x="13" y="35"/>
                    </a:lnTo>
                    <a:lnTo>
                      <a:pt x="5" y="45"/>
                    </a:lnTo>
                    <a:lnTo>
                      <a:pt x="0" y="55"/>
                    </a:lnTo>
                    <a:lnTo>
                      <a:pt x="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6" name="TextBox 145">
              <a:extLst>
                <a:ext uri="{FF2B5EF4-FFF2-40B4-BE49-F238E27FC236}">
                  <a16:creationId xmlns:a16="http://schemas.microsoft.com/office/drawing/2014/main" id="{7BA22EF5-E0C0-294D-82AB-A8024611AA6E}"/>
                </a:ext>
              </a:extLst>
            </p:cNvPr>
            <p:cNvSpPr txBox="1"/>
            <p:nvPr/>
          </p:nvSpPr>
          <p:spPr>
            <a:xfrm>
              <a:off x="2868923" y="4481914"/>
              <a:ext cx="2988991" cy="954107"/>
            </a:xfrm>
            <a:prstGeom prst="rect">
              <a:avLst/>
            </a:prstGeom>
            <a:noFill/>
          </p:spPr>
          <p:txBody>
            <a:bodyPr wrap="square" rtlCol="0">
              <a:spAutoFit/>
            </a:bodyPr>
            <a:lstStyle/>
            <a:p>
              <a:r>
                <a:rPr lang="en-US" sz="1400" b="1" dirty="0">
                  <a:solidFill>
                    <a:srgbClr val="7030A0"/>
                  </a:solidFill>
                </a:rPr>
                <a:t>Model performance are not affected by time gap </a:t>
              </a:r>
              <a:r>
                <a:rPr lang="en-US" sz="1400" dirty="0">
                  <a:solidFill>
                    <a:srgbClr val="4D4F53"/>
                  </a:solidFill>
                </a:rPr>
                <a:t>between the model training and usage (tested up to 12 days)</a:t>
              </a:r>
            </a:p>
          </p:txBody>
        </p:sp>
      </p:grpSp>
      <p:grpSp>
        <p:nvGrpSpPr>
          <p:cNvPr id="154" name="Group 153">
            <a:extLst>
              <a:ext uri="{FF2B5EF4-FFF2-40B4-BE49-F238E27FC236}">
                <a16:creationId xmlns:a16="http://schemas.microsoft.com/office/drawing/2014/main" id="{0C7777CF-E513-5C49-9205-A0148BDDD68B}"/>
              </a:ext>
            </a:extLst>
          </p:cNvPr>
          <p:cNvGrpSpPr/>
          <p:nvPr/>
        </p:nvGrpSpPr>
        <p:grpSpPr>
          <a:xfrm>
            <a:off x="6412739" y="4563681"/>
            <a:ext cx="3744641" cy="790575"/>
            <a:chOff x="6412739" y="4563681"/>
            <a:chExt cx="3744641" cy="790575"/>
          </a:xfrm>
        </p:grpSpPr>
        <p:grpSp>
          <p:nvGrpSpPr>
            <p:cNvPr id="147" name="Group 146">
              <a:extLst>
                <a:ext uri="{FF2B5EF4-FFF2-40B4-BE49-F238E27FC236}">
                  <a16:creationId xmlns:a16="http://schemas.microsoft.com/office/drawing/2014/main" id="{AB68F834-B4ED-AA45-8220-9B10A8242846}"/>
                </a:ext>
              </a:extLst>
            </p:cNvPr>
            <p:cNvGrpSpPr/>
            <p:nvPr/>
          </p:nvGrpSpPr>
          <p:grpSpPr>
            <a:xfrm>
              <a:off x="6412739" y="4563681"/>
              <a:ext cx="654050" cy="790575"/>
              <a:chOff x="582613" y="4060826"/>
              <a:chExt cx="654050" cy="790575"/>
            </a:xfrm>
            <a:solidFill>
              <a:srgbClr val="00B050"/>
            </a:solidFill>
          </p:grpSpPr>
          <p:sp>
            <p:nvSpPr>
              <p:cNvPr id="148" name="Freeform 12">
                <a:extLst>
                  <a:ext uri="{FF2B5EF4-FFF2-40B4-BE49-F238E27FC236}">
                    <a16:creationId xmlns:a16="http://schemas.microsoft.com/office/drawing/2014/main" id="{EC006BCF-FDE0-6F44-B34F-99D1C8D4230D}"/>
                  </a:ext>
                </a:extLst>
              </p:cNvPr>
              <p:cNvSpPr>
                <a:spLocks noEditPoints="1"/>
              </p:cNvSpPr>
              <p:nvPr/>
            </p:nvSpPr>
            <p:spPr bwMode="auto">
              <a:xfrm>
                <a:off x="582613" y="4060826"/>
                <a:ext cx="654050" cy="790575"/>
              </a:xfrm>
              <a:custGeom>
                <a:avLst/>
                <a:gdLst>
                  <a:gd name="T0" fmla="*/ 386 w 412"/>
                  <a:gd name="T1" fmla="*/ 106 h 498"/>
                  <a:gd name="T2" fmla="*/ 312 w 412"/>
                  <a:gd name="T3" fmla="*/ 29 h 498"/>
                  <a:gd name="T4" fmla="*/ 206 w 412"/>
                  <a:gd name="T5" fmla="*/ 0 h 498"/>
                  <a:gd name="T6" fmla="*/ 116 w 412"/>
                  <a:gd name="T7" fmla="*/ 21 h 498"/>
                  <a:gd name="T8" fmla="*/ 36 w 412"/>
                  <a:gd name="T9" fmla="*/ 91 h 498"/>
                  <a:gd name="T10" fmla="*/ 3 w 412"/>
                  <a:gd name="T11" fmla="*/ 175 h 498"/>
                  <a:gd name="T12" fmla="*/ 4 w 412"/>
                  <a:gd name="T13" fmla="*/ 254 h 498"/>
                  <a:gd name="T14" fmla="*/ 63 w 412"/>
                  <a:gd name="T15" fmla="*/ 356 h 498"/>
                  <a:gd name="T16" fmla="*/ 171 w 412"/>
                  <a:gd name="T17" fmla="*/ 483 h 498"/>
                  <a:gd name="T18" fmla="*/ 175 w 412"/>
                  <a:gd name="T19" fmla="*/ 485 h 498"/>
                  <a:gd name="T20" fmla="*/ 182 w 412"/>
                  <a:gd name="T21" fmla="*/ 491 h 498"/>
                  <a:gd name="T22" fmla="*/ 189 w 412"/>
                  <a:gd name="T23" fmla="*/ 494 h 498"/>
                  <a:gd name="T24" fmla="*/ 196 w 412"/>
                  <a:gd name="T25" fmla="*/ 496 h 498"/>
                  <a:gd name="T26" fmla="*/ 203 w 412"/>
                  <a:gd name="T27" fmla="*/ 496 h 498"/>
                  <a:gd name="T28" fmla="*/ 211 w 412"/>
                  <a:gd name="T29" fmla="*/ 496 h 498"/>
                  <a:gd name="T30" fmla="*/ 218 w 412"/>
                  <a:gd name="T31" fmla="*/ 495 h 498"/>
                  <a:gd name="T32" fmla="*/ 225 w 412"/>
                  <a:gd name="T33" fmla="*/ 492 h 498"/>
                  <a:gd name="T34" fmla="*/ 233 w 412"/>
                  <a:gd name="T35" fmla="*/ 488 h 498"/>
                  <a:gd name="T36" fmla="*/ 239 w 412"/>
                  <a:gd name="T37" fmla="*/ 484 h 498"/>
                  <a:gd name="T38" fmla="*/ 287 w 412"/>
                  <a:gd name="T39" fmla="*/ 433 h 498"/>
                  <a:gd name="T40" fmla="*/ 392 w 412"/>
                  <a:gd name="T41" fmla="*/ 291 h 498"/>
                  <a:gd name="T42" fmla="*/ 412 w 412"/>
                  <a:gd name="T43" fmla="*/ 205 h 498"/>
                  <a:gd name="T44" fmla="*/ 262 w 412"/>
                  <a:gd name="T45" fmla="*/ 411 h 498"/>
                  <a:gd name="T46" fmla="*/ 225 w 412"/>
                  <a:gd name="T47" fmla="*/ 452 h 498"/>
                  <a:gd name="T48" fmla="*/ 221 w 412"/>
                  <a:gd name="T49" fmla="*/ 455 h 498"/>
                  <a:gd name="T50" fmla="*/ 218 w 412"/>
                  <a:gd name="T51" fmla="*/ 456 h 498"/>
                  <a:gd name="T52" fmla="*/ 214 w 412"/>
                  <a:gd name="T53" fmla="*/ 459 h 498"/>
                  <a:gd name="T54" fmla="*/ 211 w 412"/>
                  <a:gd name="T55" fmla="*/ 459 h 498"/>
                  <a:gd name="T56" fmla="*/ 207 w 412"/>
                  <a:gd name="T57" fmla="*/ 459 h 498"/>
                  <a:gd name="T58" fmla="*/ 204 w 412"/>
                  <a:gd name="T59" fmla="*/ 459 h 498"/>
                  <a:gd name="T60" fmla="*/ 201 w 412"/>
                  <a:gd name="T61" fmla="*/ 459 h 498"/>
                  <a:gd name="T62" fmla="*/ 199 w 412"/>
                  <a:gd name="T63" fmla="*/ 459 h 498"/>
                  <a:gd name="T64" fmla="*/ 195 w 412"/>
                  <a:gd name="T65" fmla="*/ 456 h 498"/>
                  <a:gd name="T66" fmla="*/ 192 w 412"/>
                  <a:gd name="T67" fmla="*/ 455 h 498"/>
                  <a:gd name="T68" fmla="*/ 188 w 412"/>
                  <a:gd name="T69" fmla="*/ 452 h 498"/>
                  <a:gd name="T70" fmla="*/ 150 w 412"/>
                  <a:gd name="T71" fmla="*/ 411 h 498"/>
                  <a:gd name="T72" fmla="*/ 159 w 412"/>
                  <a:gd name="T73" fmla="*/ 404 h 498"/>
                  <a:gd name="T74" fmla="*/ 186 w 412"/>
                  <a:gd name="T75" fmla="*/ 425 h 498"/>
                  <a:gd name="T76" fmla="*/ 189 w 412"/>
                  <a:gd name="T77" fmla="*/ 426 h 498"/>
                  <a:gd name="T78" fmla="*/ 193 w 412"/>
                  <a:gd name="T79" fmla="*/ 429 h 498"/>
                  <a:gd name="T80" fmla="*/ 196 w 412"/>
                  <a:gd name="T81" fmla="*/ 430 h 498"/>
                  <a:gd name="T82" fmla="*/ 200 w 412"/>
                  <a:gd name="T83" fmla="*/ 432 h 498"/>
                  <a:gd name="T84" fmla="*/ 203 w 412"/>
                  <a:gd name="T85" fmla="*/ 432 h 498"/>
                  <a:gd name="T86" fmla="*/ 206 w 412"/>
                  <a:gd name="T87" fmla="*/ 433 h 498"/>
                  <a:gd name="T88" fmla="*/ 208 w 412"/>
                  <a:gd name="T89" fmla="*/ 432 h 498"/>
                  <a:gd name="T90" fmla="*/ 212 w 412"/>
                  <a:gd name="T91" fmla="*/ 432 h 498"/>
                  <a:gd name="T92" fmla="*/ 217 w 412"/>
                  <a:gd name="T93" fmla="*/ 430 h 498"/>
                  <a:gd name="T94" fmla="*/ 219 w 412"/>
                  <a:gd name="T95" fmla="*/ 429 h 498"/>
                  <a:gd name="T96" fmla="*/ 222 w 412"/>
                  <a:gd name="T97" fmla="*/ 427 h 498"/>
                  <a:gd name="T98" fmla="*/ 228 w 412"/>
                  <a:gd name="T99" fmla="*/ 423 h 498"/>
                  <a:gd name="T100" fmla="*/ 254 w 412"/>
                  <a:gd name="T101" fmla="*/ 404 h 498"/>
                  <a:gd name="T102" fmla="*/ 262 w 412"/>
                  <a:gd name="T103" fmla="*/ 411 h 498"/>
                  <a:gd name="T104" fmla="*/ 141 w 412"/>
                  <a:gd name="T105" fmla="*/ 356 h 498"/>
                  <a:gd name="T106" fmla="*/ 68 w 412"/>
                  <a:gd name="T107" fmla="*/ 295 h 498"/>
                  <a:gd name="T108" fmla="*/ 39 w 412"/>
                  <a:gd name="T109" fmla="*/ 201 h 498"/>
                  <a:gd name="T110" fmla="*/ 58 w 412"/>
                  <a:gd name="T111" fmla="*/ 121 h 498"/>
                  <a:gd name="T112" fmla="*/ 126 w 412"/>
                  <a:gd name="T113" fmla="*/ 54 h 498"/>
                  <a:gd name="T114" fmla="*/ 206 w 412"/>
                  <a:gd name="T115" fmla="*/ 33 h 498"/>
                  <a:gd name="T116" fmla="*/ 299 w 412"/>
                  <a:gd name="T117" fmla="*/ 62 h 498"/>
                  <a:gd name="T118" fmla="*/ 360 w 412"/>
                  <a:gd name="T119" fmla="*/ 137 h 498"/>
                  <a:gd name="T120" fmla="*/ 372 w 412"/>
                  <a:gd name="T121" fmla="*/ 218 h 498"/>
                  <a:gd name="T122" fmla="*/ 335 w 412"/>
                  <a:gd name="T123" fmla="*/ 307 h 498"/>
                  <a:gd name="T124" fmla="*/ 255 w 412"/>
                  <a:gd name="T125" fmla="*/ 36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2" h="498">
                    <a:moveTo>
                      <a:pt x="410" y="175"/>
                    </a:moveTo>
                    <a:lnTo>
                      <a:pt x="410" y="175"/>
                    </a:lnTo>
                    <a:lnTo>
                      <a:pt x="406" y="156"/>
                    </a:lnTo>
                    <a:lnTo>
                      <a:pt x="401" y="139"/>
                    </a:lnTo>
                    <a:lnTo>
                      <a:pt x="394" y="121"/>
                    </a:lnTo>
                    <a:lnTo>
                      <a:pt x="386" y="106"/>
                    </a:lnTo>
                    <a:lnTo>
                      <a:pt x="377" y="91"/>
                    </a:lnTo>
                    <a:lnTo>
                      <a:pt x="366" y="76"/>
                    </a:lnTo>
                    <a:lnTo>
                      <a:pt x="355" y="62"/>
                    </a:lnTo>
                    <a:lnTo>
                      <a:pt x="341" y="51"/>
                    </a:lnTo>
                    <a:lnTo>
                      <a:pt x="327" y="39"/>
                    </a:lnTo>
                    <a:lnTo>
                      <a:pt x="312" y="29"/>
                    </a:lnTo>
                    <a:lnTo>
                      <a:pt x="295" y="21"/>
                    </a:lnTo>
                    <a:lnTo>
                      <a:pt x="279" y="14"/>
                    </a:lnTo>
                    <a:lnTo>
                      <a:pt x="262" y="8"/>
                    </a:lnTo>
                    <a:lnTo>
                      <a:pt x="244" y="4"/>
                    </a:lnTo>
                    <a:lnTo>
                      <a:pt x="225" y="1"/>
                    </a:lnTo>
                    <a:lnTo>
                      <a:pt x="206" y="0"/>
                    </a:lnTo>
                    <a:lnTo>
                      <a:pt x="206" y="0"/>
                    </a:lnTo>
                    <a:lnTo>
                      <a:pt x="186" y="1"/>
                    </a:lnTo>
                    <a:lnTo>
                      <a:pt x="168" y="4"/>
                    </a:lnTo>
                    <a:lnTo>
                      <a:pt x="150" y="8"/>
                    </a:lnTo>
                    <a:lnTo>
                      <a:pt x="132" y="14"/>
                    </a:lnTo>
                    <a:lnTo>
                      <a:pt x="116" y="21"/>
                    </a:lnTo>
                    <a:lnTo>
                      <a:pt x="101" y="29"/>
                    </a:lnTo>
                    <a:lnTo>
                      <a:pt x="86" y="39"/>
                    </a:lnTo>
                    <a:lnTo>
                      <a:pt x="72" y="51"/>
                    </a:lnTo>
                    <a:lnTo>
                      <a:pt x="58" y="62"/>
                    </a:lnTo>
                    <a:lnTo>
                      <a:pt x="46" y="76"/>
                    </a:lnTo>
                    <a:lnTo>
                      <a:pt x="36" y="91"/>
                    </a:lnTo>
                    <a:lnTo>
                      <a:pt x="26" y="106"/>
                    </a:lnTo>
                    <a:lnTo>
                      <a:pt x="18" y="121"/>
                    </a:lnTo>
                    <a:lnTo>
                      <a:pt x="11" y="139"/>
                    </a:lnTo>
                    <a:lnTo>
                      <a:pt x="6" y="156"/>
                    </a:lnTo>
                    <a:lnTo>
                      <a:pt x="3" y="175"/>
                    </a:lnTo>
                    <a:lnTo>
                      <a:pt x="3" y="175"/>
                    </a:lnTo>
                    <a:lnTo>
                      <a:pt x="0" y="190"/>
                    </a:lnTo>
                    <a:lnTo>
                      <a:pt x="0" y="205"/>
                    </a:lnTo>
                    <a:lnTo>
                      <a:pt x="0" y="205"/>
                    </a:lnTo>
                    <a:lnTo>
                      <a:pt x="0" y="222"/>
                    </a:lnTo>
                    <a:lnTo>
                      <a:pt x="1" y="239"/>
                    </a:lnTo>
                    <a:lnTo>
                      <a:pt x="4" y="254"/>
                    </a:lnTo>
                    <a:lnTo>
                      <a:pt x="10" y="269"/>
                    </a:lnTo>
                    <a:lnTo>
                      <a:pt x="10" y="269"/>
                    </a:lnTo>
                    <a:lnTo>
                      <a:pt x="21" y="291"/>
                    </a:lnTo>
                    <a:lnTo>
                      <a:pt x="33" y="313"/>
                    </a:lnTo>
                    <a:lnTo>
                      <a:pt x="48" y="335"/>
                    </a:lnTo>
                    <a:lnTo>
                      <a:pt x="63" y="356"/>
                    </a:lnTo>
                    <a:lnTo>
                      <a:pt x="95" y="397"/>
                    </a:lnTo>
                    <a:lnTo>
                      <a:pt x="126" y="433"/>
                    </a:lnTo>
                    <a:lnTo>
                      <a:pt x="126" y="433"/>
                    </a:lnTo>
                    <a:lnTo>
                      <a:pt x="153" y="463"/>
                    </a:lnTo>
                    <a:lnTo>
                      <a:pt x="171" y="483"/>
                    </a:lnTo>
                    <a:lnTo>
                      <a:pt x="171" y="483"/>
                    </a:lnTo>
                    <a:lnTo>
                      <a:pt x="172" y="484"/>
                    </a:lnTo>
                    <a:lnTo>
                      <a:pt x="172" y="484"/>
                    </a:lnTo>
                    <a:lnTo>
                      <a:pt x="174" y="484"/>
                    </a:lnTo>
                    <a:lnTo>
                      <a:pt x="174" y="484"/>
                    </a:lnTo>
                    <a:lnTo>
                      <a:pt x="175" y="485"/>
                    </a:lnTo>
                    <a:lnTo>
                      <a:pt x="175" y="485"/>
                    </a:lnTo>
                    <a:lnTo>
                      <a:pt x="178" y="487"/>
                    </a:lnTo>
                    <a:lnTo>
                      <a:pt x="178" y="487"/>
                    </a:lnTo>
                    <a:lnTo>
                      <a:pt x="179" y="488"/>
                    </a:lnTo>
                    <a:lnTo>
                      <a:pt x="179" y="488"/>
                    </a:lnTo>
                    <a:lnTo>
                      <a:pt x="182" y="491"/>
                    </a:lnTo>
                    <a:lnTo>
                      <a:pt x="182" y="491"/>
                    </a:lnTo>
                    <a:lnTo>
                      <a:pt x="183" y="491"/>
                    </a:lnTo>
                    <a:lnTo>
                      <a:pt x="183" y="491"/>
                    </a:lnTo>
                    <a:lnTo>
                      <a:pt x="186" y="492"/>
                    </a:lnTo>
                    <a:lnTo>
                      <a:pt x="186" y="492"/>
                    </a:lnTo>
                    <a:lnTo>
                      <a:pt x="189" y="494"/>
                    </a:lnTo>
                    <a:lnTo>
                      <a:pt x="189" y="494"/>
                    </a:lnTo>
                    <a:lnTo>
                      <a:pt x="192" y="495"/>
                    </a:lnTo>
                    <a:lnTo>
                      <a:pt x="192" y="495"/>
                    </a:lnTo>
                    <a:lnTo>
                      <a:pt x="193" y="495"/>
                    </a:lnTo>
                    <a:lnTo>
                      <a:pt x="193" y="495"/>
                    </a:lnTo>
                    <a:lnTo>
                      <a:pt x="196" y="496"/>
                    </a:lnTo>
                    <a:lnTo>
                      <a:pt x="196" y="496"/>
                    </a:lnTo>
                    <a:lnTo>
                      <a:pt x="199" y="496"/>
                    </a:lnTo>
                    <a:lnTo>
                      <a:pt x="199" y="496"/>
                    </a:lnTo>
                    <a:lnTo>
                      <a:pt x="201" y="496"/>
                    </a:lnTo>
                    <a:lnTo>
                      <a:pt x="201" y="496"/>
                    </a:lnTo>
                    <a:lnTo>
                      <a:pt x="203" y="496"/>
                    </a:lnTo>
                    <a:lnTo>
                      <a:pt x="203" y="496"/>
                    </a:lnTo>
                    <a:lnTo>
                      <a:pt x="206" y="498"/>
                    </a:lnTo>
                    <a:lnTo>
                      <a:pt x="206" y="498"/>
                    </a:lnTo>
                    <a:lnTo>
                      <a:pt x="208" y="496"/>
                    </a:lnTo>
                    <a:lnTo>
                      <a:pt x="208" y="496"/>
                    </a:lnTo>
                    <a:lnTo>
                      <a:pt x="211" y="496"/>
                    </a:lnTo>
                    <a:lnTo>
                      <a:pt x="211" y="496"/>
                    </a:lnTo>
                    <a:lnTo>
                      <a:pt x="214" y="496"/>
                    </a:lnTo>
                    <a:lnTo>
                      <a:pt x="214" y="496"/>
                    </a:lnTo>
                    <a:lnTo>
                      <a:pt x="215" y="496"/>
                    </a:lnTo>
                    <a:lnTo>
                      <a:pt x="215" y="496"/>
                    </a:lnTo>
                    <a:lnTo>
                      <a:pt x="218" y="495"/>
                    </a:lnTo>
                    <a:lnTo>
                      <a:pt x="218" y="495"/>
                    </a:lnTo>
                    <a:lnTo>
                      <a:pt x="221" y="495"/>
                    </a:lnTo>
                    <a:lnTo>
                      <a:pt x="221" y="495"/>
                    </a:lnTo>
                    <a:lnTo>
                      <a:pt x="223" y="494"/>
                    </a:lnTo>
                    <a:lnTo>
                      <a:pt x="223" y="494"/>
                    </a:lnTo>
                    <a:lnTo>
                      <a:pt x="225" y="492"/>
                    </a:lnTo>
                    <a:lnTo>
                      <a:pt x="225" y="492"/>
                    </a:lnTo>
                    <a:lnTo>
                      <a:pt x="228" y="491"/>
                    </a:lnTo>
                    <a:lnTo>
                      <a:pt x="228" y="491"/>
                    </a:lnTo>
                    <a:lnTo>
                      <a:pt x="230" y="491"/>
                    </a:lnTo>
                    <a:lnTo>
                      <a:pt x="230" y="491"/>
                    </a:lnTo>
                    <a:lnTo>
                      <a:pt x="233" y="488"/>
                    </a:lnTo>
                    <a:lnTo>
                      <a:pt x="233" y="488"/>
                    </a:lnTo>
                    <a:lnTo>
                      <a:pt x="235" y="487"/>
                    </a:lnTo>
                    <a:lnTo>
                      <a:pt x="235" y="487"/>
                    </a:lnTo>
                    <a:lnTo>
                      <a:pt x="237" y="485"/>
                    </a:lnTo>
                    <a:lnTo>
                      <a:pt x="237" y="485"/>
                    </a:lnTo>
                    <a:lnTo>
                      <a:pt x="239" y="484"/>
                    </a:lnTo>
                    <a:lnTo>
                      <a:pt x="239" y="484"/>
                    </a:lnTo>
                    <a:lnTo>
                      <a:pt x="239" y="484"/>
                    </a:lnTo>
                    <a:lnTo>
                      <a:pt x="239" y="484"/>
                    </a:lnTo>
                    <a:lnTo>
                      <a:pt x="240" y="483"/>
                    </a:lnTo>
                    <a:lnTo>
                      <a:pt x="240" y="483"/>
                    </a:lnTo>
                    <a:lnTo>
                      <a:pt x="258" y="463"/>
                    </a:lnTo>
                    <a:lnTo>
                      <a:pt x="287" y="433"/>
                    </a:lnTo>
                    <a:lnTo>
                      <a:pt x="287" y="433"/>
                    </a:lnTo>
                    <a:lnTo>
                      <a:pt x="317" y="397"/>
                    </a:lnTo>
                    <a:lnTo>
                      <a:pt x="349" y="357"/>
                    </a:lnTo>
                    <a:lnTo>
                      <a:pt x="364" y="335"/>
                    </a:lnTo>
                    <a:lnTo>
                      <a:pt x="378" y="313"/>
                    </a:lnTo>
                    <a:lnTo>
                      <a:pt x="392" y="291"/>
                    </a:lnTo>
                    <a:lnTo>
                      <a:pt x="403" y="269"/>
                    </a:lnTo>
                    <a:lnTo>
                      <a:pt x="403" y="269"/>
                    </a:lnTo>
                    <a:lnTo>
                      <a:pt x="407" y="254"/>
                    </a:lnTo>
                    <a:lnTo>
                      <a:pt x="411" y="239"/>
                    </a:lnTo>
                    <a:lnTo>
                      <a:pt x="411" y="222"/>
                    </a:lnTo>
                    <a:lnTo>
                      <a:pt x="412" y="205"/>
                    </a:lnTo>
                    <a:lnTo>
                      <a:pt x="412" y="205"/>
                    </a:lnTo>
                    <a:lnTo>
                      <a:pt x="411" y="190"/>
                    </a:lnTo>
                    <a:lnTo>
                      <a:pt x="410" y="175"/>
                    </a:lnTo>
                    <a:lnTo>
                      <a:pt x="410" y="175"/>
                    </a:lnTo>
                    <a:close/>
                    <a:moveTo>
                      <a:pt x="262" y="411"/>
                    </a:moveTo>
                    <a:lnTo>
                      <a:pt x="262" y="411"/>
                    </a:lnTo>
                    <a:lnTo>
                      <a:pt x="241" y="436"/>
                    </a:lnTo>
                    <a:lnTo>
                      <a:pt x="228" y="450"/>
                    </a:lnTo>
                    <a:lnTo>
                      <a:pt x="226" y="451"/>
                    </a:lnTo>
                    <a:lnTo>
                      <a:pt x="226" y="451"/>
                    </a:lnTo>
                    <a:lnTo>
                      <a:pt x="225" y="452"/>
                    </a:lnTo>
                    <a:lnTo>
                      <a:pt x="225" y="452"/>
                    </a:lnTo>
                    <a:lnTo>
                      <a:pt x="223" y="454"/>
                    </a:lnTo>
                    <a:lnTo>
                      <a:pt x="223" y="454"/>
                    </a:lnTo>
                    <a:lnTo>
                      <a:pt x="222" y="454"/>
                    </a:lnTo>
                    <a:lnTo>
                      <a:pt x="222" y="455"/>
                    </a:lnTo>
                    <a:lnTo>
                      <a:pt x="222" y="455"/>
                    </a:lnTo>
                    <a:lnTo>
                      <a:pt x="221" y="455"/>
                    </a:lnTo>
                    <a:lnTo>
                      <a:pt x="221" y="455"/>
                    </a:lnTo>
                    <a:lnTo>
                      <a:pt x="219" y="456"/>
                    </a:lnTo>
                    <a:lnTo>
                      <a:pt x="219" y="456"/>
                    </a:lnTo>
                    <a:lnTo>
                      <a:pt x="219" y="456"/>
                    </a:lnTo>
                    <a:lnTo>
                      <a:pt x="218" y="456"/>
                    </a:lnTo>
                    <a:lnTo>
                      <a:pt x="218" y="456"/>
                    </a:lnTo>
                    <a:lnTo>
                      <a:pt x="217" y="458"/>
                    </a:lnTo>
                    <a:lnTo>
                      <a:pt x="217" y="458"/>
                    </a:lnTo>
                    <a:lnTo>
                      <a:pt x="217" y="458"/>
                    </a:lnTo>
                    <a:lnTo>
                      <a:pt x="215" y="458"/>
                    </a:lnTo>
                    <a:lnTo>
                      <a:pt x="215" y="458"/>
                    </a:lnTo>
                    <a:lnTo>
                      <a:pt x="214" y="459"/>
                    </a:lnTo>
                    <a:lnTo>
                      <a:pt x="214" y="459"/>
                    </a:lnTo>
                    <a:lnTo>
                      <a:pt x="214" y="459"/>
                    </a:lnTo>
                    <a:lnTo>
                      <a:pt x="212" y="459"/>
                    </a:lnTo>
                    <a:lnTo>
                      <a:pt x="212" y="459"/>
                    </a:lnTo>
                    <a:lnTo>
                      <a:pt x="211" y="459"/>
                    </a:lnTo>
                    <a:lnTo>
                      <a:pt x="211" y="459"/>
                    </a:lnTo>
                    <a:lnTo>
                      <a:pt x="210" y="459"/>
                    </a:lnTo>
                    <a:lnTo>
                      <a:pt x="210" y="459"/>
                    </a:lnTo>
                    <a:lnTo>
                      <a:pt x="208" y="459"/>
                    </a:lnTo>
                    <a:lnTo>
                      <a:pt x="208" y="459"/>
                    </a:lnTo>
                    <a:lnTo>
                      <a:pt x="208" y="459"/>
                    </a:lnTo>
                    <a:lnTo>
                      <a:pt x="207" y="459"/>
                    </a:lnTo>
                    <a:lnTo>
                      <a:pt x="207" y="459"/>
                    </a:lnTo>
                    <a:lnTo>
                      <a:pt x="206" y="459"/>
                    </a:lnTo>
                    <a:lnTo>
                      <a:pt x="206" y="459"/>
                    </a:lnTo>
                    <a:lnTo>
                      <a:pt x="204" y="459"/>
                    </a:lnTo>
                    <a:lnTo>
                      <a:pt x="204" y="459"/>
                    </a:lnTo>
                    <a:lnTo>
                      <a:pt x="204" y="459"/>
                    </a:lnTo>
                    <a:lnTo>
                      <a:pt x="204" y="459"/>
                    </a:lnTo>
                    <a:lnTo>
                      <a:pt x="203" y="459"/>
                    </a:lnTo>
                    <a:lnTo>
                      <a:pt x="203" y="459"/>
                    </a:lnTo>
                    <a:lnTo>
                      <a:pt x="201" y="459"/>
                    </a:lnTo>
                    <a:lnTo>
                      <a:pt x="201" y="459"/>
                    </a:lnTo>
                    <a:lnTo>
                      <a:pt x="201" y="459"/>
                    </a:lnTo>
                    <a:lnTo>
                      <a:pt x="201" y="459"/>
                    </a:lnTo>
                    <a:lnTo>
                      <a:pt x="200" y="459"/>
                    </a:lnTo>
                    <a:lnTo>
                      <a:pt x="200" y="459"/>
                    </a:lnTo>
                    <a:lnTo>
                      <a:pt x="199" y="459"/>
                    </a:lnTo>
                    <a:lnTo>
                      <a:pt x="199" y="459"/>
                    </a:lnTo>
                    <a:lnTo>
                      <a:pt x="199" y="459"/>
                    </a:lnTo>
                    <a:lnTo>
                      <a:pt x="197" y="458"/>
                    </a:lnTo>
                    <a:lnTo>
                      <a:pt x="197" y="458"/>
                    </a:lnTo>
                    <a:lnTo>
                      <a:pt x="196" y="458"/>
                    </a:lnTo>
                    <a:lnTo>
                      <a:pt x="196" y="458"/>
                    </a:lnTo>
                    <a:lnTo>
                      <a:pt x="196" y="458"/>
                    </a:lnTo>
                    <a:lnTo>
                      <a:pt x="195" y="456"/>
                    </a:lnTo>
                    <a:lnTo>
                      <a:pt x="195" y="456"/>
                    </a:lnTo>
                    <a:lnTo>
                      <a:pt x="193" y="456"/>
                    </a:lnTo>
                    <a:lnTo>
                      <a:pt x="192" y="456"/>
                    </a:lnTo>
                    <a:lnTo>
                      <a:pt x="192" y="456"/>
                    </a:lnTo>
                    <a:lnTo>
                      <a:pt x="192" y="455"/>
                    </a:lnTo>
                    <a:lnTo>
                      <a:pt x="192" y="455"/>
                    </a:lnTo>
                    <a:lnTo>
                      <a:pt x="190" y="455"/>
                    </a:lnTo>
                    <a:lnTo>
                      <a:pt x="189" y="454"/>
                    </a:lnTo>
                    <a:lnTo>
                      <a:pt x="189" y="454"/>
                    </a:lnTo>
                    <a:lnTo>
                      <a:pt x="189" y="454"/>
                    </a:lnTo>
                    <a:lnTo>
                      <a:pt x="189" y="454"/>
                    </a:lnTo>
                    <a:lnTo>
                      <a:pt x="188" y="452"/>
                    </a:lnTo>
                    <a:lnTo>
                      <a:pt x="188" y="452"/>
                    </a:lnTo>
                    <a:lnTo>
                      <a:pt x="186" y="451"/>
                    </a:lnTo>
                    <a:lnTo>
                      <a:pt x="185" y="450"/>
                    </a:lnTo>
                    <a:lnTo>
                      <a:pt x="185" y="450"/>
                    </a:lnTo>
                    <a:lnTo>
                      <a:pt x="171" y="436"/>
                    </a:lnTo>
                    <a:lnTo>
                      <a:pt x="150" y="411"/>
                    </a:lnTo>
                    <a:lnTo>
                      <a:pt x="150" y="411"/>
                    </a:lnTo>
                    <a:lnTo>
                      <a:pt x="145" y="405"/>
                    </a:lnTo>
                    <a:lnTo>
                      <a:pt x="145" y="405"/>
                    </a:lnTo>
                    <a:lnTo>
                      <a:pt x="148" y="404"/>
                    </a:lnTo>
                    <a:lnTo>
                      <a:pt x="152" y="403"/>
                    </a:lnTo>
                    <a:lnTo>
                      <a:pt x="159" y="404"/>
                    </a:lnTo>
                    <a:lnTo>
                      <a:pt x="166" y="405"/>
                    </a:lnTo>
                    <a:lnTo>
                      <a:pt x="166" y="405"/>
                    </a:lnTo>
                    <a:lnTo>
                      <a:pt x="170" y="407"/>
                    </a:lnTo>
                    <a:lnTo>
                      <a:pt x="170" y="407"/>
                    </a:lnTo>
                    <a:lnTo>
                      <a:pt x="185" y="423"/>
                    </a:lnTo>
                    <a:lnTo>
                      <a:pt x="186" y="425"/>
                    </a:lnTo>
                    <a:lnTo>
                      <a:pt x="186" y="425"/>
                    </a:lnTo>
                    <a:lnTo>
                      <a:pt x="188" y="425"/>
                    </a:lnTo>
                    <a:lnTo>
                      <a:pt x="188" y="425"/>
                    </a:lnTo>
                    <a:lnTo>
                      <a:pt x="189" y="426"/>
                    </a:lnTo>
                    <a:lnTo>
                      <a:pt x="189" y="426"/>
                    </a:lnTo>
                    <a:lnTo>
                      <a:pt x="189" y="426"/>
                    </a:lnTo>
                    <a:lnTo>
                      <a:pt x="190" y="427"/>
                    </a:lnTo>
                    <a:lnTo>
                      <a:pt x="190" y="427"/>
                    </a:lnTo>
                    <a:lnTo>
                      <a:pt x="192" y="427"/>
                    </a:lnTo>
                    <a:lnTo>
                      <a:pt x="192" y="427"/>
                    </a:lnTo>
                    <a:lnTo>
                      <a:pt x="192" y="429"/>
                    </a:lnTo>
                    <a:lnTo>
                      <a:pt x="193" y="429"/>
                    </a:lnTo>
                    <a:lnTo>
                      <a:pt x="193" y="429"/>
                    </a:lnTo>
                    <a:lnTo>
                      <a:pt x="195" y="430"/>
                    </a:lnTo>
                    <a:lnTo>
                      <a:pt x="195" y="430"/>
                    </a:lnTo>
                    <a:lnTo>
                      <a:pt x="196" y="430"/>
                    </a:lnTo>
                    <a:lnTo>
                      <a:pt x="196" y="430"/>
                    </a:lnTo>
                    <a:lnTo>
                      <a:pt x="196" y="430"/>
                    </a:lnTo>
                    <a:lnTo>
                      <a:pt x="197" y="430"/>
                    </a:lnTo>
                    <a:lnTo>
                      <a:pt x="197" y="430"/>
                    </a:lnTo>
                    <a:lnTo>
                      <a:pt x="199" y="432"/>
                    </a:lnTo>
                    <a:lnTo>
                      <a:pt x="199" y="432"/>
                    </a:lnTo>
                    <a:lnTo>
                      <a:pt x="199" y="432"/>
                    </a:lnTo>
                    <a:lnTo>
                      <a:pt x="200" y="432"/>
                    </a:lnTo>
                    <a:lnTo>
                      <a:pt x="200" y="432"/>
                    </a:lnTo>
                    <a:lnTo>
                      <a:pt x="201" y="432"/>
                    </a:lnTo>
                    <a:lnTo>
                      <a:pt x="201" y="432"/>
                    </a:lnTo>
                    <a:lnTo>
                      <a:pt x="201" y="432"/>
                    </a:lnTo>
                    <a:lnTo>
                      <a:pt x="201" y="432"/>
                    </a:lnTo>
                    <a:lnTo>
                      <a:pt x="203" y="432"/>
                    </a:lnTo>
                    <a:lnTo>
                      <a:pt x="203" y="432"/>
                    </a:lnTo>
                    <a:lnTo>
                      <a:pt x="204" y="433"/>
                    </a:lnTo>
                    <a:lnTo>
                      <a:pt x="204" y="433"/>
                    </a:lnTo>
                    <a:lnTo>
                      <a:pt x="204" y="433"/>
                    </a:lnTo>
                    <a:lnTo>
                      <a:pt x="204" y="433"/>
                    </a:lnTo>
                    <a:lnTo>
                      <a:pt x="206" y="433"/>
                    </a:lnTo>
                    <a:lnTo>
                      <a:pt x="206" y="433"/>
                    </a:lnTo>
                    <a:lnTo>
                      <a:pt x="207" y="433"/>
                    </a:lnTo>
                    <a:lnTo>
                      <a:pt x="208" y="433"/>
                    </a:lnTo>
                    <a:lnTo>
                      <a:pt x="208" y="433"/>
                    </a:lnTo>
                    <a:lnTo>
                      <a:pt x="208" y="432"/>
                    </a:lnTo>
                    <a:lnTo>
                      <a:pt x="208" y="432"/>
                    </a:lnTo>
                    <a:lnTo>
                      <a:pt x="210" y="432"/>
                    </a:lnTo>
                    <a:lnTo>
                      <a:pt x="210" y="432"/>
                    </a:lnTo>
                    <a:lnTo>
                      <a:pt x="211" y="432"/>
                    </a:lnTo>
                    <a:lnTo>
                      <a:pt x="211" y="432"/>
                    </a:lnTo>
                    <a:lnTo>
                      <a:pt x="212" y="432"/>
                    </a:lnTo>
                    <a:lnTo>
                      <a:pt x="212" y="432"/>
                    </a:lnTo>
                    <a:lnTo>
                      <a:pt x="214" y="432"/>
                    </a:lnTo>
                    <a:lnTo>
                      <a:pt x="214" y="432"/>
                    </a:lnTo>
                    <a:lnTo>
                      <a:pt x="214" y="432"/>
                    </a:lnTo>
                    <a:lnTo>
                      <a:pt x="215" y="430"/>
                    </a:lnTo>
                    <a:lnTo>
                      <a:pt x="215" y="430"/>
                    </a:lnTo>
                    <a:lnTo>
                      <a:pt x="217" y="430"/>
                    </a:lnTo>
                    <a:lnTo>
                      <a:pt x="217" y="430"/>
                    </a:lnTo>
                    <a:lnTo>
                      <a:pt x="217" y="430"/>
                    </a:lnTo>
                    <a:lnTo>
                      <a:pt x="218" y="430"/>
                    </a:lnTo>
                    <a:lnTo>
                      <a:pt x="218" y="430"/>
                    </a:lnTo>
                    <a:lnTo>
                      <a:pt x="219" y="429"/>
                    </a:lnTo>
                    <a:lnTo>
                      <a:pt x="219" y="429"/>
                    </a:lnTo>
                    <a:lnTo>
                      <a:pt x="219" y="429"/>
                    </a:lnTo>
                    <a:lnTo>
                      <a:pt x="221" y="427"/>
                    </a:lnTo>
                    <a:lnTo>
                      <a:pt x="221" y="427"/>
                    </a:lnTo>
                    <a:lnTo>
                      <a:pt x="222" y="427"/>
                    </a:lnTo>
                    <a:lnTo>
                      <a:pt x="222" y="427"/>
                    </a:lnTo>
                    <a:lnTo>
                      <a:pt x="222" y="427"/>
                    </a:lnTo>
                    <a:lnTo>
                      <a:pt x="223" y="426"/>
                    </a:lnTo>
                    <a:lnTo>
                      <a:pt x="223" y="426"/>
                    </a:lnTo>
                    <a:lnTo>
                      <a:pt x="225" y="425"/>
                    </a:lnTo>
                    <a:lnTo>
                      <a:pt x="225" y="425"/>
                    </a:lnTo>
                    <a:lnTo>
                      <a:pt x="226" y="425"/>
                    </a:lnTo>
                    <a:lnTo>
                      <a:pt x="228" y="423"/>
                    </a:lnTo>
                    <a:lnTo>
                      <a:pt x="228" y="423"/>
                    </a:lnTo>
                    <a:lnTo>
                      <a:pt x="243" y="407"/>
                    </a:lnTo>
                    <a:lnTo>
                      <a:pt x="243" y="407"/>
                    </a:lnTo>
                    <a:lnTo>
                      <a:pt x="246" y="405"/>
                    </a:lnTo>
                    <a:lnTo>
                      <a:pt x="246" y="405"/>
                    </a:lnTo>
                    <a:lnTo>
                      <a:pt x="254" y="404"/>
                    </a:lnTo>
                    <a:lnTo>
                      <a:pt x="259" y="403"/>
                    </a:lnTo>
                    <a:lnTo>
                      <a:pt x="265" y="404"/>
                    </a:lnTo>
                    <a:lnTo>
                      <a:pt x="268" y="405"/>
                    </a:lnTo>
                    <a:lnTo>
                      <a:pt x="268" y="405"/>
                    </a:lnTo>
                    <a:lnTo>
                      <a:pt x="262" y="411"/>
                    </a:lnTo>
                    <a:lnTo>
                      <a:pt x="262" y="411"/>
                    </a:lnTo>
                    <a:close/>
                    <a:moveTo>
                      <a:pt x="206" y="370"/>
                    </a:moveTo>
                    <a:lnTo>
                      <a:pt x="206" y="370"/>
                    </a:lnTo>
                    <a:lnTo>
                      <a:pt x="189" y="368"/>
                    </a:lnTo>
                    <a:lnTo>
                      <a:pt x="172" y="365"/>
                    </a:lnTo>
                    <a:lnTo>
                      <a:pt x="156" y="361"/>
                    </a:lnTo>
                    <a:lnTo>
                      <a:pt x="141" y="356"/>
                    </a:lnTo>
                    <a:lnTo>
                      <a:pt x="126" y="349"/>
                    </a:lnTo>
                    <a:lnTo>
                      <a:pt x="112" y="341"/>
                    </a:lnTo>
                    <a:lnTo>
                      <a:pt x="99" y="331"/>
                    </a:lnTo>
                    <a:lnTo>
                      <a:pt x="87" y="320"/>
                    </a:lnTo>
                    <a:lnTo>
                      <a:pt x="77" y="307"/>
                    </a:lnTo>
                    <a:lnTo>
                      <a:pt x="68" y="295"/>
                    </a:lnTo>
                    <a:lnTo>
                      <a:pt x="58" y="281"/>
                    </a:lnTo>
                    <a:lnTo>
                      <a:pt x="51" y="266"/>
                    </a:lnTo>
                    <a:lnTo>
                      <a:pt x="46" y="251"/>
                    </a:lnTo>
                    <a:lnTo>
                      <a:pt x="41" y="236"/>
                    </a:lnTo>
                    <a:lnTo>
                      <a:pt x="39" y="218"/>
                    </a:lnTo>
                    <a:lnTo>
                      <a:pt x="39" y="201"/>
                    </a:lnTo>
                    <a:lnTo>
                      <a:pt x="39" y="201"/>
                    </a:lnTo>
                    <a:lnTo>
                      <a:pt x="39" y="185"/>
                    </a:lnTo>
                    <a:lnTo>
                      <a:pt x="41" y="168"/>
                    </a:lnTo>
                    <a:lnTo>
                      <a:pt x="46" y="152"/>
                    </a:lnTo>
                    <a:lnTo>
                      <a:pt x="51" y="137"/>
                    </a:lnTo>
                    <a:lnTo>
                      <a:pt x="58" y="121"/>
                    </a:lnTo>
                    <a:lnTo>
                      <a:pt x="68" y="108"/>
                    </a:lnTo>
                    <a:lnTo>
                      <a:pt x="77" y="95"/>
                    </a:lnTo>
                    <a:lnTo>
                      <a:pt x="87" y="83"/>
                    </a:lnTo>
                    <a:lnTo>
                      <a:pt x="99" y="72"/>
                    </a:lnTo>
                    <a:lnTo>
                      <a:pt x="112" y="62"/>
                    </a:lnTo>
                    <a:lnTo>
                      <a:pt x="126" y="54"/>
                    </a:lnTo>
                    <a:lnTo>
                      <a:pt x="141" y="47"/>
                    </a:lnTo>
                    <a:lnTo>
                      <a:pt x="156" y="41"/>
                    </a:lnTo>
                    <a:lnTo>
                      <a:pt x="172" y="37"/>
                    </a:lnTo>
                    <a:lnTo>
                      <a:pt x="189" y="34"/>
                    </a:lnTo>
                    <a:lnTo>
                      <a:pt x="206" y="33"/>
                    </a:lnTo>
                    <a:lnTo>
                      <a:pt x="206" y="33"/>
                    </a:lnTo>
                    <a:lnTo>
                      <a:pt x="223" y="34"/>
                    </a:lnTo>
                    <a:lnTo>
                      <a:pt x="240" y="37"/>
                    </a:lnTo>
                    <a:lnTo>
                      <a:pt x="255" y="41"/>
                    </a:lnTo>
                    <a:lnTo>
                      <a:pt x="272" y="47"/>
                    </a:lnTo>
                    <a:lnTo>
                      <a:pt x="286" y="54"/>
                    </a:lnTo>
                    <a:lnTo>
                      <a:pt x="299" y="62"/>
                    </a:lnTo>
                    <a:lnTo>
                      <a:pt x="313" y="72"/>
                    </a:lnTo>
                    <a:lnTo>
                      <a:pt x="324" y="83"/>
                    </a:lnTo>
                    <a:lnTo>
                      <a:pt x="335" y="95"/>
                    </a:lnTo>
                    <a:lnTo>
                      <a:pt x="345" y="108"/>
                    </a:lnTo>
                    <a:lnTo>
                      <a:pt x="353" y="121"/>
                    </a:lnTo>
                    <a:lnTo>
                      <a:pt x="360" y="137"/>
                    </a:lnTo>
                    <a:lnTo>
                      <a:pt x="366" y="152"/>
                    </a:lnTo>
                    <a:lnTo>
                      <a:pt x="370" y="168"/>
                    </a:lnTo>
                    <a:lnTo>
                      <a:pt x="372" y="185"/>
                    </a:lnTo>
                    <a:lnTo>
                      <a:pt x="374" y="201"/>
                    </a:lnTo>
                    <a:lnTo>
                      <a:pt x="374" y="201"/>
                    </a:lnTo>
                    <a:lnTo>
                      <a:pt x="372" y="218"/>
                    </a:lnTo>
                    <a:lnTo>
                      <a:pt x="370" y="236"/>
                    </a:lnTo>
                    <a:lnTo>
                      <a:pt x="366" y="251"/>
                    </a:lnTo>
                    <a:lnTo>
                      <a:pt x="360" y="266"/>
                    </a:lnTo>
                    <a:lnTo>
                      <a:pt x="353" y="281"/>
                    </a:lnTo>
                    <a:lnTo>
                      <a:pt x="345" y="295"/>
                    </a:lnTo>
                    <a:lnTo>
                      <a:pt x="335" y="307"/>
                    </a:lnTo>
                    <a:lnTo>
                      <a:pt x="324" y="320"/>
                    </a:lnTo>
                    <a:lnTo>
                      <a:pt x="313" y="331"/>
                    </a:lnTo>
                    <a:lnTo>
                      <a:pt x="299" y="341"/>
                    </a:lnTo>
                    <a:lnTo>
                      <a:pt x="286" y="349"/>
                    </a:lnTo>
                    <a:lnTo>
                      <a:pt x="272" y="356"/>
                    </a:lnTo>
                    <a:lnTo>
                      <a:pt x="255" y="361"/>
                    </a:lnTo>
                    <a:lnTo>
                      <a:pt x="240" y="365"/>
                    </a:lnTo>
                    <a:lnTo>
                      <a:pt x="223" y="368"/>
                    </a:lnTo>
                    <a:lnTo>
                      <a:pt x="206" y="370"/>
                    </a:lnTo>
                    <a:lnTo>
                      <a:pt x="206"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13">
                <a:extLst>
                  <a:ext uri="{FF2B5EF4-FFF2-40B4-BE49-F238E27FC236}">
                    <a16:creationId xmlns:a16="http://schemas.microsoft.com/office/drawing/2014/main" id="{DF11CD0D-3D89-1443-81A0-61A515445092}"/>
                  </a:ext>
                </a:extLst>
              </p:cNvPr>
              <p:cNvSpPr>
                <a:spLocks/>
              </p:cNvSpPr>
              <p:nvPr/>
            </p:nvSpPr>
            <p:spPr bwMode="auto">
              <a:xfrm>
                <a:off x="820738" y="4141788"/>
                <a:ext cx="187325" cy="220663"/>
              </a:xfrm>
              <a:custGeom>
                <a:avLst/>
                <a:gdLst>
                  <a:gd name="T0" fmla="*/ 13 w 118"/>
                  <a:gd name="T1" fmla="*/ 90 h 139"/>
                  <a:gd name="T2" fmla="*/ 13 w 118"/>
                  <a:gd name="T3" fmla="*/ 90 h 139"/>
                  <a:gd name="T4" fmla="*/ 16 w 118"/>
                  <a:gd name="T5" fmla="*/ 99 h 139"/>
                  <a:gd name="T6" fmla="*/ 20 w 118"/>
                  <a:gd name="T7" fmla="*/ 109 h 139"/>
                  <a:gd name="T8" fmla="*/ 24 w 118"/>
                  <a:gd name="T9" fmla="*/ 117 h 139"/>
                  <a:gd name="T10" fmla="*/ 29 w 118"/>
                  <a:gd name="T11" fmla="*/ 124 h 139"/>
                  <a:gd name="T12" fmla="*/ 36 w 118"/>
                  <a:gd name="T13" fmla="*/ 130 h 139"/>
                  <a:gd name="T14" fmla="*/ 43 w 118"/>
                  <a:gd name="T15" fmla="*/ 135 h 139"/>
                  <a:gd name="T16" fmla="*/ 51 w 118"/>
                  <a:gd name="T17" fmla="*/ 138 h 139"/>
                  <a:gd name="T18" fmla="*/ 60 w 118"/>
                  <a:gd name="T19" fmla="*/ 139 h 139"/>
                  <a:gd name="T20" fmla="*/ 60 w 118"/>
                  <a:gd name="T21" fmla="*/ 139 h 139"/>
                  <a:gd name="T22" fmla="*/ 69 w 118"/>
                  <a:gd name="T23" fmla="*/ 138 h 139"/>
                  <a:gd name="T24" fmla="*/ 78 w 118"/>
                  <a:gd name="T25" fmla="*/ 135 h 139"/>
                  <a:gd name="T26" fmla="*/ 85 w 118"/>
                  <a:gd name="T27" fmla="*/ 130 h 139"/>
                  <a:gd name="T28" fmla="*/ 91 w 118"/>
                  <a:gd name="T29" fmla="*/ 124 h 139"/>
                  <a:gd name="T30" fmla="*/ 97 w 118"/>
                  <a:gd name="T31" fmla="*/ 116 h 139"/>
                  <a:gd name="T32" fmla="*/ 101 w 118"/>
                  <a:gd name="T33" fmla="*/ 108 h 139"/>
                  <a:gd name="T34" fmla="*/ 105 w 118"/>
                  <a:gd name="T35" fmla="*/ 99 h 139"/>
                  <a:gd name="T36" fmla="*/ 108 w 118"/>
                  <a:gd name="T37" fmla="*/ 90 h 139"/>
                  <a:gd name="T38" fmla="*/ 108 w 118"/>
                  <a:gd name="T39" fmla="*/ 90 h 139"/>
                  <a:gd name="T40" fmla="*/ 112 w 118"/>
                  <a:gd name="T41" fmla="*/ 86 h 139"/>
                  <a:gd name="T42" fmla="*/ 116 w 118"/>
                  <a:gd name="T43" fmla="*/ 80 h 139"/>
                  <a:gd name="T44" fmla="*/ 118 w 118"/>
                  <a:gd name="T45" fmla="*/ 73 h 139"/>
                  <a:gd name="T46" fmla="*/ 118 w 118"/>
                  <a:gd name="T47" fmla="*/ 66 h 139"/>
                  <a:gd name="T48" fmla="*/ 118 w 118"/>
                  <a:gd name="T49" fmla="*/ 66 h 139"/>
                  <a:gd name="T50" fmla="*/ 118 w 118"/>
                  <a:gd name="T51" fmla="*/ 63 h 139"/>
                  <a:gd name="T52" fmla="*/ 116 w 118"/>
                  <a:gd name="T53" fmla="*/ 61 h 139"/>
                  <a:gd name="T54" fmla="*/ 113 w 118"/>
                  <a:gd name="T55" fmla="*/ 58 h 139"/>
                  <a:gd name="T56" fmla="*/ 111 w 118"/>
                  <a:gd name="T57" fmla="*/ 57 h 139"/>
                  <a:gd name="T58" fmla="*/ 111 w 118"/>
                  <a:gd name="T59" fmla="*/ 57 h 139"/>
                  <a:gd name="T60" fmla="*/ 109 w 118"/>
                  <a:gd name="T61" fmla="*/ 46 h 139"/>
                  <a:gd name="T62" fmla="*/ 107 w 118"/>
                  <a:gd name="T63" fmla="*/ 34 h 139"/>
                  <a:gd name="T64" fmla="*/ 102 w 118"/>
                  <a:gd name="T65" fmla="*/ 25 h 139"/>
                  <a:gd name="T66" fmla="*/ 96 w 118"/>
                  <a:gd name="T67" fmla="*/ 17 h 139"/>
                  <a:gd name="T68" fmla="*/ 89 w 118"/>
                  <a:gd name="T69" fmla="*/ 10 h 139"/>
                  <a:gd name="T70" fmla="*/ 80 w 118"/>
                  <a:gd name="T71" fmla="*/ 4 h 139"/>
                  <a:gd name="T72" fmla="*/ 71 w 118"/>
                  <a:gd name="T73" fmla="*/ 1 h 139"/>
                  <a:gd name="T74" fmla="*/ 60 w 118"/>
                  <a:gd name="T75" fmla="*/ 0 h 139"/>
                  <a:gd name="T76" fmla="*/ 60 w 118"/>
                  <a:gd name="T77" fmla="*/ 0 h 139"/>
                  <a:gd name="T78" fmla="*/ 50 w 118"/>
                  <a:gd name="T79" fmla="*/ 1 h 139"/>
                  <a:gd name="T80" fmla="*/ 40 w 118"/>
                  <a:gd name="T81" fmla="*/ 4 h 139"/>
                  <a:gd name="T82" fmla="*/ 32 w 118"/>
                  <a:gd name="T83" fmla="*/ 10 h 139"/>
                  <a:gd name="T84" fmla="*/ 24 w 118"/>
                  <a:gd name="T85" fmla="*/ 17 h 139"/>
                  <a:gd name="T86" fmla="*/ 18 w 118"/>
                  <a:gd name="T87" fmla="*/ 25 h 139"/>
                  <a:gd name="T88" fmla="*/ 14 w 118"/>
                  <a:gd name="T89" fmla="*/ 34 h 139"/>
                  <a:gd name="T90" fmla="*/ 11 w 118"/>
                  <a:gd name="T91" fmla="*/ 46 h 139"/>
                  <a:gd name="T92" fmla="*/ 9 w 118"/>
                  <a:gd name="T93" fmla="*/ 57 h 139"/>
                  <a:gd name="T94" fmla="*/ 9 w 118"/>
                  <a:gd name="T95" fmla="*/ 57 h 139"/>
                  <a:gd name="T96" fmla="*/ 6 w 118"/>
                  <a:gd name="T97" fmla="*/ 58 h 139"/>
                  <a:gd name="T98" fmla="*/ 3 w 118"/>
                  <a:gd name="T99" fmla="*/ 59 h 139"/>
                  <a:gd name="T100" fmla="*/ 2 w 118"/>
                  <a:gd name="T101" fmla="*/ 63 h 139"/>
                  <a:gd name="T102" fmla="*/ 0 w 118"/>
                  <a:gd name="T103" fmla="*/ 66 h 139"/>
                  <a:gd name="T104" fmla="*/ 0 w 118"/>
                  <a:gd name="T105" fmla="*/ 66 h 139"/>
                  <a:gd name="T106" fmla="*/ 2 w 118"/>
                  <a:gd name="T107" fmla="*/ 74 h 139"/>
                  <a:gd name="T108" fmla="*/ 3 w 118"/>
                  <a:gd name="T109" fmla="*/ 81 h 139"/>
                  <a:gd name="T110" fmla="*/ 7 w 118"/>
                  <a:gd name="T111" fmla="*/ 87 h 139"/>
                  <a:gd name="T112" fmla="*/ 10 w 118"/>
                  <a:gd name="T113" fmla="*/ 88 h 139"/>
                  <a:gd name="T114" fmla="*/ 13 w 118"/>
                  <a:gd name="T115" fmla="*/ 90 h 139"/>
                  <a:gd name="T116" fmla="*/ 13 w 118"/>
                  <a:gd name="T117" fmla="*/ 9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139">
                    <a:moveTo>
                      <a:pt x="13" y="90"/>
                    </a:moveTo>
                    <a:lnTo>
                      <a:pt x="13" y="90"/>
                    </a:lnTo>
                    <a:lnTo>
                      <a:pt x="16" y="99"/>
                    </a:lnTo>
                    <a:lnTo>
                      <a:pt x="20" y="109"/>
                    </a:lnTo>
                    <a:lnTo>
                      <a:pt x="24" y="117"/>
                    </a:lnTo>
                    <a:lnTo>
                      <a:pt x="29" y="124"/>
                    </a:lnTo>
                    <a:lnTo>
                      <a:pt x="36" y="130"/>
                    </a:lnTo>
                    <a:lnTo>
                      <a:pt x="43" y="135"/>
                    </a:lnTo>
                    <a:lnTo>
                      <a:pt x="51" y="138"/>
                    </a:lnTo>
                    <a:lnTo>
                      <a:pt x="60" y="139"/>
                    </a:lnTo>
                    <a:lnTo>
                      <a:pt x="60" y="139"/>
                    </a:lnTo>
                    <a:lnTo>
                      <a:pt x="69" y="138"/>
                    </a:lnTo>
                    <a:lnTo>
                      <a:pt x="78" y="135"/>
                    </a:lnTo>
                    <a:lnTo>
                      <a:pt x="85" y="130"/>
                    </a:lnTo>
                    <a:lnTo>
                      <a:pt x="91" y="124"/>
                    </a:lnTo>
                    <a:lnTo>
                      <a:pt x="97" y="116"/>
                    </a:lnTo>
                    <a:lnTo>
                      <a:pt x="101" y="108"/>
                    </a:lnTo>
                    <a:lnTo>
                      <a:pt x="105" y="99"/>
                    </a:lnTo>
                    <a:lnTo>
                      <a:pt x="108" y="90"/>
                    </a:lnTo>
                    <a:lnTo>
                      <a:pt x="108" y="90"/>
                    </a:lnTo>
                    <a:lnTo>
                      <a:pt x="112" y="86"/>
                    </a:lnTo>
                    <a:lnTo>
                      <a:pt x="116" y="80"/>
                    </a:lnTo>
                    <a:lnTo>
                      <a:pt x="118" y="73"/>
                    </a:lnTo>
                    <a:lnTo>
                      <a:pt x="118" y="66"/>
                    </a:lnTo>
                    <a:lnTo>
                      <a:pt x="118" y="66"/>
                    </a:lnTo>
                    <a:lnTo>
                      <a:pt x="118" y="63"/>
                    </a:lnTo>
                    <a:lnTo>
                      <a:pt x="116" y="61"/>
                    </a:lnTo>
                    <a:lnTo>
                      <a:pt x="113" y="58"/>
                    </a:lnTo>
                    <a:lnTo>
                      <a:pt x="111" y="57"/>
                    </a:lnTo>
                    <a:lnTo>
                      <a:pt x="111" y="57"/>
                    </a:lnTo>
                    <a:lnTo>
                      <a:pt x="109" y="46"/>
                    </a:lnTo>
                    <a:lnTo>
                      <a:pt x="107" y="34"/>
                    </a:lnTo>
                    <a:lnTo>
                      <a:pt x="102" y="25"/>
                    </a:lnTo>
                    <a:lnTo>
                      <a:pt x="96" y="17"/>
                    </a:lnTo>
                    <a:lnTo>
                      <a:pt x="89" y="10"/>
                    </a:lnTo>
                    <a:lnTo>
                      <a:pt x="80" y="4"/>
                    </a:lnTo>
                    <a:lnTo>
                      <a:pt x="71" y="1"/>
                    </a:lnTo>
                    <a:lnTo>
                      <a:pt x="60" y="0"/>
                    </a:lnTo>
                    <a:lnTo>
                      <a:pt x="60" y="0"/>
                    </a:lnTo>
                    <a:lnTo>
                      <a:pt x="50" y="1"/>
                    </a:lnTo>
                    <a:lnTo>
                      <a:pt x="40" y="4"/>
                    </a:lnTo>
                    <a:lnTo>
                      <a:pt x="32" y="10"/>
                    </a:lnTo>
                    <a:lnTo>
                      <a:pt x="24" y="17"/>
                    </a:lnTo>
                    <a:lnTo>
                      <a:pt x="18" y="25"/>
                    </a:lnTo>
                    <a:lnTo>
                      <a:pt x="14" y="34"/>
                    </a:lnTo>
                    <a:lnTo>
                      <a:pt x="11" y="46"/>
                    </a:lnTo>
                    <a:lnTo>
                      <a:pt x="9" y="57"/>
                    </a:lnTo>
                    <a:lnTo>
                      <a:pt x="9" y="57"/>
                    </a:lnTo>
                    <a:lnTo>
                      <a:pt x="6" y="58"/>
                    </a:lnTo>
                    <a:lnTo>
                      <a:pt x="3" y="59"/>
                    </a:lnTo>
                    <a:lnTo>
                      <a:pt x="2" y="63"/>
                    </a:lnTo>
                    <a:lnTo>
                      <a:pt x="0" y="66"/>
                    </a:lnTo>
                    <a:lnTo>
                      <a:pt x="0" y="66"/>
                    </a:lnTo>
                    <a:lnTo>
                      <a:pt x="2" y="74"/>
                    </a:lnTo>
                    <a:lnTo>
                      <a:pt x="3" y="81"/>
                    </a:lnTo>
                    <a:lnTo>
                      <a:pt x="7" y="87"/>
                    </a:lnTo>
                    <a:lnTo>
                      <a:pt x="10" y="88"/>
                    </a:lnTo>
                    <a:lnTo>
                      <a:pt x="13" y="90"/>
                    </a:lnTo>
                    <a:lnTo>
                      <a:pt x="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14">
                <a:extLst>
                  <a:ext uri="{FF2B5EF4-FFF2-40B4-BE49-F238E27FC236}">
                    <a16:creationId xmlns:a16="http://schemas.microsoft.com/office/drawing/2014/main" id="{E51CEE1F-F689-6842-9CA9-C26CAD1281E5}"/>
                  </a:ext>
                </a:extLst>
              </p:cNvPr>
              <p:cNvSpPr>
                <a:spLocks/>
              </p:cNvSpPr>
              <p:nvPr/>
            </p:nvSpPr>
            <p:spPr bwMode="auto">
              <a:xfrm>
                <a:off x="731838" y="4376738"/>
                <a:ext cx="368300" cy="244475"/>
              </a:xfrm>
              <a:custGeom>
                <a:avLst/>
                <a:gdLst>
                  <a:gd name="T0" fmla="*/ 153 w 232"/>
                  <a:gd name="T1" fmla="*/ 0 h 154"/>
                  <a:gd name="T2" fmla="*/ 152 w 232"/>
                  <a:gd name="T3" fmla="*/ 0 h 154"/>
                  <a:gd name="T4" fmla="*/ 152 w 232"/>
                  <a:gd name="T5" fmla="*/ 0 h 154"/>
                  <a:gd name="T6" fmla="*/ 138 w 232"/>
                  <a:gd name="T7" fmla="*/ 120 h 154"/>
                  <a:gd name="T8" fmla="*/ 123 w 232"/>
                  <a:gd name="T9" fmla="*/ 27 h 154"/>
                  <a:gd name="T10" fmla="*/ 118 w 232"/>
                  <a:gd name="T11" fmla="*/ 4 h 154"/>
                  <a:gd name="T12" fmla="*/ 116 w 232"/>
                  <a:gd name="T13" fmla="*/ 4 h 154"/>
                  <a:gd name="T14" fmla="*/ 102 w 232"/>
                  <a:gd name="T15" fmla="*/ 13 h 154"/>
                  <a:gd name="T16" fmla="*/ 95 w 232"/>
                  <a:gd name="T17" fmla="*/ 120 h 154"/>
                  <a:gd name="T18" fmla="*/ 80 w 232"/>
                  <a:gd name="T19" fmla="*/ 0 h 154"/>
                  <a:gd name="T20" fmla="*/ 78 w 232"/>
                  <a:gd name="T21" fmla="*/ 0 h 154"/>
                  <a:gd name="T22" fmla="*/ 78 w 232"/>
                  <a:gd name="T23" fmla="*/ 0 h 154"/>
                  <a:gd name="T24" fmla="*/ 49 w 232"/>
                  <a:gd name="T25" fmla="*/ 9 h 154"/>
                  <a:gd name="T26" fmla="*/ 19 w 232"/>
                  <a:gd name="T27" fmla="*/ 23 h 154"/>
                  <a:gd name="T28" fmla="*/ 14 w 232"/>
                  <a:gd name="T29" fmla="*/ 29 h 154"/>
                  <a:gd name="T30" fmla="*/ 5 w 232"/>
                  <a:gd name="T31" fmla="*/ 44 h 154"/>
                  <a:gd name="T32" fmla="*/ 1 w 232"/>
                  <a:gd name="T33" fmla="*/ 62 h 154"/>
                  <a:gd name="T34" fmla="*/ 0 w 232"/>
                  <a:gd name="T35" fmla="*/ 74 h 154"/>
                  <a:gd name="T36" fmla="*/ 0 w 232"/>
                  <a:gd name="T37" fmla="*/ 104 h 154"/>
                  <a:gd name="T38" fmla="*/ 4 w 232"/>
                  <a:gd name="T39" fmla="*/ 110 h 154"/>
                  <a:gd name="T40" fmla="*/ 21 w 232"/>
                  <a:gd name="T41" fmla="*/ 124 h 154"/>
                  <a:gd name="T42" fmla="*/ 40 w 232"/>
                  <a:gd name="T43" fmla="*/ 135 h 154"/>
                  <a:gd name="T44" fmla="*/ 40 w 232"/>
                  <a:gd name="T45" fmla="*/ 114 h 154"/>
                  <a:gd name="T46" fmla="*/ 44 w 232"/>
                  <a:gd name="T47" fmla="*/ 78 h 154"/>
                  <a:gd name="T48" fmla="*/ 47 w 232"/>
                  <a:gd name="T49" fmla="*/ 139 h 154"/>
                  <a:gd name="T50" fmla="*/ 62 w 232"/>
                  <a:gd name="T51" fmla="*/ 146 h 154"/>
                  <a:gd name="T52" fmla="*/ 94 w 232"/>
                  <a:gd name="T53" fmla="*/ 154 h 154"/>
                  <a:gd name="T54" fmla="*/ 112 w 232"/>
                  <a:gd name="T55" fmla="*/ 154 h 154"/>
                  <a:gd name="T56" fmla="*/ 150 w 232"/>
                  <a:gd name="T57" fmla="*/ 150 h 154"/>
                  <a:gd name="T58" fmla="*/ 185 w 232"/>
                  <a:gd name="T59" fmla="*/ 136 h 154"/>
                  <a:gd name="T60" fmla="*/ 185 w 232"/>
                  <a:gd name="T61" fmla="*/ 69 h 154"/>
                  <a:gd name="T62" fmla="*/ 189 w 232"/>
                  <a:gd name="T63" fmla="*/ 92 h 154"/>
                  <a:gd name="T64" fmla="*/ 192 w 232"/>
                  <a:gd name="T65" fmla="*/ 131 h 154"/>
                  <a:gd name="T66" fmla="*/ 207 w 232"/>
                  <a:gd name="T67" fmla="*/ 121 h 154"/>
                  <a:gd name="T68" fmla="*/ 219 w 232"/>
                  <a:gd name="T69" fmla="*/ 110 h 154"/>
                  <a:gd name="T70" fmla="*/ 232 w 232"/>
                  <a:gd name="T71" fmla="*/ 96 h 154"/>
                  <a:gd name="T72" fmla="*/ 232 w 232"/>
                  <a:gd name="T73" fmla="*/ 74 h 154"/>
                  <a:gd name="T74" fmla="*/ 227 w 232"/>
                  <a:gd name="T75" fmla="*/ 52 h 154"/>
                  <a:gd name="T76" fmla="*/ 223 w 232"/>
                  <a:gd name="T77" fmla="*/ 37 h 154"/>
                  <a:gd name="T78" fmla="*/ 212 w 232"/>
                  <a:gd name="T79" fmla="*/ 23 h 154"/>
                  <a:gd name="T80" fmla="*/ 198 w 232"/>
                  <a:gd name="T81" fmla="*/ 16 h 154"/>
                  <a:gd name="T82" fmla="*/ 153 w 232"/>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154">
                    <a:moveTo>
                      <a:pt x="153" y="0"/>
                    </a:moveTo>
                    <a:lnTo>
                      <a:pt x="153" y="0"/>
                    </a:lnTo>
                    <a:lnTo>
                      <a:pt x="152" y="0"/>
                    </a:lnTo>
                    <a:lnTo>
                      <a:pt x="152" y="0"/>
                    </a:lnTo>
                    <a:lnTo>
                      <a:pt x="152" y="0"/>
                    </a:lnTo>
                    <a:lnTo>
                      <a:pt x="152" y="0"/>
                    </a:lnTo>
                    <a:lnTo>
                      <a:pt x="138" y="120"/>
                    </a:lnTo>
                    <a:lnTo>
                      <a:pt x="138" y="120"/>
                    </a:lnTo>
                    <a:lnTo>
                      <a:pt x="123" y="27"/>
                    </a:lnTo>
                    <a:lnTo>
                      <a:pt x="123" y="27"/>
                    </a:lnTo>
                    <a:lnTo>
                      <a:pt x="128" y="13"/>
                    </a:lnTo>
                    <a:lnTo>
                      <a:pt x="118" y="4"/>
                    </a:lnTo>
                    <a:lnTo>
                      <a:pt x="116" y="4"/>
                    </a:lnTo>
                    <a:lnTo>
                      <a:pt x="116" y="4"/>
                    </a:lnTo>
                    <a:lnTo>
                      <a:pt x="112" y="4"/>
                    </a:lnTo>
                    <a:lnTo>
                      <a:pt x="102" y="13"/>
                    </a:lnTo>
                    <a:lnTo>
                      <a:pt x="109" y="27"/>
                    </a:lnTo>
                    <a:lnTo>
                      <a:pt x="95" y="120"/>
                    </a:lnTo>
                    <a:lnTo>
                      <a:pt x="95" y="120"/>
                    </a:lnTo>
                    <a:lnTo>
                      <a:pt x="80" y="0"/>
                    </a:lnTo>
                    <a:lnTo>
                      <a:pt x="80" y="0"/>
                    </a:lnTo>
                    <a:lnTo>
                      <a:pt x="78" y="0"/>
                    </a:lnTo>
                    <a:lnTo>
                      <a:pt x="78" y="0"/>
                    </a:lnTo>
                    <a:lnTo>
                      <a:pt x="78" y="0"/>
                    </a:lnTo>
                    <a:lnTo>
                      <a:pt x="78" y="0"/>
                    </a:lnTo>
                    <a:lnTo>
                      <a:pt x="49" y="9"/>
                    </a:lnTo>
                    <a:lnTo>
                      <a:pt x="33" y="16"/>
                    </a:lnTo>
                    <a:lnTo>
                      <a:pt x="19" y="23"/>
                    </a:lnTo>
                    <a:lnTo>
                      <a:pt x="19" y="23"/>
                    </a:lnTo>
                    <a:lnTo>
                      <a:pt x="14" y="29"/>
                    </a:lnTo>
                    <a:lnTo>
                      <a:pt x="8" y="37"/>
                    </a:lnTo>
                    <a:lnTo>
                      <a:pt x="5" y="44"/>
                    </a:lnTo>
                    <a:lnTo>
                      <a:pt x="3" y="52"/>
                    </a:lnTo>
                    <a:lnTo>
                      <a:pt x="1" y="62"/>
                    </a:lnTo>
                    <a:lnTo>
                      <a:pt x="0" y="74"/>
                    </a:lnTo>
                    <a:lnTo>
                      <a:pt x="0" y="74"/>
                    </a:lnTo>
                    <a:lnTo>
                      <a:pt x="0" y="104"/>
                    </a:lnTo>
                    <a:lnTo>
                      <a:pt x="0" y="104"/>
                    </a:lnTo>
                    <a:lnTo>
                      <a:pt x="4" y="110"/>
                    </a:lnTo>
                    <a:lnTo>
                      <a:pt x="4" y="110"/>
                    </a:lnTo>
                    <a:lnTo>
                      <a:pt x="12" y="118"/>
                    </a:lnTo>
                    <a:lnTo>
                      <a:pt x="21" y="124"/>
                    </a:lnTo>
                    <a:lnTo>
                      <a:pt x="29" y="129"/>
                    </a:lnTo>
                    <a:lnTo>
                      <a:pt x="40" y="135"/>
                    </a:lnTo>
                    <a:lnTo>
                      <a:pt x="40" y="135"/>
                    </a:lnTo>
                    <a:lnTo>
                      <a:pt x="40" y="114"/>
                    </a:lnTo>
                    <a:lnTo>
                      <a:pt x="43" y="95"/>
                    </a:lnTo>
                    <a:lnTo>
                      <a:pt x="44" y="78"/>
                    </a:lnTo>
                    <a:lnTo>
                      <a:pt x="47" y="69"/>
                    </a:lnTo>
                    <a:lnTo>
                      <a:pt x="47" y="139"/>
                    </a:lnTo>
                    <a:lnTo>
                      <a:pt x="47" y="139"/>
                    </a:lnTo>
                    <a:lnTo>
                      <a:pt x="62" y="146"/>
                    </a:lnTo>
                    <a:lnTo>
                      <a:pt x="77" y="150"/>
                    </a:lnTo>
                    <a:lnTo>
                      <a:pt x="94" y="154"/>
                    </a:lnTo>
                    <a:lnTo>
                      <a:pt x="112" y="154"/>
                    </a:lnTo>
                    <a:lnTo>
                      <a:pt x="112" y="154"/>
                    </a:lnTo>
                    <a:lnTo>
                      <a:pt x="131" y="153"/>
                    </a:lnTo>
                    <a:lnTo>
                      <a:pt x="150" y="150"/>
                    </a:lnTo>
                    <a:lnTo>
                      <a:pt x="168" y="144"/>
                    </a:lnTo>
                    <a:lnTo>
                      <a:pt x="185" y="136"/>
                    </a:lnTo>
                    <a:lnTo>
                      <a:pt x="185" y="69"/>
                    </a:lnTo>
                    <a:lnTo>
                      <a:pt x="185" y="69"/>
                    </a:lnTo>
                    <a:lnTo>
                      <a:pt x="186" y="77"/>
                    </a:lnTo>
                    <a:lnTo>
                      <a:pt x="189" y="92"/>
                    </a:lnTo>
                    <a:lnTo>
                      <a:pt x="190" y="111"/>
                    </a:lnTo>
                    <a:lnTo>
                      <a:pt x="192" y="131"/>
                    </a:lnTo>
                    <a:lnTo>
                      <a:pt x="192" y="131"/>
                    </a:lnTo>
                    <a:lnTo>
                      <a:pt x="207" y="121"/>
                    </a:lnTo>
                    <a:lnTo>
                      <a:pt x="219" y="110"/>
                    </a:lnTo>
                    <a:lnTo>
                      <a:pt x="219" y="110"/>
                    </a:lnTo>
                    <a:lnTo>
                      <a:pt x="232" y="96"/>
                    </a:lnTo>
                    <a:lnTo>
                      <a:pt x="232" y="96"/>
                    </a:lnTo>
                    <a:lnTo>
                      <a:pt x="232" y="74"/>
                    </a:lnTo>
                    <a:lnTo>
                      <a:pt x="232" y="74"/>
                    </a:lnTo>
                    <a:lnTo>
                      <a:pt x="230" y="62"/>
                    </a:lnTo>
                    <a:lnTo>
                      <a:pt x="227" y="52"/>
                    </a:lnTo>
                    <a:lnTo>
                      <a:pt x="226" y="44"/>
                    </a:lnTo>
                    <a:lnTo>
                      <a:pt x="223" y="37"/>
                    </a:lnTo>
                    <a:lnTo>
                      <a:pt x="218" y="29"/>
                    </a:lnTo>
                    <a:lnTo>
                      <a:pt x="212" y="23"/>
                    </a:lnTo>
                    <a:lnTo>
                      <a:pt x="212" y="23"/>
                    </a:lnTo>
                    <a:lnTo>
                      <a:pt x="198" y="16"/>
                    </a:lnTo>
                    <a:lnTo>
                      <a:pt x="181" y="9"/>
                    </a:lnTo>
                    <a:lnTo>
                      <a:pt x="153"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1" name="TextBox 150">
              <a:extLst>
                <a:ext uri="{FF2B5EF4-FFF2-40B4-BE49-F238E27FC236}">
                  <a16:creationId xmlns:a16="http://schemas.microsoft.com/office/drawing/2014/main" id="{D00E4057-2868-C740-8E4D-E616E3B35712}"/>
                </a:ext>
              </a:extLst>
            </p:cNvPr>
            <p:cNvSpPr txBox="1"/>
            <p:nvPr/>
          </p:nvSpPr>
          <p:spPr>
            <a:xfrm>
              <a:off x="7168389" y="4600848"/>
              <a:ext cx="2988991" cy="523220"/>
            </a:xfrm>
            <a:prstGeom prst="rect">
              <a:avLst/>
            </a:prstGeom>
            <a:noFill/>
          </p:spPr>
          <p:txBody>
            <a:bodyPr wrap="square" rtlCol="0">
              <a:spAutoFit/>
            </a:bodyPr>
            <a:lstStyle/>
            <a:p>
              <a:r>
                <a:rPr lang="en-US" sz="1400" dirty="0">
                  <a:solidFill>
                    <a:srgbClr val="4D4F53"/>
                  </a:solidFill>
                </a:rPr>
                <a:t>4 out 5 predictions </a:t>
              </a:r>
              <a:r>
                <a:rPr lang="en-US" sz="1400" b="1" dirty="0">
                  <a:solidFill>
                    <a:srgbClr val="00B050"/>
                  </a:solidFill>
                </a:rPr>
                <a:t>checked with HFC support expert</a:t>
              </a:r>
              <a:r>
                <a:rPr lang="en-US" sz="1400" dirty="0">
                  <a:solidFill>
                    <a:srgbClr val="4D4F53"/>
                  </a:solidFill>
                </a:rPr>
                <a:t> are true positives. </a:t>
              </a:r>
            </a:p>
          </p:txBody>
        </p:sp>
      </p:grpSp>
    </p:spTree>
    <p:extLst>
      <p:ext uri="{BB962C8B-B14F-4D97-AF65-F5344CB8AC3E}">
        <p14:creationId xmlns:p14="http://schemas.microsoft.com/office/powerpoint/2010/main" val="33010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Improvements: Recommendations</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Discussion</a:t>
            </a:r>
          </a:p>
        </p:txBody>
      </p:sp>
      <p:sp>
        <p:nvSpPr>
          <p:cNvPr id="5" name="TextBox 4">
            <a:extLst>
              <a:ext uri="{FF2B5EF4-FFF2-40B4-BE49-F238E27FC236}">
                <a16:creationId xmlns:a16="http://schemas.microsoft.com/office/drawing/2014/main" id="{3DAF11DC-CEDE-234E-8EC5-7F20C1B91FCD}"/>
              </a:ext>
            </a:extLst>
          </p:cNvPr>
          <p:cNvSpPr txBox="1"/>
          <p:nvPr/>
        </p:nvSpPr>
        <p:spPr>
          <a:xfrm>
            <a:off x="429685" y="1520283"/>
            <a:ext cx="11241217" cy="338554"/>
          </a:xfrm>
          <a:prstGeom prst="rect">
            <a:avLst/>
          </a:prstGeom>
          <a:noFill/>
        </p:spPr>
        <p:txBody>
          <a:bodyPr wrap="square" rtlCol="0">
            <a:spAutoFit/>
          </a:bodyPr>
          <a:lstStyle/>
          <a:p>
            <a:r>
              <a:rPr lang="en-US" sz="1600" dirty="0">
                <a:solidFill>
                  <a:srgbClr val="4D4F53"/>
                </a:solidFill>
              </a:rPr>
              <a:t>This project was designed to prove that we could leverage the data owned by UPC to improve customer experience. </a:t>
            </a:r>
          </a:p>
        </p:txBody>
      </p:sp>
      <p:grpSp>
        <p:nvGrpSpPr>
          <p:cNvPr id="11" name="Group 10">
            <a:extLst>
              <a:ext uri="{FF2B5EF4-FFF2-40B4-BE49-F238E27FC236}">
                <a16:creationId xmlns:a16="http://schemas.microsoft.com/office/drawing/2014/main" id="{2DB4B043-EFA6-3B4A-B767-5F42AC930800}"/>
              </a:ext>
            </a:extLst>
          </p:cNvPr>
          <p:cNvGrpSpPr/>
          <p:nvPr/>
        </p:nvGrpSpPr>
        <p:grpSpPr>
          <a:xfrm>
            <a:off x="778156" y="2095180"/>
            <a:ext cx="3958972" cy="2025257"/>
            <a:chOff x="691070" y="2310714"/>
            <a:chExt cx="3958972" cy="2025257"/>
          </a:xfrm>
        </p:grpSpPr>
        <p:sp>
          <p:nvSpPr>
            <p:cNvPr id="6" name="Rounded Rectangle 5">
              <a:extLst>
                <a:ext uri="{FF2B5EF4-FFF2-40B4-BE49-F238E27FC236}">
                  <a16:creationId xmlns:a16="http://schemas.microsoft.com/office/drawing/2014/main" id="{6BA6DED9-E2D1-C049-8E35-008CFDF79826}"/>
                </a:ext>
              </a:extLst>
            </p:cNvPr>
            <p:cNvSpPr/>
            <p:nvPr/>
          </p:nvSpPr>
          <p:spPr>
            <a:xfrm>
              <a:off x="691978" y="231071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5" name="Rounded Rectangle 44">
              <a:extLst>
                <a:ext uri="{FF2B5EF4-FFF2-40B4-BE49-F238E27FC236}">
                  <a16:creationId xmlns:a16="http://schemas.microsoft.com/office/drawing/2014/main" id="{AD7E1CAA-178E-1645-B15D-5C70ED1E9978}"/>
                </a:ext>
              </a:extLst>
            </p:cNvPr>
            <p:cNvSpPr/>
            <p:nvPr/>
          </p:nvSpPr>
          <p:spPr>
            <a:xfrm>
              <a:off x="912501" y="231071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6" name="Rounded Rectangle 45">
              <a:extLst>
                <a:ext uri="{FF2B5EF4-FFF2-40B4-BE49-F238E27FC236}">
                  <a16:creationId xmlns:a16="http://schemas.microsoft.com/office/drawing/2014/main" id="{2C3C34E8-645F-124B-B001-922D151959B9}"/>
                </a:ext>
              </a:extLst>
            </p:cNvPr>
            <p:cNvSpPr/>
            <p:nvPr/>
          </p:nvSpPr>
          <p:spPr>
            <a:xfrm>
              <a:off x="1133024" y="231071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7" name="Rounded Rectangle 46">
              <a:extLst>
                <a:ext uri="{FF2B5EF4-FFF2-40B4-BE49-F238E27FC236}">
                  <a16:creationId xmlns:a16="http://schemas.microsoft.com/office/drawing/2014/main" id="{E3D5DD68-F305-324A-BC62-B4FB4454FC35}"/>
                </a:ext>
              </a:extLst>
            </p:cNvPr>
            <p:cNvSpPr/>
            <p:nvPr/>
          </p:nvSpPr>
          <p:spPr>
            <a:xfrm>
              <a:off x="1353547" y="231071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8" name="Rounded Rectangle 47">
              <a:extLst>
                <a:ext uri="{FF2B5EF4-FFF2-40B4-BE49-F238E27FC236}">
                  <a16:creationId xmlns:a16="http://schemas.microsoft.com/office/drawing/2014/main" id="{0A31C424-E967-414F-A2CC-EF64320DDF9F}"/>
                </a:ext>
              </a:extLst>
            </p:cNvPr>
            <p:cNvSpPr/>
            <p:nvPr/>
          </p:nvSpPr>
          <p:spPr>
            <a:xfrm>
              <a:off x="1574070" y="231071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9" name="Rounded Rectangle 48">
              <a:extLst>
                <a:ext uri="{FF2B5EF4-FFF2-40B4-BE49-F238E27FC236}">
                  <a16:creationId xmlns:a16="http://schemas.microsoft.com/office/drawing/2014/main" id="{4626C5E3-8237-5E41-85E8-51F9A30C5F6C}"/>
                </a:ext>
              </a:extLst>
            </p:cNvPr>
            <p:cNvSpPr/>
            <p:nvPr/>
          </p:nvSpPr>
          <p:spPr>
            <a:xfrm>
              <a:off x="1794593" y="231071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0" name="Rounded Rectangle 49">
              <a:extLst>
                <a:ext uri="{FF2B5EF4-FFF2-40B4-BE49-F238E27FC236}">
                  <a16:creationId xmlns:a16="http://schemas.microsoft.com/office/drawing/2014/main" id="{8219F1E1-F695-274C-B978-5C1839DEB82D}"/>
                </a:ext>
              </a:extLst>
            </p:cNvPr>
            <p:cNvSpPr/>
            <p:nvPr/>
          </p:nvSpPr>
          <p:spPr>
            <a:xfrm>
              <a:off x="2015116" y="231071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1" name="Rounded Rectangle 50">
              <a:extLst>
                <a:ext uri="{FF2B5EF4-FFF2-40B4-BE49-F238E27FC236}">
                  <a16:creationId xmlns:a16="http://schemas.microsoft.com/office/drawing/2014/main" id="{A1EB0D95-84D6-2A48-8617-79DD6A8BF852}"/>
                </a:ext>
              </a:extLst>
            </p:cNvPr>
            <p:cNvSpPr/>
            <p:nvPr/>
          </p:nvSpPr>
          <p:spPr>
            <a:xfrm>
              <a:off x="2235639" y="231071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2" name="Rounded Rectangle 51">
              <a:extLst>
                <a:ext uri="{FF2B5EF4-FFF2-40B4-BE49-F238E27FC236}">
                  <a16:creationId xmlns:a16="http://schemas.microsoft.com/office/drawing/2014/main" id="{E4305851-5D2A-8842-850E-1880F603AC49}"/>
                </a:ext>
              </a:extLst>
            </p:cNvPr>
            <p:cNvSpPr/>
            <p:nvPr/>
          </p:nvSpPr>
          <p:spPr>
            <a:xfrm>
              <a:off x="2456162" y="231071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4" name="Rounded Rectangle 53">
              <a:extLst>
                <a:ext uri="{FF2B5EF4-FFF2-40B4-BE49-F238E27FC236}">
                  <a16:creationId xmlns:a16="http://schemas.microsoft.com/office/drawing/2014/main" id="{73112F27-F512-FE49-8714-052B634B96E8}"/>
                </a:ext>
              </a:extLst>
            </p:cNvPr>
            <p:cNvSpPr/>
            <p:nvPr/>
          </p:nvSpPr>
          <p:spPr>
            <a:xfrm>
              <a:off x="2676689" y="231071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6" name="Rounded Rectangle 55">
              <a:extLst>
                <a:ext uri="{FF2B5EF4-FFF2-40B4-BE49-F238E27FC236}">
                  <a16:creationId xmlns:a16="http://schemas.microsoft.com/office/drawing/2014/main" id="{4A0EDE67-4D80-814B-BB87-7C8F2C17604F}"/>
                </a:ext>
              </a:extLst>
            </p:cNvPr>
            <p:cNvSpPr/>
            <p:nvPr/>
          </p:nvSpPr>
          <p:spPr>
            <a:xfrm>
              <a:off x="691978" y="251789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7" name="Rounded Rectangle 56">
              <a:extLst>
                <a:ext uri="{FF2B5EF4-FFF2-40B4-BE49-F238E27FC236}">
                  <a16:creationId xmlns:a16="http://schemas.microsoft.com/office/drawing/2014/main" id="{30F81974-F797-0041-A669-021B32D343E4}"/>
                </a:ext>
              </a:extLst>
            </p:cNvPr>
            <p:cNvSpPr/>
            <p:nvPr/>
          </p:nvSpPr>
          <p:spPr>
            <a:xfrm>
              <a:off x="912501" y="251789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8" name="Rounded Rectangle 57">
              <a:extLst>
                <a:ext uri="{FF2B5EF4-FFF2-40B4-BE49-F238E27FC236}">
                  <a16:creationId xmlns:a16="http://schemas.microsoft.com/office/drawing/2014/main" id="{F483ED2E-5B19-3346-A052-ECCA868F6AFD}"/>
                </a:ext>
              </a:extLst>
            </p:cNvPr>
            <p:cNvSpPr/>
            <p:nvPr/>
          </p:nvSpPr>
          <p:spPr>
            <a:xfrm>
              <a:off x="1133024" y="251789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59" name="Rounded Rectangle 58">
              <a:extLst>
                <a:ext uri="{FF2B5EF4-FFF2-40B4-BE49-F238E27FC236}">
                  <a16:creationId xmlns:a16="http://schemas.microsoft.com/office/drawing/2014/main" id="{189A80C1-2D78-DC46-B50F-C2857B347DBC}"/>
                </a:ext>
              </a:extLst>
            </p:cNvPr>
            <p:cNvSpPr/>
            <p:nvPr/>
          </p:nvSpPr>
          <p:spPr>
            <a:xfrm>
              <a:off x="1353547" y="251789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60" name="Rounded Rectangle 59">
              <a:extLst>
                <a:ext uri="{FF2B5EF4-FFF2-40B4-BE49-F238E27FC236}">
                  <a16:creationId xmlns:a16="http://schemas.microsoft.com/office/drawing/2014/main" id="{C2ADA518-72EF-704A-9474-2B307384A4A4}"/>
                </a:ext>
              </a:extLst>
            </p:cNvPr>
            <p:cNvSpPr/>
            <p:nvPr/>
          </p:nvSpPr>
          <p:spPr>
            <a:xfrm>
              <a:off x="1574070" y="251789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61" name="Rounded Rectangle 60">
              <a:extLst>
                <a:ext uri="{FF2B5EF4-FFF2-40B4-BE49-F238E27FC236}">
                  <a16:creationId xmlns:a16="http://schemas.microsoft.com/office/drawing/2014/main" id="{5729D0D4-0026-F242-89D7-D5FB91BD303F}"/>
                </a:ext>
              </a:extLst>
            </p:cNvPr>
            <p:cNvSpPr/>
            <p:nvPr/>
          </p:nvSpPr>
          <p:spPr>
            <a:xfrm>
              <a:off x="1794593" y="251789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62" name="Rounded Rectangle 61">
              <a:extLst>
                <a:ext uri="{FF2B5EF4-FFF2-40B4-BE49-F238E27FC236}">
                  <a16:creationId xmlns:a16="http://schemas.microsoft.com/office/drawing/2014/main" id="{71979A9A-FFE0-DE42-B9D1-990BDBCF7C0B}"/>
                </a:ext>
              </a:extLst>
            </p:cNvPr>
            <p:cNvSpPr/>
            <p:nvPr/>
          </p:nvSpPr>
          <p:spPr>
            <a:xfrm>
              <a:off x="2015116" y="251789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63" name="Rounded Rectangle 62">
              <a:extLst>
                <a:ext uri="{FF2B5EF4-FFF2-40B4-BE49-F238E27FC236}">
                  <a16:creationId xmlns:a16="http://schemas.microsoft.com/office/drawing/2014/main" id="{7B1B57E7-3F52-B74E-AE9C-ECE7CC3FED4A}"/>
                </a:ext>
              </a:extLst>
            </p:cNvPr>
            <p:cNvSpPr/>
            <p:nvPr/>
          </p:nvSpPr>
          <p:spPr>
            <a:xfrm>
              <a:off x="2235639" y="251789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64" name="Rounded Rectangle 63">
              <a:extLst>
                <a:ext uri="{FF2B5EF4-FFF2-40B4-BE49-F238E27FC236}">
                  <a16:creationId xmlns:a16="http://schemas.microsoft.com/office/drawing/2014/main" id="{FE0E4464-C58B-0B43-953B-C6E607EE46A1}"/>
                </a:ext>
              </a:extLst>
            </p:cNvPr>
            <p:cNvSpPr/>
            <p:nvPr/>
          </p:nvSpPr>
          <p:spPr>
            <a:xfrm>
              <a:off x="2456162" y="251789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65" name="Rounded Rectangle 64">
              <a:extLst>
                <a:ext uri="{FF2B5EF4-FFF2-40B4-BE49-F238E27FC236}">
                  <a16:creationId xmlns:a16="http://schemas.microsoft.com/office/drawing/2014/main" id="{7848E2DB-1EA0-A649-9566-1559FAC654E9}"/>
                </a:ext>
              </a:extLst>
            </p:cNvPr>
            <p:cNvSpPr/>
            <p:nvPr/>
          </p:nvSpPr>
          <p:spPr>
            <a:xfrm>
              <a:off x="2676689" y="251789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8" name="Group 7">
              <a:extLst>
                <a:ext uri="{FF2B5EF4-FFF2-40B4-BE49-F238E27FC236}">
                  <a16:creationId xmlns:a16="http://schemas.microsoft.com/office/drawing/2014/main" id="{3A0D26ED-D7DC-E84C-B6C4-351A4D4F534F}"/>
                </a:ext>
              </a:extLst>
            </p:cNvPr>
            <p:cNvGrpSpPr/>
            <p:nvPr/>
          </p:nvGrpSpPr>
          <p:grpSpPr>
            <a:xfrm>
              <a:off x="691978" y="2725074"/>
              <a:ext cx="2146256" cy="367817"/>
              <a:chOff x="691978" y="2725074"/>
              <a:chExt cx="2146256" cy="367817"/>
            </a:xfrm>
          </p:grpSpPr>
          <p:sp>
            <p:nvSpPr>
              <p:cNvPr id="66" name="Rounded Rectangle 65">
                <a:extLst>
                  <a:ext uri="{FF2B5EF4-FFF2-40B4-BE49-F238E27FC236}">
                    <a16:creationId xmlns:a16="http://schemas.microsoft.com/office/drawing/2014/main" id="{A3831418-E2D7-3F48-992D-59CC3AC28CFD}"/>
                  </a:ext>
                </a:extLst>
              </p:cNvPr>
              <p:cNvSpPr/>
              <p:nvPr/>
            </p:nvSpPr>
            <p:spPr>
              <a:xfrm>
                <a:off x="692886" y="272507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67" name="Rounded Rectangle 66">
                <a:extLst>
                  <a:ext uri="{FF2B5EF4-FFF2-40B4-BE49-F238E27FC236}">
                    <a16:creationId xmlns:a16="http://schemas.microsoft.com/office/drawing/2014/main" id="{CE3AA87E-CD46-1F44-8BF3-94DB6719C52B}"/>
                  </a:ext>
                </a:extLst>
              </p:cNvPr>
              <p:cNvSpPr/>
              <p:nvPr/>
            </p:nvSpPr>
            <p:spPr>
              <a:xfrm>
                <a:off x="913409" y="272507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68" name="Rounded Rectangle 67">
                <a:extLst>
                  <a:ext uri="{FF2B5EF4-FFF2-40B4-BE49-F238E27FC236}">
                    <a16:creationId xmlns:a16="http://schemas.microsoft.com/office/drawing/2014/main" id="{DAA5BA1C-EEB6-4E4B-BCEC-7A70904B67DC}"/>
                  </a:ext>
                </a:extLst>
              </p:cNvPr>
              <p:cNvSpPr/>
              <p:nvPr/>
            </p:nvSpPr>
            <p:spPr>
              <a:xfrm>
                <a:off x="1133932" y="272507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69" name="Rounded Rectangle 68">
                <a:extLst>
                  <a:ext uri="{FF2B5EF4-FFF2-40B4-BE49-F238E27FC236}">
                    <a16:creationId xmlns:a16="http://schemas.microsoft.com/office/drawing/2014/main" id="{B2D58E4E-00E4-8843-B3BC-650E809A0F4A}"/>
                  </a:ext>
                </a:extLst>
              </p:cNvPr>
              <p:cNvSpPr/>
              <p:nvPr/>
            </p:nvSpPr>
            <p:spPr>
              <a:xfrm>
                <a:off x="1354455" y="272507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0" name="Rounded Rectangle 69">
                <a:extLst>
                  <a:ext uri="{FF2B5EF4-FFF2-40B4-BE49-F238E27FC236}">
                    <a16:creationId xmlns:a16="http://schemas.microsoft.com/office/drawing/2014/main" id="{7EF0C258-650E-5B40-8161-33FE463157B7}"/>
                  </a:ext>
                </a:extLst>
              </p:cNvPr>
              <p:cNvSpPr/>
              <p:nvPr/>
            </p:nvSpPr>
            <p:spPr>
              <a:xfrm>
                <a:off x="1574978" y="2725074"/>
                <a:ext cx="160637" cy="160637"/>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1" name="Rounded Rectangle 70">
                <a:extLst>
                  <a:ext uri="{FF2B5EF4-FFF2-40B4-BE49-F238E27FC236}">
                    <a16:creationId xmlns:a16="http://schemas.microsoft.com/office/drawing/2014/main" id="{9BD1BEA5-03AA-7E40-A125-55603972DF5E}"/>
                  </a:ext>
                </a:extLst>
              </p:cNvPr>
              <p:cNvSpPr/>
              <p:nvPr/>
            </p:nvSpPr>
            <p:spPr>
              <a:xfrm>
                <a:off x="1795501"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2" name="Rounded Rectangle 71">
                <a:extLst>
                  <a:ext uri="{FF2B5EF4-FFF2-40B4-BE49-F238E27FC236}">
                    <a16:creationId xmlns:a16="http://schemas.microsoft.com/office/drawing/2014/main" id="{ADEFCEAC-C90B-4A47-8035-594A5952A2F4}"/>
                  </a:ext>
                </a:extLst>
              </p:cNvPr>
              <p:cNvSpPr/>
              <p:nvPr/>
            </p:nvSpPr>
            <p:spPr>
              <a:xfrm>
                <a:off x="2016024"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3" name="Rounded Rectangle 72">
                <a:extLst>
                  <a:ext uri="{FF2B5EF4-FFF2-40B4-BE49-F238E27FC236}">
                    <a16:creationId xmlns:a16="http://schemas.microsoft.com/office/drawing/2014/main" id="{31B07734-EF22-AC44-916A-B6E6BDAA44C2}"/>
                  </a:ext>
                </a:extLst>
              </p:cNvPr>
              <p:cNvSpPr/>
              <p:nvPr/>
            </p:nvSpPr>
            <p:spPr>
              <a:xfrm>
                <a:off x="2236547"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4" name="Rounded Rectangle 73">
                <a:extLst>
                  <a:ext uri="{FF2B5EF4-FFF2-40B4-BE49-F238E27FC236}">
                    <a16:creationId xmlns:a16="http://schemas.microsoft.com/office/drawing/2014/main" id="{1799B45D-04A4-8241-B25D-AE5B674D08C7}"/>
                  </a:ext>
                </a:extLst>
              </p:cNvPr>
              <p:cNvSpPr/>
              <p:nvPr/>
            </p:nvSpPr>
            <p:spPr>
              <a:xfrm>
                <a:off x="2457070"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5" name="Rounded Rectangle 74">
                <a:extLst>
                  <a:ext uri="{FF2B5EF4-FFF2-40B4-BE49-F238E27FC236}">
                    <a16:creationId xmlns:a16="http://schemas.microsoft.com/office/drawing/2014/main" id="{714A771D-1614-7D4F-BBB7-5EBDC8A129BF}"/>
                  </a:ext>
                </a:extLst>
              </p:cNvPr>
              <p:cNvSpPr/>
              <p:nvPr/>
            </p:nvSpPr>
            <p:spPr>
              <a:xfrm>
                <a:off x="2677597"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6" name="Rounded Rectangle 75">
                <a:extLst>
                  <a:ext uri="{FF2B5EF4-FFF2-40B4-BE49-F238E27FC236}">
                    <a16:creationId xmlns:a16="http://schemas.microsoft.com/office/drawing/2014/main" id="{A91D08C4-61B7-CC42-B1EF-DCDB369283B7}"/>
                  </a:ext>
                </a:extLst>
              </p:cNvPr>
              <p:cNvSpPr/>
              <p:nvPr/>
            </p:nvSpPr>
            <p:spPr>
              <a:xfrm>
                <a:off x="691978"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7" name="Rounded Rectangle 76">
                <a:extLst>
                  <a:ext uri="{FF2B5EF4-FFF2-40B4-BE49-F238E27FC236}">
                    <a16:creationId xmlns:a16="http://schemas.microsoft.com/office/drawing/2014/main" id="{2CF8FC5F-61BF-B042-96C8-E4406C8635ED}"/>
                  </a:ext>
                </a:extLst>
              </p:cNvPr>
              <p:cNvSpPr/>
              <p:nvPr/>
            </p:nvSpPr>
            <p:spPr>
              <a:xfrm>
                <a:off x="912501"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8" name="Rounded Rectangle 77">
                <a:extLst>
                  <a:ext uri="{FF2B5EF4-FFF2-40B4-BE49-F238E27FC236}">
                    <a16:creationId xmlns:a16="http://schemas.microsoft.com/office/drawing/2014/main" id="{7E7C3735-9A2E-5C46-84D8-1EDE85F27F3A}"/>
                  </a:ext>
                </a:extLst>
              </p:cNvPr>
              <p:cNvSpPr/>
              <p:nvPr/>
            </p:nvSpPr>
            <p:spPr>
              <a:xfrm>
                <a:off x="1133024"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79" name="Rounded Rectangle 78">
                <a:extLst>
                  <a:ext uri="{FF2B5EF4-FFF2-40B4-BE49-F238E27FC236}">
                    <a16:creationId xmlns:a16="http://schemas.microsoft.com/office/drawing/2014/main" id="{A3E0E7ED-EA1A-084C-AC81-F97EF2C2C007}"/>
                  </a:ext>
                </a:extLst>
              </p:cNvPr>
              <p:cNvSpPr/>
              <p:nvPr/>
            </p:nvSpPr>
            <p:spPr>
              <a:xfrm>
                <a:off x="1353547"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0" name="Rounded Rectangle 79">
                <a:extLst>
                  <a:ext uri="{FF2B5EF4-FFF2-40B4-BE49-F238E27FC236}">
                    <a16:creationId xmlns:a16="http://schemas.microsoft.com/office/drawing/2014/main" id="{099E6D27-7852-8344-A12F-E3312FA3CB14}"/>
                  </a:ext>
                </a:extLst>
              </p:cNvPr>
              <p:cNvSpPr/>
              <p:nvPr/>
            </p:nvSpPr>
            <p:spPr>
              <a:xfrm>
                <a:off x="1574070"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1" name="Rounded Rectangle 80">
                <a:extLst>
                  <a:ext uri="{FF2B5EF4-FFF2-40B4-BE49-F238E27FC236}">
                    <a16:creationId xmlns:a16="http://schemas.microsoft.com/office/drawing/2014/main" id="{31DD2D61-1EB9-1D47-89C4-27B9961F2A06}"/>
                  </a:ext>
                </a:extLst>
              </p:cNvPr>
              <p:cNvSpPr/>
              <p:nvPr/>
            </p:nvSpPr>
            <p:spPr>
              <a:xfrm>
                <a:off x="1794593"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2" name="Rounded Rectangle 81">
                <a:extLst>
                  <a:ext uri="{FF2B5EF4-FFF2-40B4-BE49-F238E27FC236}">
                    <a16:creationId xmlns:a16="http://schemas.microsoft.com/office/drawing/2014/main" id="{D01D2914-4CDC-DE49-98ED-094D8B0F6A1B}"/>
                  </a:ext>
                </a:extLst>
              </p:cNvPr>
              <p:cNvSpPr/>
              <p:nvPr/>
            </p:nvSpPr>
            <p:spPr>
              <a:xfrm>
                <a:off x="2015116"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3" name="Rounded Rectangle 82">
                <a:extLst>
                  <a:ext uri="{FF2B5EF4-FFF2-40B4-BE49-F238E27FC236}">
                    <a16:creationId xmlns:a16="http://schemas.microsoft.com/office/drawing/2014/main" id="{F519D301-B63B-A642-A894-357D693CEB08}"/>
                  </a:ext>
                </a:extLst>
              </p:cNvPr>
              <p:cNvSpPr/>
              <p:nvPr/>
            </p:nvSpPr>
            <p:spPr>
              <a:xfrm>
                <a:off x="2235639"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4" name="Rounded Rectangle 83">
                <a:extLst>
                  <a:ext uri="{FF2B5EF4-FFF2-40B4-BE49-F238E27FC236}">
                    <a16:creationId xmlns:a16="http://schemas.microsoft.com/office/drawing/2014/main" id="{A0B3E2A8-C37F-E94E-9518-DAE2D384955D}"/>
                  </a:ext>
                </a:extLst>
              </p:cNvPr>
              <p:cNvSpPr/>
              <p:nvPr/>
            </p:nvSpPr>
            <p:spPr>
              <a:xfrm>
                <a:off x="2456162"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5" name="Rounded Rectangle 84">
                <a:extLst>
                  <a:ext uri="{FF2B5EF4-FFF2-40B4-BE49-F238E27FC236}">
                    <a16:creationId xmlns:a16="http://schemas.microsoft.com/office/drawing/2014/main" id="{6579EB9C-0BFA-8C40-A58E-F07778DE0C42}"/>
                  </a:ext>
                </a:extLst>
              </p:cNvPr>
              <p:cNvSpPr/>
              <p:nvPr/>
            </p:nvSpPr>
            <p:spPr>
              <a:xfrm>
                <a:off x="2676689"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nvGrpSpPr>
            <p:cNvPr id="86" name="Group 85">
              <a:extLst>
                <a:ext uri="{FF2B5EF4-FFF2-40B4-BE49-F238E27FC236}">
                  <a16:creationId xmlns:a16="http://schemas.microsoft.com/office/drawing/2014/main" id="{B615228D-6B84-9647-80B5-A2A91AE881D8}"/>
                </a:ext>
              </a:extLst>
            </p:cNvPr>
            <p:cNvGrpSpPr/>
            <p:nvPr/>
          </p:nvGrpSpPr>
          <p:grpSpPr>
            <a:xfrm>
              <a:off x="691978" y="3139434"/>
              <a:ext cx="2146256" cy="367817"/>
              <a:chOff x="691978" y="2725074"/>
              <a:chExt cx="2146256" cy="367817"/>
            </a:xfrm>
          </p:grpSpPr>
          <p:sp>
            <p:nvSpPr>
              <p:cNvPr id="87" name="Rounded Rectangle 86">
                <a:extLst>
                  <a:ext uri="{FF2B5EF4-FFF2-40B4-BE49-F238E27FC236}">
                    <a16:creationId xmlns:a16="http://schemas.microsoft.com/office/drawing/2014/main" id="{49C68460-792D-1D41-A64B-46683FE5A105}"/>
                  </a:ext>
                </a:extLst>
              </p:cNvPr>
              <p:cNvSpPr/>
              <p:nvPr/>
            </p:nvSpPr>
            <p:spPr>
              <a:xfrm>
                <a:off x="692886"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8" name="Rounded Rectangle 87">
                <a:extLst>
                  <a:ext uri="{FF2B5EF4-FFF2-40B4-BE49-F238E27FC236}">
                    <a16:creationId xmlns:a16="http://schemas.microsoft.com/office/drawing/2014/main" id="{4433D097-5D40-3141-9696-35C3B38490F4}"/>
                  </a:ext>
                </a:extLst>
              </p:cNvPr>
              <p:cNvSpPr/>
              <p:nvPr/>
            </p:nvSpPr>
            <p:spPr>
              <a:xfrm>
                <a:off x="913409"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9" name="Rounded Rectangle 88">
                <a:extLst>
                  <a:ext uri="{FF2B5EF4-FFF2-40B4-BE49-F238E27FC236}">
                    <a16:creationId xmlns:a16="http://schemas.microsoft.com/office/drawing/2014/main" id="{9732E89C-5AE2-5141-BFC4-2E8B7E9894AC}"/>
                  </a:ext>
                </a:extLst>
              </p:cNvPr>
              <p:cNvSpPr/>
              <p:nvPr/>
            </p:nvSpPr>
            <p:spPr>
              <a:xfrm>
                <a:off x="1133932"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0" name="Rounded Rectangle 89">
                <a:extLst>
                  <a:ext uri="{FF2B5EF4-FFF2-40B4-BE49-F238E27FC236}">
                    <a16:creationId xmlns:a16="http://schemas.microsoft.com/office/drawing/2014/main" id="{CCD6BECE-A91B-8C41-B6AC-F5AD91D506E0}"/>
                  </a:ext>
                </a:extLst>
              </p:cNvPr>
              <p:cNvSpPr/>
              <p:nvPr/>
            </p:nvSpPr>
            <p:spPr>
              <a:xfrm>
                <a:off x="1354455"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1" name="Rounded Rectangle 90">
                <a:extLst>
                  <a:ext uri="{FF2B5EF4-FFF2-40B4-BE49-F238E27FC236}">
                    <a16:creationId xmlns:a16="http://schemas.microsoft.com/office/drawing/2014/main" id="{272ADC67-5DBE-5645-8ABF-6D63FF8528AC}"/>
                  </a:ext>
                </a:extLst>
              </p:cNvPr>
              <p:cNvSpPr/>
              <p:nvPr/>
            </p:nvSpPr>
            <p:spPr>
              <a:xfrm>
                <a:off x="1574978"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2" name="Rounded Rectangle 91">
                <a:extLst>
                  <a:ext uri="{FF2B5EF4-FFF2-40B4-BE49-F238E27FC236}">
                    <a16:creationId xmlns:a16="http://schemas.microsoft.com/office/drawing/2014/main" id="{E82A5F89-1B68-D84F-91CF-AEC2120410B4}"/>
                  </a:ext>
                </a:extLst>
              </p:cNvPr>
              <p:cNvSpPr/>
              <p:nvPr/>
            </p:nvSpPr>
            <p:spPr>
              <a:xfrm>
                <a:off x="1795501"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3" name="Rounded Rectangle 92">
                <a:extLst>
                  <a:ext uri="{FF2B5EF4-FFF2-40B4-BE49-F238E27FC236}">
                    <a16:creationId xmlns:a16="http://schemas.microsoft.com/office/drawing/2014/main" id="{0FC3ECD2-170B-1042-84B0-582A021125B5}"/>
                  </a:ext>
                </a:extLst>
              </p:cNvPr>
              <p:cNvSpPr/>
              <p:nvPr/>
            </p:nvSpPr>
            <p:spPr>
              <a:xfrm>
                <a:off x="2016024"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4" name="Rounded Rectangle 93">
                <a:extLst>
                  <a:ext uri="{FF2B5EF4-FFF2-40B4-BE49-F238E27FC236}">
                    <a16:creationId xmlns:a16="http://schemas.microsoft.com/office/drawing/2014/main" id="{1F0B465E-C195-3547-B255-BD5F83CAC632}"/>
                  </a:ext>
                </a:extLst>
              </p:cNvPr>
              <p:cNvSpPr/>
              <p:nvPr/>
            </p:nvSpPr>
            <p:spPr>
              <a:xfrm>
                <a:off x="2236547"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5" name="Rounded Rectangle 94">
                <a:extLst>
                  <a:ext uri="{FF2B5EF4-FFF2-40B4-BE49-F238E27FC236}">
                    <a16:creationId xmlns:a16="http://schemas.microsoft.com/office/drawing/2014/main" id="{6797BE1D-EB25-9646-B8E1-F29AEE92621A}"/>
                  </a:ext>
                </a:extLst>
              </p:cNvPr>
              <p:cNvSpPr/>
              <p:nvPr/>
            </p:nvSpPr>
            <p:spPr>
              <a:xfrm>
                <a:off x="2457070"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6" name="Rounded Rectangle 95">
                <a:extLst>
                  <a:ext uri="{FF2B5EF4-FFF2-40B4-BE49-F238E27FC236}">
                    <a16:creationId xmlns:a16="http://schemas.microsoft.com/office/drawing/2014/main" id="{F34ADE18-3591-F149-A34E-FCCE58A03033}"/>
                  </a:ext>
                </a:extLst>
              </p:cNvPr>
              <p:cNvSpPr/>
              <p:nvPr/>
            </p:nvSpPr>
            <p:spPr>
              <a:xfrm>
                <a:off x="2677597"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7" name="Rounded Rectangle 96">
                <a:extLst>
                  <a:ext uri="{FF2B5EF4-FFF2-40B4-BE49-F238E27FC236}">
                    <a16:creationId xmlns:a16="http://schemas.microsoft.com/office/drawing/2014/main" id="{2ED6B986-8FC7-8D4F-86AA-42122320984A}"/>
                  </a:ext>
                </a:extLst>
              </p:cNvPr>
              <p:cNvSpPr/>
              <p:nvPr/>
            </p:nvSpPr>
            <p:spPr>
              <a:xfrm>
                <a:off x="691978"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8" name="Rounded Rectangle 97">
                <a:extLst>
                  <a:ext uri="{FF2B5EF4-FFF2-40B4-BE49-F238E27FC236}">
                    <a16:creationId xmlns:a16="http://schemas.microsoft.com/office/drawing/2014/main" id="{926590B6-C239-5140-9418-564F49B22B9E}"/>
                  </a:ext>
                </a:extLst>
              </p:cNvPr>
              <p:cNvSpPr/>
              <p:nvPr/>
            </p:nvSpPr>
            <p:spPr>
              <a:xfrm>
                <a:off x="912501"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9" name="Rounded Rectangle 98">
                <a:extLst>
                  <a:ext uri="{FF2B5EF4-FFF2-40B4-BE49-F238E27FC236}">
                    <a16:creationId xmlns:a16="http://schemas.microsoft.com/office/drawing/2014/main" id="{B546C1C2-7923-ED4A-A296-420D22857543}"/>
                  </a:ext>
                </a:extLst>
              </p:cNvPr>
              <p:cNvSpPr/>
              <p:nvPr/>
            </p:nvSpPr>
            <p:spPr>
              <a:xfrm>
                <a:off x="1133024"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00" name="Rounded Rectangle 99">
                <a:extLst>
                  <a:ext uri="{FF2B5EF4-FFF2-40B4-BE49-F238E27FC236}">
                    <a16:creationId xmlns:a16="http://schemas.microsoft.com/office/drawing/2014/main" id="{F19E8A4D-6AE1-DC40-84EE-ABCA8F839933}"/>
                  </a:ext>
                </a:extLst>
              </p:cNvPr>
              <p:cNvSpPr/>
              <p:nvPr/>
            </p:nvSpPr>
            <p:spPr>
              <a:xfrm>
                <a:off x="1353547"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01" name="Rounded Rectangle 100">
                <a:extLst>
                  <a:ext uri="{FF2B5EF4-FFF2-40B4-BE49-F238E27FC236}">
                    <a16:creationId xmlns:a16="http://schemas.microsoft.com/office/drawing/2014/main" id="{6F6B0B90-3E44-8A41-8231-68D89474B2B9}"/>
                  </a:ext>
                </a:extLst>
              </p:cNvPr>
              <p:cNvSpPr/>
              <p:nvPr/>
            </p:nvSpPr>
            <p:spPr>
              <a:xfrm>
                <a:off x="1574070"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02" name="Rounded Rectangle 101">
                <a:extLst>
                  <a:ext uri="{FF2B5EF4-FFF2-40B4-BE49-F238E27FC236}">
                    <a16:creationId xmlns:a16="http://schemas.microsoft.com/office/drawing/2014/main" id="{45CFED7C-91D5-1B47-82C0-99E12D5CD59E}"/>
                  </a:ext>
                </a:extLst>
              </p:cNvPr>
              <p:cNvSpPr/>
              <p:nvPr/>
            </p:nvSpPr>
            <p:spPr>
              <a:xfrm>
                <a:off x="1794593"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03" name="Rounded Rectangle 102">
                <a:extLst>
                  <a:ext uri="{FF2B5EF4-FFF2-40B4-BE49-F238E27FC236}">
                    <a16:creationId xmlns:a16="http://schemas.microsoft.com/office/drawing/2014/main" id="{AC48B3D8-7EF0-CD4B-B410-FCF2388C834B}"/>
                  </a:ext>
                </a:extLst>
              </p:cNvPr>
              <p:cNvSpPr/>
              <p:nvPr/>
            </p:nvSpPr>
            <p:spPr>
              <a:xfrm>
                <a:off x="2015116"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04" name="Rounded Rectangle 103">
                <a:extLst>
                  <a:ext uri="{FF2B5EF4-FFF2-40B4-BE49-F238E27FC236}">
                    <a16:creationId xmlns:a16="http://schemas.microsoft.com/office/drawing/2014/main" id="{1BCBFBEC-8C41-0A4A-9092-234E65850AC3}"/>
                  </a:ext>
                </a:extLst>
              </p:cNvPr>
              <p:cNvSpPr/>
              <p:nvPr/>
            </p:nvSpPr>
            <p:spPr>
              <a:xfrm>
                <a:off x="2235639"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05" name="Rounded Rectangle 104">
                <a:extLst>
                  <a:ext uri="{FF2B5EF4-FFF2-40B4-BE49-F238E27FC236}">
                    <a16:creationId xmlns:a16="http://schemas.microsoft.com/office/drawing/2014/main" id="{8921C830-D090-F047-8FEB-FE345B40D11E}"/>
                  </a:ext>
                </a:extLst>
              </p:cNvPr>
              <p:cNvSpPr/>
              <p:nvPr/>
            </p:nvSpPr>
            <p:spPr>
              <a:xfrm>
                <a:off x="2456162"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06" name="Rounded Rectangle 105">
                <a:extLst>
                  <a:ext uri="{FF2B5EF4-FFF2-40B4-BE49-F238E27FC236}">
                    <a16:creationId xmlns:a16="http://schemas.microsoft.com/office/drawing/2014/main" id="{81062AAB-666F-A94D-88BC-EFE8F8893482}"/>
                  </a:ext>
                </a:extLst>
              </p:cNvPr>
              <p:cNvSpPr/>
              <p:nvPr/>
            </p:nvSpPr>
            <p:spPr>
              <a:xfrm>
                <a:off x="2676689"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nvGrpSpPr>
            <p:cNvPr id="107" name="Group 106">
              <a:extLst>
                <a:ext uri="{FF2B5EF4-FFF2-40B4-BE49-F238E27FC236}">
                  <a16:creationId xmlns:a16="http://schemas.microsoft.com/office/drawing/2014/main" id="{B3DF2EF1-4EDF-5B40-8625-8A2DC42382E3}"/>
                </a:ext>
              </a:extLst>
            </p:cNvPr>
            <p:cNvGrpSpPr/>
            <p:nvPr/>
          </p:nvGrpSpPr>
          <p:grpSpPr>
            <a:xfrm>
              <a:off x="691070" y="3968154"/>
              <a:ext cx="2146256" cy="367817"/>
              <a:chOff x="691978" y="2725074"/>
              <a:chExt cx="2146256" cy="367817"/>
            </a:xfrm>
          </p:grpSpPr>
          <p:sp>
            <p:nvSpPr>
              <p:cNvPr id="108" name="Rounded Rectangle 107">
                <a:extLst>
                  <a:ext uri="{FF2B5EF4-FFF2-40B4-BE49-F238E27FC236}">
                    <a16:creationId xmlns:a16="http://schemas.microsoft.com/office/drawing/2014/main" id="{2CE96EDC-7E81-D040-98E6-2312474E1FE7}"/>
                  </a:ext>
                </a:extLst>
              </p:cNvPr>
              <p:cNvSpPr/>
              <p:nvPr/>
            </p:nvSpPr>
            <p:spPr>
              <a:xfrm>
                <a:off x="692886"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09" name="Rounded Rectangle 108">
                <a:extLst>
                  <a:ext uri="{FF2B5EF4-FFF2-40B4-BE49-F238E27FC236}">
                    <a16:creationId xmlns:a16="http://schemas.microsoft.com/office/drawing/2014/main" id="{2508629E-3C81-BA4E-A048-0BB24E1F7DE1}"/>
                  </a:ext>
                </a:extLst>
              </p:cNvPr>
              <p:cNvSpPr/>
              <p:nvPr/>
            </p:nvSpPr>
            <p:spPr>
              <a:xfrm>
                <a:off x="913409"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10" name="Rounded Rectangle 109">
                <a:extLst>
                  <a:ext uri="{FF2B5EF4-FFF2-40B4-BE49-F238E27FC236}">
                    <a16:creationId xmlns:a16="http://schemas.microsoft.com/office/drawing/2014/main" id="{51C5C4A0-0F8A-D842-AA10-6FCB2A64CB5D}"/>
                  </a:ext>
                </a:extLst>
              </p:cNvPr>
              <p:cNvSpPr/>
              <p:nvPr/>
            </p:nvSpPr>
            <p:spPr>
              <a:xfrm>
                <a:off x="1133932"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11" name="Rounded Rectangle 110">
                <a:extLst>
                  <a:ext uri="{FF2B5EF4-FFF2-40B4-BE49-F238E27FC236}">
                    <a16:creationId xmlns:a16="http://schemas.microsoft.com/office/drawing/2014/main" id="{38461F6E-C98F-9645-9D5C-837D35DB6456}"/>
                  </a:ext>
                </a:extLst>
              </p:cNvPr>
              <p:cNvSpPr/>
              <p:nvPr/>
            </p:nvSpPr>
            <p:spPr>
              <a:xfrm>
                <a:off x="1354455"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12" name="Rounded Rectangle 111">
                <a:extLst>
                  <a:ext uri="{FF2B5EF4-FFF2-40B4-BE49-F238E27FC236}">
                    <a16:creationId xmlns:a16="http://schemas.microsoft.com/office/drawing/2014/main" id="{437EDE31-F42F-2E4B-BC3F-BF04DCB4418B}"/>
                  </a:ext>
                </a:extLst>
              </p:cNvPr>
              <p:cNvSpPr/>
              <p:nvPr/>
            </p:nvSpPr>
            <p:spPr>
              <a:xfrm>
                <a:off x="1574978"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13" name="Rounded Rectangle 112">
                <a:extLst>
                  <a:ext uri="{FF2B5EF4-FFF2-40B4-BE49-F238E27FC236}">
                    <a16:creationId xmlns:a16="http://schemas.microsoft.com/office/drawing/2014/main" id="{F6EF350E-A15E-4740-B8B6-1118B38D8427}"/>
                  </a:ext>
                </a:extLst>
              </p:cNvPr>
              <p:cNvSpPr/>
              <p:nvPr/>
            </p:nvSpPr>
            <p:spPr>
              <a:xfrm>
                <a:off x="1795501"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14" name="Rounded Rectangle 113">
                <a:extLst>
                  <a:ext uri="{FF2B5EF4-FFF2-40B4-BE49-F238E27FC236}">
                    <a16:creationId xmlns:a16="http://schemas.microsoft.com/office/drawing/2014/main" id="{E9D68F80-C648-7044-9556-4AC2A5E7F4DC}"/>
                  </a:ext>
                </a:extLst>
              </p:cNvPr>
              <p:cNvSpPr/>
              <p:nvPr/>
            </p:nvSpPr>
            <p:spPr>
              <a:xfrm>
                <a:off x="2016024"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15" name="Rounded Rectangle 114">
                <a:extLst>
                  <a:ext uri="{FF2B5EF4-FFF2-40B4-BE49-F238E27FC236}">
                    <a16:creationId xmlns:a16="http://schemas.microsoft.com/office/drawing/2014/main" id="{BA89A814-03EB-B948-AC54-E81365469FF2}"/>
                  </a:ext>
                </a:extLst>
              </p:cNvPr>
              <p:cNvSpPr/>
              <p:nvPr/>
            </p:nvSpPr>
            <p:spPr>
              <a:xfrm>
                <a:off x="2236547"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16" name="Rounded Rectangle 115">
                <a:extLst>
                  <a:ext uri="{FF2B5EF4-FFF2-40B4-BE49-F238E27FC236}">
                    <a16:creationId xmlns:a16="http://schemas.microsoft.com/office/drawing/2014/main" id="{AA859208-BAEE-A946-9EFE-303AC8BC399F}"/>
                  </a:ext>
                </a:extLst>
              </p:cNvPr>
              <p:cNvSpPr/>
              <p:nvPr/>
            </p:nvSpPr>
            <p:spPr>
              <a:xfrm>
                <a:off x="2457070"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17" name="Rounded Rectangle 116">
                <a:extLst>
                  <a:ext uri="{FF2B5EF4-FFF2-40B4-BE49-F238E27FC236}">
                    <a16:creationId xmlns:a16="http://schemas.microsoft.com/office/drawing/2014/main" id="{767A81D2-FAD1-9A42-B404-FF545AFC9142}"/>
                  </a:ext>
                </a:extLst>
              </p:cNvPr>
              <p:cNvSpPr/>
              <p:nvPr/>
            </p:nvSpPr>
            <p:spPr>
              <a:xfrm>
                <a:off x="2677597"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18" name="Rounded Rectangle 117">
                <a:extLst>
                  <a:ext uri="{FF2B5EF4-FFF2-40B4-BE49-F238E27FC236}">
                    <a16:creationId xmlns:a16="http://schemas.microsoft.com/office/drawing/2014/main" id="{8CDA3C58-2735-B743-9295-33AE6D3310E2}"/>
                  </a:ext>
                </a:extLst>
              </p:cNvPr>
              <p:cNvSpPr/>
              <p:nvPr/>
            </p:nvSpPr>
            <p:spPr>
              <a:xfrm>
                <a:off x="691978"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19" name="Rounded Rectangle 118">
                <a:extLst>
                  <a:ext uri="{FF2B5EF4-FFF2-40B4-BE49-F238E27FC236}">
                    <a16:creationId xmlns:a16="http://schemas.microsoft.com/office/drawing/2014/main" id="{7560459D-CD14-8C4E-8548-5516CEB5BEAB}"/>
                  </a:ext>
                </a:extLst>
              </p:cNvPr>
              <p:cNvSpPr/>
              <p:nvPr/>
            </p:nvSpPr>
            <p:spPr>
              <a:xfrm>
                <a:off x="912501"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20" name="Rounded Rectangle 119">
                <a:extLst>
                  <a:ext uri="{FF2B5EF4-FFF2-40B4-BE49-F238E27FC236}">
                    <a16:creationId xmlns:a16="http://schemas.microsoft.com/office/drawing/2014/main" id="{D3A37A7F-7D7E-1A45-B58A-169873649DEA}"/>
                  </a:ext>
                </a:extLst>
              </p:cNvPr>
              <p:cNvSpPr/>
              <p:nvPr/>
            </p:nvSpPr>
            <p:spPr>
              <a:xfrm>
                <a:off x="1133024"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21" name="Rounded Rectangle 120">
                <a:extLst>
                  <a:ext uri="{FF2B5EF4-FFF2-40B4-BE49-F238E27FC236}">
                    <a16:creationId xmlns:a16="http://schemas.microsoft.com/office/drawing/2014/main" id="{972AC994-32A1-D14C-B9D9-2E2BB5CADE71}"/>
                  </a:ext>
                </a:extLst>
              </p:cNvPr>
              <p:cNvSpPr/>
              <p:nvPr/>
            </p:nvSpPr>
            <p:spPr>
              <a:xfrm>
                <a:off x="1353547"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22" name="Rounded Rectangle 121">
                <a:extLst>
                  <a:ext uri="{FF2B5EF4-FFF2-40B4-BE49-F238E27FC236}">
                    <a16:creationId xmlns:a16="http://schemas.microsoft.com/office/drawing/2014/main" id="{C7BCD0EC-90A7-9B43-8852-5A4FFDA596A0}"/>
                  </a:ext>
                </a:extLst>
              </p:cNvPr>
              <p:cNvSpPr/>
              <p:nvPr/>
            </p:nvSpPr>
            <p:spPr>
              <a:xfrm>
                <a:off x="1574070"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23" name="Rounded Rectangle 122">
                <a:extLst>
                  <a:ext uri="{FF2B5EF4-FFF2-40B4-BE49-F238E27FC236}">
                    <a16:creationId xmlns:a16="http://schemas.microsoft.com/office/drawing/2014/main" id="{CB6FEEA2-95FD-2540-A716-D24D2421ECED}"/>
                  </a:ext>
                </a:extLst>
              </p:cNvPr>
              <p:cNvSpPr/>
              <p:nvPr/>
            </p:nvSpPr>
            <p:spPr>
              <a:xfrm>
                <a:off x="1794593"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24" name="Rounded Rectangle 123">
                <a:extLst>
                  <a:ext uri="{FF2B5EF4-FFF2-40B4-BE49-F238E27FC236}">
                    <a16:creationId xmlns:a16="http://schemas.microsoft.com/office/drawing/2014/main" id="{8144F627-4C6A-2042-AE9C-0A3399926779}"/>
                  </a:ext>
                </a:extLst>
              </p:cNvPr>
              <p:cNvSpPr/>
              <p:nvPr/>
            </p:nvSpPr>
            <p:spPr>
              <a:xfrm>
                <a:off x="2015116"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25" name="Rounded Rectangle 124">
                <a:extLst>
                  <a:ext uri="{FF2B5EF4-FFF2-40B4-BE49-F238E27FC236}">
                    <a16:creationId xmlns:a16="http://schemas.microsoft.com/office/drawing/2014/main" id="{EEB92808-D03E-7147-A647-4437366851CA}"/>
                  </a:ext>
                </a:extLst>
              </p:cNvPr>
              <p:cNvSpPr/>
              <p:nvPr/>
            </p:nvSpPr>
            <p:spPr>
              <a:xfrm>
                <a:off x="2235639"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26" name="Rounded Rectangle 125">
                <a:extLst>
                  <a:ext uri="{FF2B5EF4-FFF2-40B4-BE49-F238E27FC236}">
                    <a16:creationId xmlns:a16="http://schemas.microsoft.com/office/drawing/2014/main" id="{39B67536-0339-D749-805E-877968A84240}"/>
                  </a:ext>
                </a:extLst>
              </p:cNvPr>
              <p:cNvSpPr/>
              <p:nvPr/>
            </p:nvSpPr>
            <p:spPr>
              <a:xfrm>
                <a:off x="2456162"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27" name="Rounded Rectangle 126">
                <a:extLst>
                  <a:ext uri="{FF2B5EF4-FFF2-40B4-BE49-F238E27FC236}">
                    <a16:creationId xmlns:a16="http://schemas.microsoft.com/office/drawing/2014/main" id="{F4C69308-4449-2247-836A-47293170432C}"/>
                  </a:ext>
                </a:extLst>
              </p:cNvPr>
              <p:cNvSpPr/>
              <p:nvPr/>
            </p:nvSpPr>
            <p:spPr>
              <a:xfrm>
                <a:off x="2676689"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nvGrpSpPr>
            <p:cNvPr id="128" name="Group 127">
              <a:extLst>
                <a:ext uri="{FF2B5EF4-FFF2-40B4-BE49-F238E27FC236}">
                  <a16:creationId xmlns:a16="http://schemas.microsoft.com/office/drawing/2014/main" id="{E5B029B8-E118-8F43-81B3-3194C8B60FF2}"/>
                </a:ext>
              </a:extLst>
            </p:cNvPr>
            <p:cNvGrpSpPr/>
            <p:nvPr/>
          </p:nvGrpSpPr>
          <p:grpSpPr>
            <a:xfrm>
              <a:off x="691978" y="3553794"/>
              <a:ext cx="2146256" cy="367817"/>
              <a:chOff x="691978" y="2725074"/>
              <a:chExt cx="2146256" cy="367817"/>
            </a:xfrm>
          </p:grpSpPr>
          <p:sp>
            <p:nvSpPr>
              <p:cNvPr id="129" name="Rounded Rectangle 128">
                <a:extLst>
                  <a:ext uri="{FF2B5EF4-FFF2-40B4-BE49-F238E27FC236}">
                    <a16:creationId xmlns:a16="http://schemas.microsoft.com/office/drawing/2014/main" id="{1624AEB8-F41F-9A42-99FB-DF1E20821FF6}"/>
                  </a:ext>
                </a:extLst>
              </p:cNvPr>
              <p:cNvSpPr/>
              <p:nvPr/>
            </p:nvSpPr>
            <p:spPr>
              <a:xfrm>
                <a:off x="692886"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30" name="Rounded Rectangle 129">
                <a:extLst>
                  <a:ext uri="{FF2B5EF4-FFF2-40B4-BE49-F238E27FC236}">
                    <a16:creationId xmlns:a16="http://schemas.microsoft.com/office/drawing/2014/main" id="{5E388184-FAF5-FB4D-BB79-1EA9006BD0DF}"/>
                  </a:ext>
                </a:extLst>
              </p:cNvPr>
              <p:cNvSpPr/>
              <p:nvPr/>
            </p:nvSpPr>
            <p:spPr>
              <a:xfrm>
                <a:off x="913409"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31" name="Rounded Rectangle 130">
                <a:extLst>
                  <a:ext uri="{FF2B5EF4-FFF2-40B4-BE49-F238E27FC236}">
                    <a16:creationId xmlns:a16="http://schemas.microsoft.com/office/drawing/2014/main" id="{08350B79-9BBE-2D4D-94C9-DD4ACCAE16BC}"/>
                  </a:ext>
                </a:extLst>
              </p:cNvPr>
              <p:cNvSpPr/>
              <p:nvPr/>
            </p:nvSpPr>
            <p:spPr>
              <a:xfrm>
                <a:off x="1133932"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32" name="Rounded Rectangle 131">
                <a:extLst>
                  <a:ext uri="{FF2B5EF4-FFF2-40B4-BE49-F238E27FC236}">
                    <a16:creationId xmlns:a16="http://schemas.microsoft.com/office/drawing/2014/main" id="{EBFFE66B-A675-B545-ACE9-65DF66F282C1}"/>
                  </a:ext>
                </a:extLst>
              </p:cNvPr>
              <p:cNvSpPr/>
              <p:nvPr/>
            </p:nvSpPr>
            <p:spPr>
              <a:xfrm>
                <a:off x="1354455"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33" name="Rounded Rectangle 132">
                <a:extLst>
                  <a:ext uri="{FF2B5EF4-FFF2-40B4-BE49-F238E27FC236}">
                    <a16:creationId xmlns:a16="http://schemas.microsoft.com/office/drawing/2014/main" id="{4FDE0D77-B5B5-6E47-8AB2-9EC4C66AF92B}"/>
                  </a:ext>
                </a:extLst>
              </p:cNvPr>
              <p:cNvSpPr/>
              <p:nvPr/>
            </p:nvSpPr>
            <p:spPr>
              <a:xfrm>
                <a:off x="1574978"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34" name="Rounded Rectangle 133">
                <a:extLst>
                  <a:ext uri="{FF2B5EF4-FFF2-40B4-BE49-F238E27FC236}">
                    <a16:creationId xmlns:a16="http://schemas.microsoft.com/office/drawing/2014/main" id="{5A38A0AB-372C-FF48-840B-507DEB378670}"/>
                  </a:ext>
                </a:extLst>
              </p:cNvPr>
              <p:cNvSpPr/>
              <p:nvPr/>
            </p:nvSpPr>
            <p:spPr>
              <a:xfrm>
                <a:off x="1795501"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35" name="Rounded Rectangle 134">
                <a:extLst>
                  <a:ext uri="{FF2B5EF4-FFF2-40B4-BE49-F238E27FC236}">
                    <a16:creationId xmlns:a16="http://schemas.microsoft.com/office/drawing/2014/main" id="{62D800E9-2BF5-6B4D-8CC3-3C5836422679}"/>
                  </a:ext>
                </a:extLst>
              </p:cNvPr>
              <p:cNvSpPr/>
              <p:nvPr/>
            </p:nvSpPr>
            <p:spPr>
              <a:xfrm>
                <a:off x="2016024"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36" name="Rounded Rectangle 135">
                <a:extLst>
                  <a:ext uri="{FF2B5EF4-FFF2-40B4-BE49-F238E27FC236}">
                    <a16:creationId xmlns:a16="http://schemas.microsoft.com/office/drawing/2014/main" id="{49E1D78E-6F92-9741-97A3-18F68278FD0E}"/>
                  </a:ext>
                </a:extLst>
              </p:cNvPr>
              <p:cNvSpPr/>
              <p:nvPr/>
            </p:nvSpPr>
            <p:spPr>
              <a:xfrm>
                <a:off x="2236547"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37" name="Rounded Rectangle 136">
                <a:extLst>
                  <a:ext uri="{FF2B5EF4-FFF2-40B4-BE49-F238E27FC236}">
                    <a16:creationId xmlns:a16="http://schemas.microsoft.com/office/drawing/2014/main" id="{822882DD-8333-274F-ABA4-77A184166FAE}"/>
                  </a:ext>
                </a:extLst>
              </p:cNvPr>
              <p:cNvSpPr/>
              <p:nvPr/>
            </p:nvSpPr>
            <p:spPr>
              <a:xfrm>
                <a:off x="2457070"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38" name="Rounded Rectangle 137">
                <a:extLst>
                  <a:ext uri="{FF2B5EF4-FFF2-40B4-BE49-F238E27FC236}">
                    <a16:creationId xmlns:a16="http://schemas.microsoft.com/office/drawing/2014/main" id="{7B4DA020-2AA7-0B49-92A1-4B83CA11FCF7}"/>
                  </a:ext>
                </a:extLst>
              </p:cNvPr>
              <p:cNvSpPr/>
              <p:nvPr/>
            </p:nvSpPr>
            <p:spPr>
              <a:xfrm>
                <a:off x="2677597" y="272507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39" name="Rounded Rectangle 138">
                <a:extLst>
                  <a:ext uri="{FF2B5EF4-FFF2-40B4-BE49-F238E27FC236}">
                    <a16:creationId xmlns:a16="http://schemas.microsoft.com/office/drawing/2014/main" id="{C13C8A24-2C5A-F14E-9E40-04ECC6E63CAD}"/>
                  </a:ext>
                </a:extLst>
              </p:cNvPr>
              <p:cNvSpPr/>
              <p:nvPr/>
            </p:nvSpPr>
            <p:spPr>
              <a:xfrm>
                <a:off x="691978"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40" name="Rounded Rectangle 139">
                <a:extLst>
                  <a:ext uri="{FF2B5EF4-FFF2-40B4-BE49-F238E27FC236}">
                    <a16:creationId xmlns:a16="http://schemas.microsoft.com/office/drawing/2014/main" id="{F6BF276F-1D2F-2643-AF18-C9E45FB64F7F}"/>
                  </a:ext>
                </a:extLst>
              </p:cNvPr>
              <p:cNvSpPr/>
              <p:nvPr/>
            </p:nvSpPr>
            <p:spPr>
              <a:xfrm>
                <a:off x="912501"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41" name="Rounded Rectangle 140">
                <a:extLst>
                  <a:ext uri="{FF2B5EF4-FFF2-40B4-BE49-F238E27FC236}">
                    <a16:creationId xmlns:a16="http://schemas.microsoft.com/office/drawing/2014/main" id="{23250FF3-C9AA-A74B-BFB2-B2D2517910DA}"/>
                  </a:ext>
                </a:extLst>
              </p:cNvPr>
              <p:cNvSpPr/>
              <p:nvPr/>
            </p:nvSpPr>
            <p:spPr>
              <a:xfrm>
                <a:off x="1133024"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42" name="Rounded Rectangle 141">
                <a:extLst>
                  <a:ext uri="{FF2B5EF4-FFF2-40B4-BE49-F238E27FC236}">
                    <a16:creationId xmlns:a16="http://schemas.microsoft.com/office/drawing/2014/main" id="{B2B6987C-7D99-1E4D-896B-ACE36DA4EF16}"/>
                  </a:ext>
                </a:extLst>
              </p:cNvPr>
              <p:cNvSpPr/>
              <p:nvPr/>
            </p:nvSpPr>
            <p:spPr>
              <a:xfrm>
                <a:off x="1353547"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43" name="Rounded Rectangle 142">
                <a:extLst>
                  <a:ext uri="{FF2B5EF4-FFF2-40B4-BE49-F238E27FC236}">
                    <a16:creationId xmlns:a16="http://schemas.microsoft.com/office/drawing/2014/main" id="{7938BFFF-A8A4-E645-9424-DD8858A40A32}"/>
                  </a:ext>
                </a:extLst>
              </p:cNvPr>
              <p:cNvSpPr/>
              <p:nvPr/>
            </p:nvSpPr>
            <p:spPr>
              <a:xfrm>
                <a:off x="1574070"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44" name="Rounded Rectangle 143">
                <a:extLst>
                  <a:ext uri="{FF2B5EF4-FFF2-40B4-BE49-F238E27FC236}">
                    <a16:creationId xmlns:a16="http://schemas.microsoft.com/office/drawing/2014/main" id="{4401F98C-A069-CD49-B6A0-5BF73E9184A3}"/>
                  </a:ext>
                </a:extLst>
              </p:cNvPr>
              <p:cNvSpPr/>
              <p:nvPr/>
            </p:nvSpPr>
            <p:spPr>
              <a:xfrm>
                <a:off x="1794593"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45" name="Rounded Rectangle 144">
                <a:extLst>
                  <a:ext uri="{FF2B5EF4-FFF2-40B4-BE49-F238E27FC236}">
                    <a16:creationId xmlns:a16="http://schemas.microsoft.com/office/drawing/2014/main" id="{B12AD174-D98F-354C-A933-9C041A3D36BA}"/>
                  </a:ext>
                </a:extLst>
              </p:cNvPr>
              <p:cNvSpPr/>
              <p:nvPr/>
            </p:nvSpPr>
            <p:spPr>
              <a:xfrm>
                <a:off x="2015116"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46" name="Rounded Rectangle 145">
                <a:extLst>
                  <a:ext uri="{FF2B5EF4-FFF2-40B4-BE49-F238E27FC236}">
                    <a16:creationId xmlns:a16="http://schemas.microsoft.com/office/drawing/2014/main" id="{5F8A3A81-E29B-A047-ACCE-D377178E0C06}"/>
                  </a:ext>
                </a:extLst>
              </p:cNvPr>
              <p:cNvSpPr/>
              <p:nvPr/>
            </p:nvSpPr>
            <p:spPr>
              <a:xfrm>
                <a:off x="2235639"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47" name="Rounded Rectangle 146">
                <a:extLst>
                  <a:ext uri="{FF2B5EF4-FFF2-40B4-BE49-F238E27FC236}">
                    <a16:creationId xmlns:a16="http://schemas.microsoft.com/office/drawing/2014/main" id="{7ED2B8D1-4FAC-9744-AEA1-09581F779438}"/>
                  </a:ext>
                </a:extLst>
              </p:cNvPr>
              <p:cNvSpPr/>
              <p:nvPr/>
            </p:nvSpPr>
            <p:spPr>
              <a:xfrm>
                <a:off x="2456162"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48" name="Rounded Rectangle 147">
                <a:extLst>
                  <a:ext uri="{FF2B5EF4-FFF2-40B4-BE49-F238E27FC236}">
                    <a16:creationId xmlns:a16="http://schemas.microsoft.com/office/drawing/2014/main" id="{31FFE061-D0FD-DD48-BC10-9E37EC59541B}"/>
                  </a:ext>
                </a:extLst>
              </p:cNvPr>
              <p:cNvSpPr/>
              <p:nvPr/>
            </p:nvSpPr>
            <p:spPr>
              <a:xfrm>
                <a:off x="2676689" y="2932254"/>
                <a:ext cx="160637" cy="16063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sp>
          <p:nvSpPr>
            <p:cNvPr id="9" name="TextBox 8">
              <a:extLst>
                <a:ext uri="{FF2B5EF4-FFF2-40B4-BE49-F238E27FC236}">
                  <a16:creationId xmlns:a16="http://schemas.microsoft.com/office/drawing/2014/main" id="{FFCE7F6F-63E6-2442-9E3C-E104A765AED7}"/>
                </a:ext>
              </a:extLst>
            </p:cNvPr>
            <p:cNvSpPr txBox="1"/>
            <p:nvPr/>
          </p:nvSpPr>
          <p:spPr>
            <a:xfrm>
              <a:off x="2981779" y="3139434"/>
              <a:ext cx="882092" cy="461665"/>
            </a:xfrm>
            <a:prstGeom prst="rect">
              <a:avLst/>
            </a:prstGeom>
            <a:noFill/>
          </p:spPr>
          <p:txBody>
            <a:bodyPr wrap="square" rtlCol="0">
              <a:spAutoFit/>
            </a:bodyPr>
            <a:lstStyle/>
            <a:p>
              <a:r>
                <a:rPr lang="en-US" sz="2400" b="1" dirty="0">
                  <a:solidFill>
                    <a:srgbClr val="92D050"/>
                  </a:solidFill>
                </a:rPr>
                <a:t>25%</a:t>
              </a:r>
            </a:p>
          </p:txBody>
        </p:sp>
        <p:sp>
          <p:nvSpPr>
            <p:cNvPr id="10" name="TextBox 9">
              <a:extLst>
                <a:ext uri="{FF2B5EF4-FFF2-40B4-BE49-F238E27FC236}">
                  <a16:creationId xmlns:a16="http://schemas.microsoft.com/office/drawing/2014/main" id="{C0716A32-E784-B64D-BFAA-15B29C8D506A}"/>
                </a:ext>
              </a:extLst>
            </p:cNvPr>
            <p:cNvSpPr txBox="1"/>
            <p:nvPr/>
          </p:nvSpPr>
          <p:spPr>
            <a:xfrm>
              <a:off x="2982687" y="3502774"/>
              <a:ext cx="1667355" cy="830997"/>
            </a:xfrm>
            <a:prstGeom prst="rect">
              <a:avLst/>
            </a:prstGeom>
            <a:noFill/>
          </p:spPr>
          <p:txBody>
            <a:bodyPr wrap="square" rtlCol="0">
              <a:spAutoFit/>
            </a:bodyPr>
            <a:lstStyle/>
            <a:p>
              <a:r>
                <a:rPr lang="en-US" sz="1200" dirty="0">
                  <a:solidFill>
                    <a:srgbClr val="4D4F53"/>
                  </a:solidFill>
                </a:rPr>
                <a:t>Proportion of failing CPE that can be detected with a </a:t>
              </a:r>
              <a:r>
                <a:rPr lang="en-US" sz="1200" b="1" dirty="0">
                  <a:solidFill>
                    <a:srgbClr val="4D4F53"/>
                  </a:solidFill>
                </a:rPr>
                <a:t>80% accuracy</a:t>
              </a:r>
            </a:p>
          </p:txBody>
        </p:sp>
      </p:grpSp>
      <p:grpSp>
        <p:nvGrpSpPr>
          <p:cNvPr id="7" name="Group 6">
            <a:extLst>
              <a:ext uri="{FF2B5EF4-FFF2-40B4-BE49-F238E27FC236}">
                <a16:creationId xmlns:a16="http://schemas.microsoft.com/office/drawing/2014/main" id="{4E4BFC7E-E59C-8142-AAA4-B8782EBCBB41}"/>
              </a:ext>
            </a:extLst>
          </p:cNvPr>
          <p:cNvGrpSpPr/>
          <p:nvPr/>
        </p:nvGrpSpPr>
        <p:grpSpPr>
          <a:xfrm>
            <a:off x="6425791" y="2202402"/>
            <a:ext cx="3973286" cy="2121397"/>
            <a:chOff x="6425791" y="2202402"/>
            <a:chExt cx="3973286" cy="2121397"/>
          </a:xfrm>
        </p:grpSpPr>
        <p:grpSp>
          <p:nvGrpSpPr>
            <p:cNvPr id="180" name="Group 179">
              <a:extLst>
                <a:ext uri="{FF2B5EF4-FFF2-40B4-BE49-F238E27FC236}">
                  <a16:creationId xmlns:a16="http://schemas.microsoft.com/office/drawing/2014/main" id="{92872D56-C070-D240-A383-AF43A63FDE34}"/>
                </a:ext>
              </a:extLst>
            </p:cNvPr>
            <p:cNvGrpSpPr/>
            <p:nvPr/>
          </p:nvGrpSpPr>
          <p:grpSpPr>
            <a:xfrm>
              <a:off x="6425791" y="2202402"/>
              <a:ext cx="3973286" cy="1242715"/>
              <a:chOff x="6477000" y="2428789"/>
              <a:chExt cx="3973286" cy="1242715"/>
            </a:xfrm>
          </p:grpSpPr>
          <p:grpSp>
            <p:nvGrpSpPr>
              <p:cNvPr id="179" name="Group 178">
                <a:extLst>
                  <a:ext uri="{FF2B5EF4-FFF2-40B4-BE49-F238E27FC236}">
                    <a16:creationId xmlns:a16="http://schemas.microsoft.com/office/drawing/2014/main" id="{CDC61FDE-3321-3642-A98D-FDDD7806A138}"/>
                  </a:ext>
                </a:extLst>
              </p:cNvPr>
              <p:cNvGrpSpPr/>
              <p:nvPr/>
            </p:nvGrpSpPr>
            <p:grpSpPr>
              <a:xfrm>
                <a:off x="7175248" y="2786265"/>
                <a:ext cx="2587108" cy="885239"/>
                <a:chOff x="7331436" y="2786265"/>
                <a:chExt cx="2587108" cy="885239"/>
              </a:xfrm>
            </p:grpSpPr>
            <p:grpSp>
              <p:nvGrpSpPr>
                <p:cNvPr id="175" name="Group 174">
                  <a:extLst>
                    <a:ext uri="{FF2B5EF4-FFF2-40B4-BE49-F238E27FC236}">
                      <a16:creationId xmlns:a16="http://schemas.microsoft.com/office/drawing/2014/main" id="{CCF228DA-0AE0-E740-9E4D-B529F497851D}"/>
                    </a:ext>
                  </a:extLst>
                </p:cNvPr>
                <p:cNvGrpSpPr/>
                <p:nvPr/>
              </p:nvGrpSpPr>
              <p:grpSpPr>
                <a:xfrm>
                  <a:off x="7331436" y="2786265"/>
                  <a:ext cx="718457" cy="885239"/>
                  <a:chOff x="1078365" y="4532992"/>
                  <a:chExt cx="718457" cy="885239"/>
                </a:xfrm>
              </p:grpSpPr>
              <p:grpSp>
                <p:nvGrpSpPr>
                  <p:cNvPr id="156" name="Group 155">
                    <a:extLst>
                      <a:ext uri="{FF2B5EF4-FFF2-40B4-BE49-F238E27FC236}">
                        <a16:creationId xmlns:a16="http://schemas.microsoft.com/office/drawing/2014/main" id="{CBC0542C-4045-7344-9D80-4F7FB670799B}"/>
                      </a:ext>
                    </a:extLst>
                  </p:cNvPr>
                  <p:cNvGrpSpPr/>
                  <p:nvPr/>
                </p:nvGrpSpPr>
                <p:grpSpPr>
                  <a:xfrm>
                    <a:off x="1174069" y="4532992"/>
                    <a:ext cx="527050" cy="527050"/>
                    <a:chOff x="5408613" y="3521075"/>
                    <a:chExt cx="527050" cy="527050"/>
                  </a:xfrm>
                </p:grpSpPr>
                <p:sp>
                  <p:nvSpPr>
                    <p:cNvPr id="157" name="Freeform 183">
                      <a:extLst>
                        <a:ext uri="{FF2B5EF4-FFF2-40B4-BE49-F238E27FC236}">
                          <a16:creationId xmlns:a16="http://schemas.microsoft.com/office/drawing/2014/main" id="{2FAAD538-F69B-C24F-A50A-8676AF803AA9}"/>
                        </a:ext>
                      </a:extLst>
                    </p:cNvPr>
                    <p:cNvSpPr>
                      <a:spLocks/>
                    </p:cNvSpPr>
                    <p:nvPr/>
                  </p:nvSpPr>
                  <p:spPr bwMode="auto">
                    <a:xfrm>
                      <a:off x="5592763" y="3675063"/>
                      <a:ext cx="158750" cy="230188"/>
                    </a:xfrm>
                    <a:custGeom>
                      <a:avLst/>
                      <a:gdLst>
                        <a:gd name="T0" fmla="*/ 15 w 100"/>
                        <a:gd name="T1" fmla="*/ 88 h 145"/>
                        <a:gd name="T2" fmla="*/ 22 w 100"/>
                        <a:gd name="T3" fmla="*/ 111 h 145"/>
                        <a:gd name="T4" fmla="*/ 22 w 100"/>
                        <a:gd name="T5" fmla="*/ 124 h 145"/>
                        <a:gd name="T6" fmla="*/ 50 w 100"/>
                        <a:gd name="T7" fmla="*/ 145 h 145"/>
                        <a:gd name="T8" fmla="*/ 78 w 100"/>
                        <a:gd name="T9" fmla="*/ 124 h 145"/>
                        <a:gd name="T10" fmla="*/ 78 w 100"/>
                        <a:gd name="T11" fmla="*/ 111 h 145"/>
                        <a:gd name="T12" fmla="*/ 85 w 100"/>
                        <a:gd name="T13" fmla="*/ 88 h 145"/>
                        <a:gd name="T14" fmla="*/ 85 w 100"/>
                        <a:gd name="T15" fmla="*/ 88 h 145"/>
                        <a:gd name="T16" fmla="*/ 88 w 100"/>
                        <a:gd name="T17" fmla="*/ 88 h 145"/>
                        <a:gd name="T18" fmla="*/ 93 w 100"/>
                        <a:gd name="T19" fmla="*/ 86 h 145"/>
                        <a:gd name="T20" fmla="*/ 93 w 100"/>
                        <a:gd name="T21" fmla="*/ 86 h 145"/>
                        <a:gd name="T22" fmla="*/ 97 w 100"/>
                        <a:gd name="T23" fmla="*/ 81 h 145"/>
                        <a:gd name="T24" fmla="*/ 98 w 100"/>
                        <a:gd name="T25" fmla="*/ 74 h 145"/>
                        <a:gd name="T26" fmla="*/ 100 w 100"/>
                        <a:gd name="T27" fmla="*/ 67 h 145"/>
                        <a:gd name="T28" fmla="*/ 98 w 100"/>
                        <a:gd name="T29" fmla="*/ 62 h 145"/>
                        <a:gd name="T30" fmla="*/ 98 w 100"/>
                        <a:gd name="T31" fmla="*/ 62 h 145"/>
                        <a:gd name="T32" fmla="*/ 97 w 100"/>
                        <a:gd name="T33" fmla="*/ 60 h 145"/>
                        <a:gd name="T34" fmla="*/ 93 w 100"/>
                        <a:gd name="T35" fmla="*/ 59 h 145"/>
                        <a:gd name="T36" fmla="*/ 92 w 100"/>
                        <a:gd name="T37" fmla="*/ 59 h 145"/>
                        <a:gd name="T38" fmla="*/ 92 w 100"/>
                        <a:gd name="T39" fmla="*/ 59 h 145"/>
                        <a:gd name="T40" fmla="*/ 92 w 100"/>
                        <a:gd name="T41" fmla="*/ 36 h 145"/>
                        <a:gd name="T42" fmla="*/ 92 w 100"/>
                        <a:gd name="T43" fmla="*/ 36 h 145"/>
                        <a:gd name="T44" fmla="*/ 92 w 100"/>
                        <a:gd name="T45" fmla="*/ 26 h 145"/>
                        <a:gd name="T46" fmla="*/ 88 w 100"/>
                        <a:gd name="T47" fmla="*/ 19 h 145"/>
                        <a:gd name="T48" fmla="*/ 83 w 100"/>
                        <a:gd name="T49" fmla="*/ 15 h 145"/>
                        <a:gd name="T50" fmla="*/ 76 w 100"/>
                        <a:gd name="T51" fmla="*/ 14 h 145"/>
                        <a:gd name="T52" fmla="*/ 76 w 100"/>
                        <a:gd name="T53" fmla="*/ 14 h 145"/>
                        <a:gd name="T54" fmla="*/ 72 w 100"/>
                        <a:gd name="T55" fmla="*/ 7 h 145"/>
                        <a:gd name="T56" fmla="*/ 66 w 100"/>
                        <a:gd name="T57" fmla="*/ 3 h 145"/>
                        <a:gd name="T58" fmla="*/ 59 w 100"/>
                        <a:gd name="T59" fmla="*/ 0 h 145"/>
                        <a:gd name="T60" fmla="*/ 50 w 100"/>
                        <a:gd name="T61" fmla="*/ 0 h 145"/>
                        <a:gd name="T62" fmla="*/ 50 w 100"/>
                        <a:gd name="T63" fmla="*/ 0 h 145"/>
                        <a:gd name="T64" fmla="*/ 41 w 100"/>
                        <a:gd name="T65" fmla="*/ 0 h 145"/>
                        <a:gd name="T66" fmla="*/ 33 w 100"/>
                        <a:gd name="T67" fmla="*/ 3 h 145"/>
                        <a:gd name="T68" fmla="*/ 26 w 100"/>
                        <a:gd name="T69" fmla="*/ 5 h 145"/>
                        <a:gd name="T70" fmla="*/ 19 w 100"/>
                        <a:gd name="T71" fmla="*/ 10 h 145"/>
                        <a:gd name="T72" fmla="*/ 15 w 100"/>
                        <a:gd name="T73" fmla="*/ 15 h 145"/>
                        <a:gd name="T74" fmla="*/ 12 w 100"/>
                        <a:gd name="T75" fmla="*/ 21 h 145"/>
                        <a:gd name="T76" fmla="*/ 8 w 100"/>
                        <a:gd name="T77" fmla="*/ 27 h 145"/>
                        <a:gd name="T78" fmla="*/ 8 w 100"/>
                        <a:gd name="T79" fmla="*/ 34 h 145"/>
                        <a:gd name="T80" fmla="*/ 8 w 100"/>
                        <a:gd name="T81" fmla="*/ 34 h 145"/>
                        <a:gd name="T82" fmla="*/ 8 w 100"/>
                        <a:gd name="T83" fmla="*/ 59 h 145"/>
                        <a:gd name="T84" fmla="*/ 8 w 100"/>
                        <a:gd name="T85" fmla="*/ 59 h 145"/>
                        <a:gd name="T86" fmla="*/ 7 w 100"/>
                        <a:gd name="T87" fmla="*/ 59 h 145"/>
                        <a:gd name="T88" fmla="*/ 3 w 100"/>
                        <a:gd name="T89" fmla="*/ 60 h 145"/>
                        <a:gd name="T90" fmla="*/ 1 w 100"/>
                        <a:gd name="T91" fmla="*/ 62 h 145"/>
                        <a:gd name="T92" fmla="*/ 1 w 100"/>
                        <a:gd name="T93" fmla="*/ 62 h 145"/>
                        <a:gd name="T94" fmla="*/ 0 w 100"/>
                        <a:gd name="T95" fmla="*/ 67 h 145"/>
                        <a:gd name="T96" fmla="*/ 1 w 100"/>
                        <a:gd name="T97" fmla="*/ 74 h 145"/>
                        <a:gd name="T98" fmla="*/ 3 w 100"/>
                        <a:gd name="T99" fmla="*/ 81 h 145"/>
                        <a:gd name="T100" fmla="*/ 7 w 100"/>
                        <a:gd name="T101" fmla="*/ 86 h 145"/>
                        <a:gd name="T102" fmla="*/ 7 w 100"/>
                        <a:gd name="T103" fmla="*/ 86 h 145"/>
                        <a:gd name="T104" fmla="*/ 12 w 100"/>
                        <a:gd name="T105" fmla="*/ 88 h 145"/>
                        <a:gd name="T106" fmla="*/ 15 w 100"/>
                        <a:gd name="T107" fmla="*/ 88 h 145"/>
                        <a:gd name="T108" fmla="*/ 15 w 100"/>
                        <a:gd name="T109" fmla="*/ 8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0" h="145">
                          <a:moveTo>
                            <a:pt x="15" y="88"/>
                          </a:moveTo>
                          <a:lnTo>
                            <a:pt x="22" y="111"/>
                          </a:lnTo>
                          <a:lnTo>
                            <a:pt x="22" y="124"/>
                          </a:lnTo>
                          <a:lnTo>
                            <a:pt x="50" y="145"/>
                          </a:lnTo>
                          <a:lnTo>
                            <a:pt x="78" y="124"/>
                          </a:lnTo>
                          <a:lnTo>
                            <a:pt x="78" y="111"/>
                          </a:lnTo>
                          <a:lnTo>
                            <a:pt x="85" y="88"/>
                          </a:lnTo>
                          <a:lnTo>
                            <a:pt x="85" y="88"/>
                          </a:lnTo>
                          <a:lnTo>
                            <a:pt x="88" y="88"/>
                          </a:lnTo>
                          <a:lnTo>
                            <a:pt x="93" y="86"/>
                          </a:lnTo>
                          <a:lnTo>
                            <a:pt x="93" y="86"/>
                          </a:lnTo>
                          <a:lnTo>
                            <a:pt x="97" y="81"/>
                          </a:lnTo>
                          <a:lnTo>
                            <a:pt x="98" y="74"/>
                          </a:lnTo>
                          <a:lnTo>
                            <a:pt x="100" y="67"/>
                          </a:lnTo>
                          <a:lnTo>
                            <a:pt x="98" y="62"/>
                          </a:lnTo>
                          <a:lnTo>
                            <a:pt x="98" y="62"/>
                          </a:lnTo>
                          <a:lnTo>
                            <a:pt x="97" y="60"/>
                          </a:lnTo>
                          <a:lnTo>
                            <a:pt x="93" y="59"/>
                          </a:lnTo>
                          <a:lnTo>
                            <a:pt x="92" y="59"/>
                          </a:lnTo>
                          <a:lnTo>
                            <a:pt x="92" y="59"/>
                          </a:lnTo>
                          <a:lnTo>
                            <a:pt x="92" y="36"/>
                          </a:lnTo>
                          <a:lnTo>
                            <a:pt x="92" y="36"/>
                          </a:lnTo>
                          <a:lnTo>
                            <a:pt x="92" y="26"/>
                          </a:lnTo>
                          <a:lnTo>
                            <a:pt x="88" y="19"/>
                          </a:lnTo>
                          <a:lnTo>
                            <a:pt x="83" y="15"/>
                          </a:lnTo>
                          <a:lnTo>
                            <a:pt x="76" y="14"/>
                          </a:lnTo>
                          <a:lnTo>
                            <a:pt x="76" y="14"/>
                          </a:lnTo>
                          <a:lnTo>
                            <a:pt x="72" y="7"/>
                          </a:lnTo>
                          <a:lnTo>
                            <a:pt x="66" y="3"/>
                          </a:lnTo>
                          <a:lnTo>
                            <a:pt x="59" y="0"/>
                          </a:lnTo>
                          <a:lnTo>
                            <a:pt x="50" y="0"/>
                          </a:lnTo>
                          <a:lnTo>
                            <a:pt x="50" y="0"/>
                          </a:lnTo>
                          <a:lnTo>
                            <a:pt x="41" y="0"/>
                          </a:lnTo>
                          <a:lnTo>
                            <a:pt x="33" y="3"/>
                          </a:lnTo>
                          <a:lnTo>
                            <a:pt x="26" y="5"/>
                          </a:lnTo>
                          <a:lnTo>
                            <a:pt x="19" y="10"/>
                          </a:lnTo>
                          <a:lnTo>
                            <a:pt x="15" y="15"/>
                          </a:lnTo>
                          <a:lnTo>
                            <a:pt x="12" y="21"/>
                          </a:lnTo>
                          <a:lnTo>
                            <a:pt x="8" y="27"/>
                          </a:lnTo>
                          <a:lnTo>
                            <a:pt x="8" y="34"/>
                          </a:lnTo>
                          <a:lnTo>
                            <a:pt x="8" y="34"/>
                          </a:lnTo>
                          <a:lnTo>
                            <a:pt x="8" y="59"/>
                          </a:lnTo>
                          <a:lnTo>
                            <a:pt x="8" y="59"/>
                          </a:lnTo>
                          <a:lnTo>
                            <a:pt x="7" y="59"/>
                          </a:lnTo>
                          <a:lnTo>
                            <a:pt x="3" y="60"/>
                          </a:lnTo>
                          <a:lnTo>
                            <a:pt x="1" y="62"/>
                          </a:lnTo>
                          <a:lnTo>
                            <a:pt x="1" y="62"/>
                          </a:lnTo>
                          <a:lnTo>
                            <a:pt x="0" y="67"/>
                          </a:lnTo>
                          <a:lnTo>
                            <a:pt x="1" y="74"/>
                          </a:lnTo>
                          <a:lnTo>
                            <a:pt x="3" y="81"/>
                          </a:lnTo>
                          <a:lnTo>
                            <a:pt x="7" y="86"/>
                          </a:lnTo>
                          <a:lnTo>
                            <a:pt x="7" y="86"/>
                          </a:lnTo>
                          <a:lnTo>
                            <a:pt x="12" y="88"/>
                          </a:lnTo>
                          <a:lnTo>
                            <a:pt x="15" y="88"/>
                          </a:lnTo>
                          <a:lnTo>
                            <a:pt x="15" y="88"/>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a:p>
                  </p:txBody>
                </p:sp>
                <p:sp>
                  <p:nvSpPr>
                    <p:cNvPr id="158" name="Freeform 184">
                      <a:extLst>
                        <a:ext uri="{FF2B5EF4-FFF2-40B4-BE49-F238E27FC236}">
                          <a16:creationId xmlns:a16="http://schemas.microsoft.com/office/drawing/2014/main" id="{9E88B5C6-D18B-FA40-93DA-7563F8A693F0}"/>
                        </a:ext>
                      </a:extLst>
                    </p:cNvPr>
                    <p:cNvSpPr>
                      <a:spLocks/>
                    </p:cNvSpPr>
                    <p:nvPr/>
                  </p:nvSpPr>
                  <p:spPr bwMode="auto">
                    <a:xfrm>
                      <a:off x="5484813" y="3886200"/>
                      <a:ext cx="374650" cy="161925"/>
                    </a:xfrm>
                    <a:custGeom>
                      <a:avLst/>
                      <a:gdLst>
                        <a:gd name="T0" fmla="*/ 215 w 236"/>
                        <a:gd name="T1" fmla="*/ 21 h 102"/>
                        <a:gd name="T2" fmla="*/ 153 w 236"/>
                        <a:gd name="T3" fmla="*/ 0 h 102"/>
                        <a:gd name="T4" fmla="*/ 128 w 236"/>
                        <a:gd name="T5" fmla="*/ 75 h 102"/>
                        <a:gd name="T6" fmla="*/ 128 w 236"/>
                        <a:gd name="T7" fmla="*/ 42 h 102"/>
                        <a:gd name="T8" fmla="*/ 120 w 236"/>
                        <a:gd name="T9" fmla="*/ 30 h 102"/>
                        <a:gd name="T10" fmla="*/ 128 w 236"/>
                        <a:gd name="T11" fmla="*/ 21 h 102"/>
                        <a:gd name="T12" fmla="*/ 118 w 236"/>
                        <a:gd name="T13" fmla="*/ 12 h 102"/>
                        <a:gd name="T14" fmla="*/ 108 w 236"/>
                        <a:gd name="T15" fmla="*/ 21 h 102"/>
                        <a:gd name="T16" fmla="*/ 116 w 236"/>
                        <a:gd name="T17" fmla="*/ 30 h 102"/>
                        <a:gd name="T18" fmla="*/ 108 w 236"/>
                        <a:gd name="T19" fmla="*/ 42 h 102"/>
                        <a:gd name="T20" fmla="*/ 108 w 236"/>
                        <a:gd name="T21" fmla="*/ 75 h 102"/>
                        <a:gd name="T22" fmla="*/ 83 w 236"/>
                        <a:gd name="T23" fmla="*/ 0 h 102"/>
                        <a:gd name="T24" fmla="*/ 21 w 236"/>
                        <a:gd name="T25" fmla="*/ 21 h 102"/>
                        <a:gd name="T26" fmla="*/ 21 w 236"/>
                        <a:gd name="T27" fmla="*/ 21 h 102"/>
                        <a:gd name="T28" fmla="*/ 16 w 236"/>
                        <a:gd name="T29" fmla="*/ 23 h 102"/>
                        <a:gd name="T30" fmla="*/ 12 w 236"/>
                        <a:gd name="T31" fmla="*/ 26 h 102"/>
                        <a:gd name="T32" fmla="*/ 9 w 236"/>
                        <a:gd name="T33" fmla="*/ 30 h 102"/>
                        <a:gd name="T34" fmla="*/ 7 w 236"/>
                        <a:gd name="T35" fmla="*/ 35 h 102"/>
                        <a:gd name="T36" fmla="*/ 7 w 236"/>
                        <a:gd name="T37" fmla="*/ 35 h 102"/>
                        <a:gd name="T38" fmla="*/ 2 w 236"/>
                        <a:gd name="T39" fmla="*/ 68 h 102"/>
                        <a:gd name="T40" fmla="*/ 0 w 236"/>
                        <a:gd name="T41" fmla="*/ 102 h 102"/>
                        <a:gd name="T42" fmla="*/ 236 w 236"/>
                        <a:gd name="T43" fmla="*/ 102 h 102"/>
                        <a:gd name="T44" fmla="*/ 236 w 236"/>
                        <a:gd name="T45" fmla="*/ 102 h 102"/>
                        <a:gd name="T46" fmla="*/ 234 w 236"/>
                        <a:gd name="T47" fmla="*/ 68 h 102"/>
                        <a:gd name="T48" fmla="*/ 229 w 236"/>
                        <a:gd name="T49" fmla="*/ 35 h 102"/>
                        <a:gd name="T50" fmla="*/ 229 w 236"/>
                        <a:gd name="T51" fmla="*/ 35 h 102"/>
                        <a:gd name="T52" fmla="*/ 227 w 236"/>
                        <a:gd name="T53" fmla="*/ 30 h 102"/>
                        <a:gd name="T54" fmla="*/ 224 w 236"/>
                        <a:gd name="T55" fmla="*/ 26 h 102"/>
                        <a:gd name="T56" fmla="*/ 220 w 236"/>
                        <a:gd name="T57" fmla="*/ 23 h 102"/>
                        <a:gd name="T58" fmla="*/ 215 w 236"/>
                        <a:gd name="T59" fmla="*/ 21 h 102"/>
                        <a:gd name="T60" fmla="*/ 215 w 236"/>
                        <a:gd name="T61" fmla="*/ 2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6" h="102">
                          <a:moveTo>
                            <a:pt x="215" y="21"/>
                          </a:moveTo>
                          <a:lnTo>
                            <a:pt x="153" y="0"/>
                          </a:lnTo>
                          <a:lnTo>
                            <a:pt x="128" y="75"/>
                          </a:lnTo>
                          <a:lnTo>
                            <a:pt x="128" y="42"/>
                          </a:lnTo>
                          <a:lnTo>
                            <a:pt x="120" y="30"/>
                          </a:lnTo>
                          <a:lnTo>
                            <a:pt x="128" y="21"/>
                          </a:lnTo>
                          <a:lnTo>
                            <a:pt x="118" y="12"/>
                          </a:lnTo>
                          <a:lnTo>
                            <a:pt x="108" y="21"/>
                          </a:lnTo>
                          <a:lnTo>
                            <a:pt x="116" y="30"/>
                          </a:lnTo>
                          <a:lnTo>
                            <a:pt x="108" y="42"/>
                          </a:lnTo>
                          <a:lnTo>
                            <a:pt x="108" y="75"/>
                          </a:lnTo>
                          <a:lnTo>
                            <a:pt x="83" y="0"/>
                          </a:lnTo>
                          <a:lnTo>
                            <a:pt x="21" y="21"/>
                          </a:lnTo>
                          <a:lnTo>
                            <a:pt x="21" y="21"/>
                          </a:lnTo>
                          <a:lnTo>
                            <a:pt x="16" y="23"/>
                          </a:lnTo>
                          <a:lnTo>
                            <a:pt x="12" y="26"/>
                          </a:lnTo>
                          <a:lnTo>
                            <a:pt x="9" y="30"/>
                          </a:lnTo>
                          <a:lnTo>
                            <a:pt x="7" y="35"/>
                          </a:lnTo>
                          <a:lnTo>
                            <a:pt x="7" y="35"/>
                          </a:lnTo>
                          <a:lnTo>
                            <a:pt x="2" y="68"/>
                          </a:lnTo>
                          <a:lnTo>
                            <a:pt x="0" y="102"/>
                          </a:lnTo>
                          <a:lnTo>
                            <a:pt x="236" y="102"/>
                          </a:lnTo>
                          <a:lnTo>
                            <a:pt x="236" y="102"/>
                          </a:lnTo>
                          <a:lnTo>
                            <a:pt x="234" y="68"/>
                          </a:lnTo>
                          <a:lnTo>
                            <a:pt x="229" y="35"/>
                          </a:lnTo>
                          <a:lnTo>
                            <a:pt x="229" y="35"/>
                          </a:lnTo>
                          <a:lnTo>
                            <a:pt x="227" y="30"/>
                          </a:lnTo>
                          <a:lnTo>
                            <a:pt x="224" y="26"/>
                          </a:lnTo>
                          <a:lnTo>
                            <a:pt x="220" y="23"/>
                          </a:lnTo>
                          <a:lnTo>
                            <a:pt x="215" y="21"/>
                          </a:lnTo>
                          <a:lnTo>
                            <a:pt x="215" y="21"/>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a:p>
                  </p:txBody>
                </p:sp>
                <p:sp>
                  <p:nvSpPr>
                    <p:cNvPr id="159" name="Freeform 185">
                      <a:extLst>
                        <a:ext uri="{FF2B5EF4-FFF2-40B4-BE49-F238E27FC236}">
                          <a16:creationId xmlns:a16="http://schemas.microsoft.com/office/drawing/2014/main" id="{2A11F6F9-D02A-C444-86F4-71F52D4191A8}"/>
                        </a:ext>
                      </a:extLst>
                    </p:cNvPr>
                    <p:cNvSpPr>
                      <a:spLocks/>
                    </p:cNvSpPr>
                    <p:nvPr/>
                  </p:nvSpPr>
                  <p:spPr bwMode="auto">
                    <a:xfrm>
                      <a:off x="5484813" y="3521075"/>
                      <a:ext cx="374650" cy="153988"/>
                    </a:xfrm>
                    <a:custGeom>
                      <a:avLst/>
                      <a:gdLst>
                        <a:gd name="T0" fmla="*/ 224 w 236"/>
                        <a:gd name="T1" fmla="*/ 33 h 97"/>
                        <a:gd name="T2" fmla="*/ 205 w 236"/>
                        <a:gd name="T3" fmla="*/ 19 h 97"/>
                        <a:gd name="T4" fmla="*/ 179 w 236"/>
                        <a:gd name="T5" fmla="*/ 8 h 97"/>
                        <a:gd name="T6" fmla="*/ 142 w 236"/>
                        <a:gd name="T7" fmla="*/ 1 h 97"/>
                        <a:gd name="T8" fmla="*/ 118 w 236"/>
                        <a:gd name="T9" fmla="*/ 0 h 97"/>
                        <a:gd name="T10" fmla="*/ 75 w 236"/>
                        <a:gd name="T11" fmla="*/ 3 h 97"/>
                        <a:gd name="T12" fmla="*/ 43 w 236"/>
                        <a:gd name="T13" fmla="*/ 14 h 97"/>
                        <a:gd name="T14" fmla="*/ 23 w 236"/>
                        <a:gd name="T15" fmla="*/ 24 h 97"/>
                        <a:gd name="T16" fmla="*/ 12 w 236"/>
                        <a:gd name="T17" fmla="*/ 33 h 97"/>
                        <a:gd name="T18" fmla="*/ 5 w 236"/>
                        <a:gd name="T19" fmla="*/ 47 h 97"/>
                        <a:gd name="T20" fmla="*/ 0 w 236"/>
                        <a:gd name="T21" fmla="*/ 78 h 97"/>
                        <a:gd name="T22" fmla="*/ 2 w 236"/>
                        <a:gd name="T23" fmla="*/ 86 h 97"/>
                        <a:gd name="T24" fmla="*/ 11 w 236"/>
                        <a:gd name="T25" fmla="*/ 95 h 97"/>
                        <a:gd name="T26" fmla="*/ 16 w 236"/>
                        <a:gd name="T27" fmla="*/ 97 h 97"/>
                        <a:gd name="T28" fmla="*/ 59 w 236"/>
                        <a:gd name="T29" fmla="*/ 78 h 97"/>
                        <a:gd name="T30" fmla="*/ 63 w 236"/>
                        <a:gd name="T31" fmla="*/ 72 h 97"/>
                        <a:gd name="T32" fmla="*/ 61 w 236"/>
                        <a:gd name="T33" fmla="*/ 47 h 97"/>
                        <a:gd name="T34" fmla="*/ 64 w 236"/>
                        <a:gd name="T35" fmla="*/ 34 h 97"/>
                        <a:gd name="T36" fmla="*/ 71 w 236"/>
                        <a:gd name="T37" fmla="*/ 31 h 97"/>
                        <a:gd name="T38" fmla="*/ 101 w 236"/>
                        <a:gd name="T39" fmla="*/ 27 h 97"/>
                        <a:gd name="T40" fmla="*/ 118 w 236"/>
                        <a:gd name="T41" fmla="*/ 27 h 97"/>
                        <a:gd name="T42" fmla="*/ 153 w 236"/>
                        <a:gd name="T43" fmla="*/ 29 h 97"/>
                        <a:gd name="T44" fmla="*/ 172 w 236"/>
                        <a:gd name="T45" fmla="*/ 34 h 97"/>
                        <a:gd name="T46" fmla="*/ 175 w 236"/>
                        <a:gd name="T47" fmla="*/ 40 h 97"/>
                        <a:gd name="T48" fmla="*/ 173 w 236"/>
                        <a:gd name="T49" fmla="*/ 72 h 97"/>
                        <a:gd name="T50" fmla="*/ 173 w 236"/>
                        <a:gd name="T51" fmla="*/ 76 h 97"/>
                        <a:gd name="T52" fmla="*/ 220 w 236"/>
                        <a:gd name="T53" fmla="*/ 97 h 97"/>
                        <a:gd name="T54" fmla="*/ 222 w 236"/>
                        <a:gd name="T55" fmla="*/ 97 h 97"/>
                        <a:gd name="T56" fmla="*/ 234 w 236"/>
                        <a:gd name="T57" fmla="*/ 86 h 97"/>
                        <a:gd name="T58" fmla="*/ 236 w 236"/>
                        <a:gd name="T59" fmla="*/ 83 h 97"/>
                        <a:gd name="T60" fmla="*/ 236 w 236"/>
                        <a:gd name="T61" fmla="*/ 62 h 97"/>
                        <a:gd name="T62" fmla="*/ 227 w 236"/>
                        <a:gd name="T63" fmla="*/ 40 h 97"/>
                        <a:gd name="T64" fmla="*/ 224 w 236"/>
                        <a:gd name="T65" fmla="*/ 3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 h="97">
                          <a:moveTo>
                            <a:pt x="224" y="33"/>
                          </a:moveTo>
                          <a:lnTo>
                            <a:pt x="224" y="33"/>
                          </a:lnTo>
                          <a:lnTo>
                            <a:pt x="213" y="24"/>
                          </a:lnTo>
                          <a:lnTo>
                            <a:pt x="205" y="19"/>
                          </a:lnTo>
                          <a:lnTo>
                            <a:pt x="192" y="14"/>
                          </a:lnTo>
                          <a:lnTo>
                            <a:pt x="179" y="8"/>
                          </a:lnTo>
                          <a:lnTo>
                            <a:pt x="161" y="3"/>
                          </a:lnTo>
                          <a:lnTo>
                            <a:pt x="142" y="1"/>
                          </a:lnTo>
                          <a:lnTo>
                            <a:pt x="118" y="0"/>
                          </a:lnTo>
                          <a:lnTo>
                            <a:pt x="118" y="0"/>
                          </a:lnTo>
                          <a:lnTo>
                            <a:pt x="94" y="1"/>
                          </a:lnTo>
                          <a:lnTo>
                            <a:pt x="75" y="3"/>
                          </a:lnTo>
                          <a:lnTo>
                            <a:pt x="57" y="8"/>
                          </a:lnTo>
                          <a:lnTo>
                            <a:pt x="43" y="14"/>
                          </a:lnTo>
                          <a:lnTo>
                            <a:pt x="31" y="19"/>
                          </a:lnTo>
                          <a:lnTo>
                            <a:pt x="23" y="24"/>
                          </a:lnTo>
                          <a:lnTo>
                            <a:pt x="12" y="33"/>
                          </a:lnTo>
                          <a:lnTo>
                            <a:pt x="12" y="33"/>
                          </a:lnTo>
                          <a:lnTo>
                            <a:pt x="9" y="40"/>
                          </a:lnTo>
                          <a:lnTo>
                            <a:pt x="5" y="47"/>
                          </a:lnTo>
                          <a:lnTo>
                            <a:pt x="0" y="62"/>
                          </a:lnTo>
                          <a:lnTo>
                            <a:pt x="0" y="78"/>
                          </a:lnTo>
                          <a:lnTo>
                            <a:pt x="0" y="83"/>
                          </a:lnTo>
                          <a:lnTo>
                            <a:pt x="2" y="86"/>
                          </a:lnTo>
                          <a:lnTo>
                            <a:pt x="11" y="95"/>
                          </a:lnTo>
                          <a:lnTo>
                            <a:pt x="11" y="95"/>
                          </a:lnTo>
                          <a:lnTo>
                            <a:pt x="14" y="97"/>
                          </a:lnTo>
                          <a:lnTo>
                            <a:pt x="16" y="97"/>
                          </a:lnTo>
                          <a:lnTo>
                            <a:pt x="59" y="78"/>
                          </a:lnTo>
                          <a:lnTo>
                            <a:pt x="59" y="78"/>
                          </a:lnTo>
                          <a:lnTo>
                            <a:pt x="63" y="76"/>
                          </a:lnTo>
                          <a:lnTo>
                            <a:pt x="63" y="72"/>
                          </a:lnTo>
                          <a:lnTo>
                            <a:pt x="63" y="72"/>
                          </a:lnTo>
                          <a:lnTo>
                            <a:pt x="61" y="47"/>
                          </a:lnTo>
                          <a:lnTo>
                            <a:pt x="61" y="40"/>
                          </a:lnTo>
                          <a:lnTo>
                            <a:pt x="64" y="34"/>
                          </a:lnTo>
                          <a:lnTo>
                            <a:pt x="64" y="34"/>
                          </a:lnTo>
                          <a:lnTo>
                            <a:pt x="71" y="31"/>
                          </a:lnTo>
                          <a:lnTo>
                            <a:pt x="83" y="29"/>
                          </a:lnTo>
                          <a:lnTo>
                            <a:pt x="101" y="27"/>
                          </a:lnTo>
                          <a:lnTo>
                            <a:pt x="118" y="27"/>
                          </a:lnTo>
                          <a:lnTo>
                            <a:pt x="118" y="27"/>
                          </a:lnTo>
                          <a:lnTo>
                            <a:pt x="135" y="27"/>
                          </a:lnTo>
                          <a:lnTo>
                            <a:pt x="153" y="29"/>
                          </a:lnTo>
                          <a:lnTo>
                            <a:pt x="165" y="31"/>
                          </a:lnTo>
                          <a:lnTo>
                            <a:pt x="172" y="34"/>
                          </a:lnTo>
                          <a:lnTo>
                            <a:pt x="172" y="34"/>
                          </a:lnTo>
                          <a:lnTo>
                            <a:pt x="175" y="40"/>
                          </a:lnTo>
                          <a:lnTo>
                            <a:pt x="175" y="47"/>
                          </a:lnTo>
                          <a:lnTo>
                            <a:pt x="173" y="72"/>
                          </a:lnTo>
                          <a:lnTo>
                            <a:pt x="173" y="72"/>
                          </a:lnTo>
                          <a:lnTo>
                            <a:pt x="173" y="76"/>
                          </a:lnTo>
                          <a:lnTo>
                            <a:pt x="177" y="78"/>
                          </a:lnTo>
                          <a:lnTo>
                            <a:pt x="220" y="97"/>
                          </a:lnTo>
                          <a:lnTo>
                            <a:pt x="220" y="97"/>
                          </a:lnTo>
                          <a:lnTo>
                            <a:pt x="222" y="97"/>
                          </a:lnTo>
                          <a:lnTo>
                            <a:pt x="225" y="95"/>
                          </a:lnTo>
                          <a:lnTo>
                            <a:pt x="234" y="86"/>
                          </a:lnTo>
                          <a:lnTo>
                            <a:pt x="234" y="86"/>
                          </a:lnTo>
                          <a:lnTo>
                            <a:pt x="236" y="83"/>
                          </a:lnTo>
                          <a:lnTo>
                            <a:pt x="236" y="78"/>
                          </a:lnTo>
                          <a:lnTo>
                            <a:pt x="236" y="62"/>
                          </a:lnTo>
                          <a:lnTo>
                            <a:pt x="231" y="47"/>
                          </a:lnTo>
                          <a:lnTo>
                            <a:pt x="227" y="40"/>
                          </a:lnTo>
                          <a:lnTo>
                            <a:pt x="224" y="33"/>
                          </a:lnTo>
                          <a:lnTo>
                            <a:pt x="224" y="33"/>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a:p>
                  </p:txBody>
                </p:sp>
                <p:sp>
                  <p:nvSpPr>
                    <p:cNvPr id="160" name="Freeform 186">
                      <a:extLst>
                        <a:ext uri="{FF2B5EF4-FFF2-40B4-BE49-F238E27FC236}">
                          <a16:creationId xmlns:a16="http://schemas.microsoft.com/office/drawing/2014/main" id="{03A47759-BF2D-EF42-BDF2-D109CC95481C}"/>
                        </a:ext>
                      </a:extLst>
                    </p:cNvPr>
                    <p:cNvSpPr>
                      <a:spLocks/>
                    </p:cNvSpPr>
                    <p:nvPr/>
                  </p:nvSpPr>
                  <p:spPr bwMode="auto">
                    <a:xfrm>
                      <a:off x="5743575" y="3851275"/>
                      <a:ext cx="15875" cy="12700"/>
                    </a:xfrm>
                    <a:custGeom>
                      <a:avLst/>
                      <a:gdLst>
                        <a:gd name="T0" fmla="*/ 0 w 10"/>
                        <a:gd name="T1" fmla="*/ 6 h 8"/>
                        <a:gd name="T2" fmla="*/ 5 w 10"/>
                        <a:gd name="T3" fmla="*/ 8 h 8"/>
                        <a:gd name="T4" fmla="*/ 10 w 10"/>
                        <a:gd name="T5" fmla="*/ 0 h 8"/>
                        <a:gd name="T6" fmla="*/ 0 w 10"/>
                        <a:gd name="T7" fmla="*/ 3 h 8"/>
                        <a:gd name="T8" fmla="*/ 0 w 10"/>
                        <a:gd name="T9" fmla="*/ 6 h 8"/>
                      </a:gdLst>
                      <a:ahLst/>
                      <a:cxnLst>
                        <a:cxn ang="0">
                          <a:pos x="T0" y="T1"/>
                        </a:cxn>
                        <a:cxn ang="0">
                          <a:pos x="T2" y="T3"/>
                        </a:cxn>
                        <a:cxn ang="0">
                          <a:pos x="T4" y="T5"/>
                        </a:cxn>
                        <a:cxn ang="0">
                          <a:pos x="T6" y="T7"/>
                        </a:cxn>
                        <a:cxn ang="0">
                          <a:pos x="T8" y="T9"/>
                        </a:cxn>
                      </a:cxnLst>
                      <a:rect l="0" t="0" r="r" b="b"/>
                      <a:pathLst>
                        <a:path w="10" h="8">
                          <a:moveTo>
                            <a:pt x="0" y="6"/>
                          </a:moveTo>
                          <a:lnTo>
                            <a:pt x="5" y="8"/>
                          </a:lnTo>
                          <a:lnTo>
                            <a:pt x="10" y="0"/>
                          </a:lnTo>
                          <a:lnTo>
                            <a:pt x="0" y="3"/>
                          </a:lnTo>
                          <a:lnTo>
                            <a:pt x="0" y="6"/>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a:p>
                  </p:txBody>
                </p:sp>
                <p:sp>
                  <p:nvSpPr>
                    <p:cNvPr id="161" name="Freeform 187">
                      <a:extLst>
                        <a:ext uri="{FF2B5EF4-FFF2-40B4-BE49-F238E27FC236}">
                          <a16:creationId xmlns:a16="http://schemas.microsoft.com/office/drawing/2014/main" id="{E0D52211-CE1D-1542-A6FF-81251E78DB4D}"/>
                        </a:ext>
                      </a:extLst>
                    </p:cNvPr>
                    <p:cNvSpPr>
                      <a:spLocks/>
                    </p:cNvSpPr>
                    <p:nvPr/>
                  </p:nvSpPr>
                  <p:spPr bwMode="auto">
                    <a:xfrm>
                      <a:off x="5757863" y="3697288"/>
                      <a:ext cx="123825" cy="192088"/>
                    </a:xfrm>
                    <a:custGeom>
                      <a:avLst/>
                      <a:gdLst>
                        <a:gd name="T0" fmla="*/ 48 w 78"/>
                        <a:gd name="T1" fmla="*/ 88 h 121"/>
                        <a:gd name="T2" fmla="*/ 48 w 78"/>
                        <a:gd name="T3" fmla="*/ 88 h 121"/>
                        <a:gd name="T4" fmla="*/ 60 w 78"/>
                        <a:gd name="T5" fmla="*/ 86 h 121"/>
                        <a:gd name="T6" fmla="*/ 71 w 78"/>
                        <a:gd name="T7" fmla="*/ 83 h 121"/>
                        <a:gd name="T8" fmla="*/ 78 w 78"/>
                        <a:gd name="T9" fmla="*/ 79 h 121"/>
                        <a:gd name="T10" fmla="*/ 78 w 78"/>
                        <a:gd name="T11" fmla="*/ 79 h 121"/>
                        <a:gd name="T12" fmla="*/ 76 w 78"/>
                        <a:gd name="T13" fmla="*/ 79 h 121"/>
                        <a:gd name="T14" fmla="*/ 72 w 78"/>
                        <a:gd name="T15" fmla="*/ 78 h 121"/>
                        <a:gd name="T16" fmla="*/ 71 w 78"/>
                        <a:gd name="T17" fmla="*/ 74 h 121"/>
                        <a:gd name="T18" fmla="*/ 67 w 78"/>
                        <a:gd name="T19" fmla="*/ 69 h 121"/>
                        <a:gd name="T20" fmla="*/ 65 w 78"/>
                        <a:gd name="T21" fmla="*/ 62 h 121"/>
                        <a:gd name="T22" fmla="*/ 64 w 78"/>
                        <a:gd name="T23" fmla="*/ 52 h 121"/>
                        <a:gd name="T24" fmla="*/ 62 w 78"/>
                        <a:gd name="T25" fmla="*/ 38 h 121"/>
                        <a:gd name="T26" fmla="*/ 62 w 78"/>
                        <a:gd name="T27" fmla="*/ 38 h 121"/>
                        <a:gd name="T28" fmla="*/ 62 w 78"/>
                        <a:gd name="T29" fmla="*/ 29 h 121"/>
                        <a:gd name="T30" fmla="*/ 60 w 78"/>
                        <a:gd name="T31" fmla="*/ 20 h 121"/>
                        <a:gd name="T32" fmla="*/ 57 w 78"/>
                        <a:gd name="T33" fmla="*/ 15 h 121"/>
                        <a:gd name="T34" fmla="*/ 53 w 78"/>
                        <a:gd name="T35" fmla="*/ 10 h 121"/>
                        <a:gd name="T36" fmla="*/ 48 w 78"/>
                        <a:gd name="T37" fmla="*/ 5 h 121"/>
                        <a:gd name="T38" fmla="*/ 43 w 78"/>
                        <a:gd name="T39" fmla="*/ 1 h 121"/>
                        <a:gd name="T40" fmla="*/ 36 w 78"/>
                        <a:gd name="T41" fmla="*/ 0 h 121"/>
                        <a:gd name="T42" fmla="*/ 29 w 78"/>
                        <a:gd name="T43" fmla="*/ 0 h 121"/>
                        <a:gd name="T44" fmla="*/ 29 w 78"/>
                        <a:gd name="T45" fmla="*/ 0 h 121"/>
                        <a:gd name="T46" fmla="*/ 22 w 78"/>
                        <a:gd name="T47" fmla="*/ 0 h 121"/>
                        <a:gd name="T48" fmla="*/ 15 w 78"/>
                        <a:gd name="T49" fmla="*/ 3 h 121"/>
                        <a:gd name="T50" fmla="*/ 8 w 78"/>
                        <a:gd name="T51" fmla="*/ 7 h 121"/>
                        <a:gd name="T52" fmla="*/ 5 w 78"/>
                        <a:gd name="T53" fmla="*/ 12 h 121"/>
                        <a:gd name="T54" fmla="*/ 5 w 78"/>
                        <a:gd name="T55" fmla="*/ 12 h 121"/>
                        <a:gd name="T56" fmla="*/ 5 w 78"/>
                        <a:gd name="T57" fmla="*/ 22 h 121"/>
                        <a:gd name="T58" fmla="*/ 5 w 78"/>
                        <a:gd name="T59" fmla="*/ 34 h 121"/>
                        <a:gd name="T60" fmla="*/ 5 w 78"/>
                        <a:gd name="T61" fmla="*/ 34 h 121"/>
                        <a:gd name="T62" fmla="*/ 10 w 78"/>
                        <a:gd name="T63" fmla="*/ 39 h 121"/>
                        <a:gd name="T64" fmla="*/ 10 w 78"/>
                        <a:gd name="T65" fmla="*/ 39 h 121"/>
                        <a:gd name="T66" fmla="*/ 12 w 78"/>
                        <a:gd name="T67" fmla="*/ 46 h 121"/>
                        <a:gd name="T68" fmla="*/ 14 w 78"/>
                        <a:gd name="T69" fmla="*/ 52 h 121"/>
                        <a:gd name="T70" fmla="*/ 12 w 78"/>
                        <a:gd name="T71" fmla="*/ 64 h 121"/>
                        <a:gd name="T72" fmla="*/ 8 w 78"/>
                        <a:gd name="T73" fmla="*/ 76 h 121"/>
                        <a:gd name="T74" fmla="*/ 1 w 78"/>
                        <a:gd name="T75" fmla="*/ 84 h 121"/>
                        <a:gd name="T76" fmla="*/ 1 w 78"/>
                        <a:gd name="T77" fmla="*/ 84 h 121"/>
                        <a:gd name="T78" fmla="*/ 0 w 78"/>
                        <a:gd name="T79" fmla="*/ 86 h 121"/>
                        <a:gd name="T80" fmla="*/ 0 w 78"/>
                        <a:gd name="T81" fmla="*/ 86 h 121"/>
                        <a:gd name="T82" fmla="*/ 10 w 78"/>
                        <a:gd name="T83" fmla="*/ 88 h 121"/>
                        <a:gd name="T84" fmla="*/ 29 w 78"/>
                        <a:gd name="T85" fmla="*/ 121 h 121"/>
                        <a:gd name="T86" fmla="*/ 48 w 78"/>
                        <a:gd name="T87" fmla="*/ 8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21">
                          <a:moveTo>
                            <a:pt x="48" y="88"/>
                          </a:moveTo>
                          <a:lnTo>
                            <a:pt x="48" y="88"/>
                          </a:lnTo>
                          <a:lnTo>
                            <a:pt x="60" y="86"/>
                          </a:lnTo>
                          <a:lnTo>
                            <a:pt x="71" y="83"/>
                          </a:lnTo>
                          <a:lnTo>
                            <a:pt x="78" y="79"/>
                          </a:lnTo>
                          <a:lnTo>
                            <a:pt x="78" y="79"/>
                          </a:lnTo>
                          <a:lnTo>
                            <a:pt x="76" y="79"/>
                          </a:lnTo>
                          <a:lnTo>
                            <a:pt x="72" y="78"/>
                          </a:lnTo>
                          <a:lnTo>
                            <a:pt x="71" y="74"/>
                          </a:lnTo>
                          <a:lnTo>
                            <a:pt x="67" y="69"/>
                          </a:lnTo>
                          <a:lnTo>
                            <a:pt x="65" y="62"/>
                          </a:lnTo>
                          <a:lnTo>
                            <a:pt x="64" y="52"/>
                          </a:lnTo>
                          <a:lnTo>
                            <a:pt x="62" y="38"/>
                          </a:lnTo>
                          <a:lnTo>
                            <a:pt x="62" y="38"/>
                          </a:lnTo>
                          <a:lnTo>
                            <a:pt x="62" y="29"/>
                          </a:lnTo>
                          <a:lnTo>
                            <a:pt x="60" y="20"/>
                          </a:lnTo>
                          <a:lnTo>
                            <a:pt x="57" y="15"/>
                          </a:lnTo>
                          <a:lnTo>
                            <a:pt x="53" y="10"/>
                          </a:lnTo>
                          <a:lnTo>
                            <a:pt x="48" y="5"/>
                          </a:lnTo>
                          <a:lnTo>
                            <a:pt x="43" y="1"/>
                          </a:lnTo>
                          <a:lnTo>
                            <a:pt x="36" y="0"/>
                          </a:lnTo>
                          <a:lnTo>
                            <a:pt x="29" y="0"/>
                          </a:lnTo>
                          <a:lnTo>
                            <a:pt x="29" y="0"/>
                          </a:lnTo>
                          <a:lnTo>
                            <a:pt x="22" y="0"/>
                          </a:lnTo>
                          <a:lnTo>
                            <a:pt x="15" y="3"/>
                          </a:lnTo>
                          <a:lnTo>
                            <a:pt x="8" y="7"/>
                          </a:lnTo>
                          <a:lnTo>
                            <a:pt x="5" y="12"/>
                          </a:lnTo>
                          <a:lnTo>
                            <a:pt x="5" y="12"/>
                          </a:lnTo>
                          <a:lnTo>
                            <a:pt x="5" y="22"/>
                          </a:lnTo>
                          <a:lnTo>
                            <a:pt x="5" y="34"/>
                          </a:lnTo>
                          <a:lnTo>
                            <a:pt x="5" y="34"/>
                          </a:lnTo>
                          <a:lnTo>
                            <a:pt x="10" y="39"/>
                          </a:lnTo>
                          <a:lnTo>
                            <a:pt x="10" y="39"/>
                          </a:lnTo>
                          <a:lnTo>
                            <a:pt x="12" y="46"/>
                          </a:lnTo>
                          <a:lnTo>
                            <a:pt x="14" y="52"/>
                          </a:lnTo>
                          <a:lnTo>
                            <a:pt x="12" y="64"/>
                          </a:lnTo>
                          <a:lnTo>
                            <a:pt x="8" y="76"/>
                          </a:lnTo>
                          <a:lnTo>
                            <a:pt x="1" y="84"/>
                          </a:lnTo>
                          <a:lnTo>
                            <a:pt x="1" y="84"/>
                          </a:lnTo>
                          <a:lnTo>
                            <a:pt x="0" y="86"/>
                          </a:lnTo>
                          <a:lnTo>
                            <a:pt x="0" y="86"/>
                          </a:lnTo>
                          <a:lnTo>
                            <a:pt x="10" y="88"/>
                          </a:lnTo>
                          <a:lnTo>
                            <a:pt x="29" y="121"/>
                          </a:lnTo>
                          <a:lnTo>
                            <a:pt x="48" y="88"/>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a:p>
                  </p:txBody>
                </p:sp>
                <p:sp>
                  <p:nvSpPr>
                    <p:cNvPr id="162" name="Freeform 188">
                      <a:extLst>
                        <a:ext uri="{FF2B5EF4-FFF2-40B4-BE49-F238E27FC236}">
                          <a16:creationId xmlns:a16="http://schemas.microsoft.com/office/drawing/2014/main" id="{C850F2AA-5677-CB47-B781-5A884E2453A8}"/>
                        </a:ext>
                      </a:extLst>
                    </p:cNvPr>
                    <p:cNvSpPr>
                      <a:spLocks/>
                    </p:cNvSpPr>
                    <p:nvPr/>
                  </p:nvSpPr>
                  <p:spPr bwMode="auto">
                    <a:xfrm>
                      <a:off x="5570538" y="3844925"/>
                      <a:ext cx="30162" cy="26988"/>
                    </a:xfrm>
                    <a:custGeom>
                      <a:avLst/>
                      <a:gdLst>
                        <a:gd name="T0" fmla="*/ 19 w 19"/>
                        <a:gd name="T1" fmla="*/ 10 h 17"/>
                        <a:gd name="T2" fmla="*/ 19 w 19"/>
                        <a:gd name="T3" fmla="*/ 7 h 17"/>
                        <a:gd name="T4" fmla="*/ 19 w 19"/>
                        <a:gd name="T5" fmla="*/ 5 h 17"/>
                        <a:gd name="T6" fmla="*/ 5 w 19"/>
                        <a:gd name="T7" fmla="*/ 0 h 17"/>
                        <a:gd name="T8" fmla="*/ 0 w 19"/>
                        <a:gd name="T9" fmla="*/ 17 h 17"/>
                        <a:gd name="T10" fmla="*/ 19 w 19"/>
                        <a:gd name="T11" fmla="*/ 10 h 17"/>
                      </a:gdLst>
                      <a:ahLst/>
                      <a:cxnLst>
                        <a:cxn ang="0">
                          <a:pos x="T0" y="T1"/>
                        </a:cxn>
                        <a:cxn ang="0">
                          <a:pos x="T2" y="T3"/>
                        </a:cxn>
                        <a:cxn ang="0">
                          <a:pos x="T4" y="T5"/>
                        </a:cxn>
                        <a:cxn ang="0">
                          <a:pos x="T6" y="T7"/>
                        </a:cxn>
                        <a:cxn ang="0">
                          <a:pos x="T8" y="T9"/>
                        </a:cxn>
                        <a:cxn ang="0">
                          <a:pos x="T10" y="T11"/>
                        </a:cxn>
                      </a:cxnLst>
                      <a:rect l="0" t="0" r="r" b="b"/>
                      <a:pathLst>
                        <a:path w="19" h="17">
                          <a:moveTo>
                            <a:pt x="19" y="10"/>
                          </a:moveTo>
                          <a:lnTo>
                            <a:pt x="19" y="7"/>
                          </a:lnTo>
                          <a:lnTo>
                            <a:pt x="19" y="5"/>
                          </a:lnTo>
                          <a:lnTo>
                            <a:pt x="5" y="0"/>
                          </a:lnTo>
                          <a:lnTo>
                            <a:pt x="0" y="17"/>
                          </a:lnTo>
                          <a:lnTo>
                            <a:pt x="19" y="10"/>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a:p>
                  </p:txBody>
                </p:sp>
                <p:sp>
                  <p:nvSpPr>
                    <p:cNvPr id="163" name="Freeform 189">
                      <a:extLst>
                        <a:ext uri="{FF2B5EF4-FFF2-40B4-BE49-F238E27FC236}">
                          <a16:creationId xmlns:a16="http://schemas.microsoft.com/office/drawing/2014/main" id="{FF5EDBDC-8C55-A847-A62D-B874099CF17E}"/>
                        </a:ext>
                      </a:extLst>
                    </p:cNvPr>
                    <p:cNvSpPr>
                      <a:spLocks/>
                    </p:cNvSpPr>
                    <p:nvPr/>
                  </p:nvSpPr>
                  <p:spPr bwMode="auto">
                    <a:xfrm>
                      <a:off x="5840413" y="3851275"/>
                      <a:ext cx="95250" cy="109538"/>
                    </a:xfrm>
                    <a:custGeom>
                      <a:avLst/>
                      <a:gdLst>
                        <a:gd name="T0" fmla="*/ 19 w 60"/>
                        <a:gd name="T1" fmla="*/ 27 h 69"/>
                        <a:gd name="T2" fmla="*/ 0 w 60"/>
                        <a:gd name="T3" fmla="*/ 27 h 69"/>
                        <a:gd name="T4" fmla="*/ 0 w 60"/>
                        <a:gd name="T5" fmla="*/ 27 h 69"/>
                        <a:gd name="T6" fmla="*/ 8 w 60"/>
                        <a:gd name="T7" fmla="*/ 32 h 69"/>
                        <a:gd name="T8" fmla="*/ 13 w 60"/>
                        <a:gd name="T9" fmla="*/ 38 h 69"/>
                        <a:gd name="T10" fmla="*/ 19 w 60"/>
                        <a:gd name="T11" fmla="*/ 45 h 69"/>
                        <a:gd name="T12" fmla="*/ 20 w 60"/>
                        <a:gd name="T13" fmla="*/ 53 h 69"/>
                        <a:gd name="T14" fmla="*/ 20 w 60"/>
                        <a:gd name="T15" fmla="*/ 53 h 69"/>
                        <a:gd name="T16" fmla="*/ 24 w 60"/>
                        <a:gd name="T17" fmla="*/ 69 h 69"/>
                        <a:gd name="T18" fmla="*/ 60 w 60"/>
                        <a:gd name="T19" fmla="*/ 69 h 69"/>
                        <a:gd name="T20" fmla="*/ 60 w 60"/>
                        <a:gd name="T21" fmla="*/ 69 h 69"/>
                        <a:gd name="T22" fmla="*/ 58 w 60"/>
                        <a:gd name="T23" fmla="*/ 46 h 69"/>
                        <a:gd name="T24" fmla="*/ 55 w 60"/>
                        <a:gd name="T25" fmla="*/ 26 h 69"/>
                        <a:gd name="T26" fmla="*/ 55 w 60"/>
                        <a:gd name="T27" fmla="*/ 26 h 69"/>
                        <a:gd name="T28" fmla="*/ 52 w 60"/>
                        <a:gd name="T29" fmla="*/ 19 h 69"/>
                        <a:gd name="T30" fmla="*/ 46 w 60"/>
                        <a:gd name="T31" fmla="*/ 15 h 69"/>
                        <a:gd name="T32" fmla="*/ 5 w 60"/>
                        <a:gd name="T33" fmla="*/ 0 h 69"/>
                        <a:gd name="T34" fmla="*/ 19 w 60"/>
                        <a:gd name="T35"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9">
                          <a:moveTo>
                            <a:pt x="19" y="27"/>
                          </a:moveTo>
                          <a:lnTo>
                            <a:pt x="0" y="27"/>
                          </a:lnTo>
                          <a:lnTo>
                            <a:pt x="0" y="27"/>
                          </a:lnTo>
                          <a:lnTo>
                            <a:pt x="8" y="32"/>
                          </a:lnTo>
                          <a:lnTo>
                            <a:pt x="13" y="38"/>
                          </a:lnTo>
                          <a:lnTo>
                            <a:pt x="19" y="45"/>
                          </a:lnTo>
                          <a:lnTo>
                            <a:pt x="20" y="53"/>
                          </a:lnTo>
                          <a:lnTo>
                            <a:pt x="20" y="53"/>
                          </a:lnTo>
                          <a:lnTo>
                            <a:pt x="24" y="69"/>
                          </a:lnTo>
                          <a:lnTo>
                            <a:pt x="60" y="69"/>
                          </a:lnTo>
                          <a:lnTo>
                            <a:pt x="60" y="69"/>
                          </a:lnTo>
                          <a:lnTo>
                            <a:pt x="58" y="46"/>
                          </a:lnTo>
                          <a:lnTo>
                            <a:pt x="55" y="26"/>
                          </a:lnTo>
                          <a:lnTo>
                            <a:pt x="55" y="26"/>
                          </a:lnTo>
                          <a:lnTo>
                            <a:pt x="52" y="19"/>
                          </a:lnTo>
                          <a:lnTo>
                            <a:pt x="46" y="15"/>
                          </a:lnTo>
                          <a:lnTo>
                            <a:pt x="5" y="0"/>
                          </a:lnTo>
                          <a:lnTo>
                            <a:pt x="19" y="27"/>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a:p>
                  </p:txBody>
                </p:sp>
                <p:sp>
                  <p:nvSpPr>
                    <p:cNvPr id="164" name="Freeform 190">
                      <a:extLst>
                        <a:ext uri="{FF2B5EF4-FFF2-40B4-BE49-F238E27FC236}">
                          <a16:creationId xmlns:a16="http://schemas.microsoft.com/office/drawing/2014/main" id="{8F7B55E7-9E9F-8144-B578-0120D4C57612}"/>
                        </a:ext>
                      </a:extLst>
                    </p:cNvPr>
                    <p:cNvSpPr>
                      <a:spLocks/>
                    </p:cNvSpPr>
                    <p:nvPr/>
                  </p:nvSpPr>
                  <p:spPr bwMode="auto">
                    <a:xfrm>
                      <a:off x="5408613" y="3844925"/>
                      <a:ext cx="106362" cy="115888"/>
                    </a:xfrm>
                    <a:custGeom>
                      <a:avLst/>
                      <a:gdLst>
                        <a:gd name="T0" fmla="*/ 40 w 67"/>
                        <a:gd name="T1" fmla="*/ 57 h 73"/>
                        <a:gd name="T2" fmla="*/ 40 w 67"/>
                        <a:gd name="T3" fmla="*/ 57 h 73"/>
                        <a:gd name="T4" fmla="*/ 43 w 67"/>
                        <a:gd name="T5" fmla="*/ 49 h 73"/>
                        <a:gd name="T6" fmla="*/ 48 w 67"/>
                        <a:gd name="T7" fmla="*/ 40 h 73"/>
                        <a:gd name="T8" fmla="*/ 55 w 67"/>
                        <a:gd name="T9" fmla="*/ 33 h 73"/>
                        <a:gd name="T10" fmla="*/ 64 w 67"/>
                        <a:gd name="T11" fmla="*/ 30 h 73"/>
                        <a:gd name="T12" fmla="*/ 67 w 67"/>
                        <a:gd name="T13" fmla="*/ 28 h 73"/>
                        <a:gd name="T14" fmla="*/ 59 w 67"/>
                        <a:gd name="T15" fmla="*/ 0 h 73"/>
                        <a:gd name="T16" fmla="*/ 14 w 67"/>
                        <a:gd name="T17" fmla="*/ 16 h 73"/>
                        <a:gd name="T18" fmla="*/ 14 w 67"/>
                        <a:gd name="T19" fmla="*/ 16 h 73"/>
                        <a:gd name="T20" fmla="*/ 12 w 67"/>
                        <a:gd name="T21" fmla="*/ 16 h 73"/>
                        <a:gd name="T22" fmla="*/ 8 w 67"/>
                        <a:gd name="T23" fmla="*/ 19 h 73"/>
                        <a:gd name="T24" fmla="*/ 5 w 67"/>
                        <a:gd name="T25" fmla="*/ 26 h 73"/>
                        <a:gd name="T26" fmla="*/ 5 w 67"/>
                        <a:gd name="T27" fmla="*/ 26 h 73"/>
                        <a:gd name="T28" fmla="*/ 1 w 67"/>
                        <a:gd name="T29" fmla="*/ 49 h 73"/>
                        <a:gd name="T30" fmla="*/ 0 w 67"/>
                        <a:gd name="T31" fmla="*/ 73 h 73"/>
                        <a:gd name="T32" fmla="*/ 36 w 67"/>
                        <a:gd name="T33" fmla="*/ 73 h 73"/>
                        <a:gd name="T34" fmla="*/ 36 w 67"/>
                        <a:gd name="T35" fmla="*/ 73 h 73"/>
                        <a:gd name="T36" fmla="*/ 40 w 67"/>
                        <a:gd name="T37" fmla="*/ 57 h 73"/>
                        <a:gd name="T38" fmla="*/ 40 w 67"/>
                        <a:gd name="T39" fmla="*/ 5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73">
                          <a:moveTo>
                            <a:pt x="40" y="57"/>
                          </a:moveTo>
                          <a:lnTo>
                            <a:pt x="40" y="57"/>
                          </a:lnTo>
                          <a:lnTo>
                            <a:pt x="43" y="49"/>
                          </a:lnTo>
                          <a:lnTo>
                            <a:pt x="48" y="40"/>
                          </a:lnTo>
                          <a:lnTo>
                            <a:pt x="55" y="33"/>
                          </a:lnTo>
                          <a:lnTo>
                            <a:pt x="64" y="30"/>
                          </a:lnTo>
                          <a:lnTo>
                            <a:pt x="67" y="28"/>
                          </a:lnTo>
                          <a:lnTo>
                            <a:pt x="59" y="0"/>
                          </a:lnTo>
                          <a:lnTo>
                            <a:pt x="14" y="16"/>
                          </a:lnTo>
                          <a:lnTo>
                            <a:pt x="14" y="16"/>
                          </a:lnTo>
                          <a:lnTo>
                            <a:pt x="12" y="16"/>
                          </a:lnTo>
                          <a:lnTo>
                            <a:pt x="8" y="19"/>
                          </a:lnTo>
                          <a:lnTo>
                            <a:pt x="5" y="26"/>
                          </a:lnTo>
                          <a:lnTo>
                            <a:pt x="5" y="26"/>
                          </a:lnTo>
                          <a:lnTo>
                            <a:pt x="1" y="49"/>
                          </a:lnTo>
                          <a:lnTo>
                            <a:pt x="0" y="73"/>
                          </a:lnTo>
                          <a:lnTo>
                            <a:pt x="36" y="73"/>
                          </a:lnTo>
                          <a:lnTo>
                            <a:pt x="36" y="73"/>
                          </a:lnTo>
                          <a:lnTo>
                            <a:pt x="40" y="57"/>
                          </a:lnTo>
                          <a:lnTo>
                            <a:pt x="40" y="57"/>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a:p>
                  </p:txBody>
                </p:sp>
                <p:sp>
                  <p:nvSpPr>
                    <p:cNvPr id="165" name="Freeform 191">
                      <a:extLst>
                        <a:ext uri="{FF2B5EF4-FFF2-40B4-BE49-F238E27FC236}">
                          <a16:creationId xmlns:a16="http://schemas.microsoft.com/office/drawing/2014/main" id="{A9FE8CA5-9633-784A-8E80-E50BA10B3C4A}"/>
                        </a:ext>
                      </a:extLst>
                    </p:cNvPr>
                    <p:cNvSpPr>
                      <a:spLocks/>
                    </p:cNvSpPr>
                    <p:nvPr/>
                  </p:nvSpPr>
                  <p:spPr bwMode="auto">
                    <a:xfrm>
                      <a:off x="5529263" y="3859213"/>
                      <a:ext cx="22225" cy="23813"/>
                    </a:xfrm>
                    <a:custGeom>
                      <a:avLst/>
                      <a:gdLst>
                        <a:gd name="T0" fmla="*/ 5 w 14"/>
                        <a:gd name="T1" fmla="*/ 12 h 15"/>
                        <a:gd name="T2" fmla="*/ 3 w 14"/>
                        <a:gd name="T3" fmla="*/ 15 h 15"/>
                        <a:gd name="T4" fmla="*/ 9 w 14"/>
                        <a:gd name="T5" fmla="*/ 14 h 15"/>
                        <a:gd name="T6" fmla="*/ 9 w 14"/>
                        <a:gd name="T7" fmla="*/ 12 h 15"/>
                        <a:gd name="T8" fmla="*/ 14 w 14"/>
                        <a:gd name="T9" fmla="*/ 7 h 15"/>
                        <a:gd name="T10" fmla="*/ 7 w 14"/>
                        <a:gd name="T11" fmla="*/ 0 h 15"/>
                        <a:gd name="T12" fmla="*/ 0 w 14"/>
                        <a:gd name="T13" fmla="*/ 7 h 15"/>
                        <a:gd name="T14" fmla="*/ 5 w 14"/>
                        <a:gd name="T15" fmla="*/ 1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5" y="12"/>
                          </a:moveTo>
                          <a:lnTo>
                            <a:pt x="3" y="15"/>
                          </a:lnTo>
                          <a:lnTo>
                            <a:pt x="9" y="14"/>
                          </a:lnTo>
                          <a:lnTo>
                            <a:pt x="9" y="12"/>
                          </a:lnTo>
                          <a:lnTo>
                            <a:pt x="14" y="7"/>
                          </a:lnTo>
                          <a:lnTo>
                            <a:pt x="7" y="0"/>
                          </a:lnTo>
                          <a:lnTo>
                            <a:pt x="0" y="7"/>
                          </a:lnTo>
                          <a:lnTo>
                            <a:pt x="5" y="12"/>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a:p>
                  </p:txBody>
                </p:sp>
                <p:sp>
                  <p:nvSpPr>
                    <p:cNvPr id="166" name="Freeform 192">
                      <a:extLst>
                        <a:ext uri="{FF2B5EF4-FFF2-40B4-BE49-F238E27FC236}">
                          <a16:creationId xmlns:a16="http://schemas.microsoft.com/office/drawing/2014/main" id="{84652FCD-4D9A-3A4C-9255-55BA4A905D69}"/>
                        </a:ext>
                      </a:extLst>
                    </p:cNvPr>
                    <p:cNvSpPr>
                      <a:spLocks/>
                    </p:cNvSpPr>
                    <p:nvPr/>
                  </p:nvSpPr>
                  <p:spPr bwMode="auto">
                    <a:xfrm>
                      <a:off x="5487988" y="3697288"/>
                      <a:ext cx="93662" cy="161925"/>
                    </a:xfrm>
                    <a:custGeom>
                      <a:avLst/>
                      <a:gdLst>
                        <a:gd name="T0" fmla="*/ 9 w 59"/>
                        <a:gd name="T1" fmla="*/ 62 h 102"/>
                        <a:gd name="T2" fmla="*/ 12 w 59"/>
                        <a:gd name="T3" fmla="*/ 76 h 102"/>
                        <a:gd name="T4" fmla="*/ 12 w 59"/>
                        <a:gd name="T5" fmla="*/ 83 h 102"/>
                        <a:gd name="T6" fmla="*/ 33 w 59"/>
                        <a:gd name="T7" fmla="*/ 102 h 102"/>
                        <a:gd name="T8" fmla="*/ 54 w 59"/>
                        <a:gd name="T9" fmla="*/ 83 h 102"/>
                        <a:gd name="T10" fmla="*/ 54 w 59"/>
                        <a:gd name="T11" fmla="*/ 76 h 102"/>
                        <a:gd name="T12" fmla="*/ 54 w 59"/>
                        <a:gd name="T13" fmla="*/ 76 h 102"/>
                        <a:gd name="T14" fmla="*/ 54 w 59"/>
                        <a:gd name="T15" fmla="*/ 76 h 102"/>
                        <a:gd name="T16" fmla="*/ 50 w 59"/>
                        <a:gd name="T17" fmla="*/ 67 h 102"/>
                        <a:gd name="T18" fmla="*/ 48 w 59"/>
                        <a:gd name="T19" fmla="*/ 57 h 102"/>
                        <a:gd name="T20" fmla="*/ 48 w 59"/>
                        <a:gd name="T21" fmla="*/ 48 h 102"/>
                        <a:gd name="T22" fmla="*/ 52 w 59"/>
                        <a:gd name="T23" fmla="*/ 39 h 102"/>
                        <a:gd name="T24" fmla="*/ 52 w 59"/>
                        <a:gd name="T25" fmla="*/ 39 h 102"/>
                        <a:gd name="T26" fmla="*/ 57 w 59"/>
                        <a:gd name="T27" fmla="*/ 34 h 102"/>
                        <a:gd name="T28" fmla="*/ 57 w 59"/>
                        <a:gd name="T29" fmla="*/ 20 h 102"/>
                        <a:gd name="T30" fmla="*/ 57 w 59"/>
                        <a:gd name="T31" fmla="*/ 20 h 102"/>
                        <a:gd name="T32" fmla="*/ 59 w 59"/>
                        <a:gd name="T33" fmla="*/ 10 h 102"/>
                        <a:gd name="T34" fmla="*/ 59 w 59"/>
                        <a:gd name="T35" fmla="*/ 10 h 102"/>
                        <a:gd name="T36" fmla="*/ 55 w 59"/>
                        <a:gd name="T37" fmla="*/ 8 h 102"/>
                        <a:gd name="T38" fmla="*/ 52 w 59"/>
                        <a:gd name="T39" fmla="*/ 7 h 102"/>
                        <a:gd name="T40" fmla="*/ 52 w 59"/>
                        <a:gd name="T41" fmla="*/ 7 h 102"/>
                        <a:gd name="T42" fmla="*/ 48 w 59"/>
                        <a:gd name="T43" fmla="*/ 3 h 102"/>
                        <a:gd name="T44" fmla="*/ 45 w 59"/>
                        <a:gd name="T45" fmla="*/ 1 h 102"/>
                        <a:gd name="T46" fmla="*/ 38 w 59"/>
                        <a:gd name="T47" fmla="*/ 0 h 102"/>
                        <a:gd name="T48" fmla="*/ 33 w 59"/>
                        <a:gd name="T49" fmla="*/ 0 h 102"/>
                        <a:gd name="T50" fmla="*/ 33 w 59"/>
                        <a:gd name="T51" fmla="*/ 0 h 102"/>
                        <a:gd name="T52" fmla="*/ 26 w 59"/>
                        <a:gd name="T53" fmla="*/ 0 h 102"/>
                        <a:gd name="T54" fmla="*/ 21 w 59"/>
                        <a:gd name="T55" fmla="*/ 1 h 102"/>
                        <a:gd name="T56" fmla="*/ 16 w 59"/>
                        <a:gd name="T57" fmla="*/ 3 h 102"/>
                        <a:gd name="T58" fmla="*/ 12 w 59"/>
                        <a:gd name="T59" fmla="*/ 7 h 102"/>
                        <a:gd name="T60" fmla="*/ 9 w 59"/>
                        <a:gd name="T61" fmla="*/ 10 h 102"/>
                        <a:gd name="T62" fmla="*/ 7 w 59"/>
                        <a:gd name="T63" fmla="*/ 13 h 102"/>
                        <a:gd name="T64" fmla="*/ 5 w 59"/>
                        <a:gd name="T65" fmla="*/ 24 h 102"/>
                        <a:gd name="T66" fmla="*/ 5 w 59"/>
                        <a:gd name="T67" fmla="*/ 24 h 102"/>
                        <a:gd name="T68" fmla="*/ 5 w 59"/>
                        <a:gd name="T69" fmla="*/ 41 h 102"/>
                        <a:gd name="T70" fmla="*/ 5 w 59"/>
                        <a:gd name="T71" fmla="*/ 41 h 102"/>
                        <a:gd name="T72" fmla="*/ 3 w 59"/>
                        <a:gd name="T73" fmla="*/ 41 h 102"/>
                        <a:gd name="T74" fmla="*/ 2 w 59"/>
                        <a:gd name="T75" fmla="*/ 43 h 102"/>
                        <a:gd name="T76" fmla="*/ 2 w 59"/>
                        <a:gd name="T77" fmla="*/ 43 h 102"/>
                        <a:gd name="T78" fmla="*/ 0 w 59"/>
                        <a:gd name="T79" fmla="*/ 48 h 102"/>
                        <a:gd name="T80" fmla="*/ 0 w 59"/>
                        <a:gd name="T81" fmla="*/ 53 h 102"/>
                        <a:gd name="T82" fmla="*/ 2 w 59"/>
                        <a:gd name="T83" fmla="*/ 57 h 102"/>
                        <a:gd name="T84" fmla="*/ 5 w 59"/>
                        <a:gd name="T85" fmla="*/ 60 h 102"/>
                        <a:gd name="T86" fmla="*/ 5 w 59"/>
                        <a:gd name="T87" fmla="*/ 60 h 102"/>
                        <a:gd name="T88" fmla="*/ 7 w 59"/>
                        <a:gd name="T89" fmla="*/ 62 h 102"/>
                        <a:gd name="T90" fmla="*/ 9 w 59"/>
                        <a:gd name="T91" fmla="*/ 62 h 102"/>
                        <a:gd name="T92" fmla="*/ 9 w 59"/>
                        <a:gd name="T93"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 h="102">
                          <a:moveTo>
                            <a:pt x="9" y="62"/>
                          </a:moveTo>
                          <a:lnTo>
                            <a:pt x="12" y="76"/>
                          </a:lnTo>
                          <a:lnTo>
                            <a:pt x="12" y="83"/>
                          </a:lnTo>
                          <a:lnTo>
                            <a:pt x="33" y="102"/>
                          </a:lnTo>
                          <a:lnTo>
                            <a:pt x="54" y="83"/>
                          </a:lnTo>
                          <a:lnTo>
                            <a:pt x="54" y="76"/>
                          </a:lnTo>
                          <a:lnTo>
                            <a:pt x="54" y="76"/>
                          </a:lnTo>
                          <a:lnTo>
                            <a:pt x="54" y="76"/>
                          </a:lnTo>
                          <a:lnTo>
                            <a:pt x="50" y="67"/>
                          </a:lnTo>
                          <a:lnTo>
                            <a:pt x="48" y="57"/>
                          </a:lnTo>
                          <a:lnTo>
                            <a:pt x="48" y="48"/>
                          </a:lnTo>
                          <a:lnTo>
                            <a:pt x="52" y="39"/>
                          </a:lnTo>
                          <a:lnTo>
                            <a:pt x="52" y="39"/>
                          </a:lnTo>
                          <a:lnTo>
                            <a:pt x="57" y="34"/>
                          </a:lnTo>
                          <a:lnTo>
                            <a:pt x="57" y="20"/>
                          </a:lnTo>
                          <a:lnTo>
                            <a:pt x="57" y="20"/>
                          </a:lnTo>
                          <a:lnTo>
                            <a:pt x="59" y="10"/>
                          </a:lnTo>
                          <a:lnTo>
                            <a:pt x="59" y="10"/>
                          </a:lnTo>
                          <a:lnTo>
                            <a:pt x="55" y="8"/>
                          </a:lnTo>
                          <a:lnTo>
                            <a:pt x="52" y="7"/>
                          </a:lnTo>
                          <a:lnTo>
                            <a:pt x="52" y="7"/>
                          </a:lnTo>
                          <a:lnTo>
                            <a:pt x="48" y="3"/>
                          </a:lnTo>
                          <a:lnTo>
                            <a:pt x="45" y="1"/>
                          </a:lnTo>
                          <a:lnTo>
                            <a:pt x="38" y="0"/>
                          </a:lnTo>
                          <a:lnTo>
                            <a:pt x="33" y="0"/>
                          </a:lnTo>
                          <a:lnTo>
                            <a:pt x="33" y="0"/>
                          </a:lnTo>
                          <a:lnTo>
                            <a:pt x="26" y="0"/>
                          </a:lnTo>
                          <a:lnTo>
                            <a:pt x="21" y="1"/>
                          </a:lnTo>
                          <a:lnTo>
                            <a:pt x="16" y="3"/>
                          </a:lnTo>
                          <a:lnTo>
                            <a:pt x="12" y="7"/>
                          </a:lnTo>
                          <a:lnTo>
                            <a:pt x="9" y="10"/>
                          </a:lnTo>
                          <a:lnTo>
                            <a:pt x="7" y="13"/>
                          </a:lnTo>
                          <a:lnTo>
                            <a:pt x="5" y="24"/>
                          </a:lnTo>
                          <a:lnTo>
                            <a:pt x="5" y="24"/>
                          </a:lnTo>
                          <a:lnTo>
                            <a:pt x="5" y="41"/>
                          </a:lnTo>
                          <a:lnTo>
                            <a:pt x="5" y="41"/>
                          </a:lnTo>
                          <a:lnTo>
                            <a:pt x="3" y="41"/>
                          </a:lnTo>
                          <a:lnTo>
                            <a:pt x="2" y="43"/>
                          </a:lnTo>
                          <a:lnTo>
                            <a:pt x="2" y="43"/>
                          </a:lnTo>
                          <a:lnTo>
                            <a:pt x="0" y="48"/>
                          </a:lnTo>
                          <a:lnTo>
                            <a:pt x="0" y="53"/>
                          </a:lnTo>
                          <a:lnTo>
                            <a:pt x="2" y="57"/>
                          </a:lnTo>
                          <a:lnTo>
                            <a:pt x="5" y="60"/>
                          </a:lnTo>
                          <a:lnTo>
                            <a:pt x="5" y="60"/>
                          </a:lnTo>
                          <a:lnTo>
                            <a:pt x="7" y="62"/>
                          </a:lnTo>
                          <a:lnTo>
                            <a:pt x="9" y="62"/>
                          </a:lnTo>
                          <a:lnTo>
                            <a:pt x="9" y="62"/>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a:p>
                  </p:txBody>
                </p:sp>
              </p:grpSp>
              <p:sp>
                <p:nvSpPr>
                  <p:cNvPr id="174" name="TextBox 173">
                    <a:extLst>
                      <a:ext uri="{FF2B5EF4-FFF2-40B4-BE49-F238E27FC236}">
                        <a16:creationId xmlns:a16="http://schemas.microsoft.com/office/drawing/2014/main" id="{9FA9AB99-E4AA-B940-B30A-8AE88D3B6021}"/>
                      </a:ext>
                    </a:extLst>
                  </p:cNvPr>
                  <p:cNvSpPr txBox="1"/>
                  <p:nvPr/>
                </p:nvSpPr>
                <p:spPr>
                  <a:xfrm>
                    <a:off x="1078365" y="5079677"/>
                    <a:ext cx="718457" cy="338554"/>
                  </a:xfrm>
                  <a:prstGeom prst="rect">
                    <a:avLst/>
                  </a:prstGeom>
                  <a:noFill/>
                </p:spPr>
                <p:txBody>
                  <a:bodyPr wrap="square" rtlCol="0">
                    <a:spAutoFit/>
                  </a:bodyPr>
                  <a:lstStyle/>
                  <a:p>
                    <a:pPr algn="ctr"/>
                    <a:r>
                      <a:rPr lang="en-US" sz="1600" b="1" dirty="0">
                        <a:solidFill>
                          <a:schemeClr val="bg2"/>
                        </a:solidFill>
                      </a:rPr>
                      <a:t>9,00.-</a:t>
                    </a:r>
                    <a:r>
                      <a:rPr lang="en-US" sz="1200" b="1" dirty="0">
                        <a:solidFill>
                          <a:schemeClr val="bg2"/>
                        </a:solidFill>
                      </a:rPr>
                      <a:t> </a:t>
                    </a:r>
                  </a:p>
                </p:txBody>
              </p:sp>
            </p:grpSp>
            <p:grpSp>
              <p:nvGrpSpPr>
                <p:cNvPr id="177" name="Group 176">
                  <a:extLst>
                    <a:ext uri="{FF2B5EF4-FFF2-40B4-BE49-F238E27FC236}">
                      <a16:creationId xmlns:a16="http://schemas.microsoft.com/office/drawing/2014/main" id="{498BA737-EF71-0B4D-8477-1D3FDEBD198D}"/>
                    </a:ext>
                  </a:extLst>
                </p:cNvPr>
                <p:cNvGrpSpPr/>
                <p:nvPr/>
              </p:nvGrpSpPr>
              <p:grpSpPr>
                <a:xfrm>
                  <a:off x="9200087" y="2808050"/>
                  <a:ext cx="718457" cy="852606"/>
                  <a:chOff x="10331336" y="4566784"/>
                  <a:chExt cx="718457" cy="852606"/>
                </a:xfrm>
              </p:grpSpPr>
              <p:grpSp>
                <p:nvGrpSpPr>
                  <p:cNvPr id="167" name="Group 166">
                    <a:extLst>
                      <a:ext uri="{FF2B5EF4-FFF2-40B4-BE49-F238E27FC236}">
                        <a16:creationId xmlns:a16="http://schemas.microsoft.com/office/drawing/2014/main" id="{DA2E3DC9-2B07-6D42-93EB-50956F76E36F}"/>
                      </a:ext>
                    </a:extLst>
                  </p:cNvPr>
                  <p:cNvGrpSpPr/>
                  <p:nvPr/>
                </p:nvGrpSpPr>
                <p:grpSpPr>
                  <a:xfrm>
                    <a:off x="10404815" y="4566784"/>
                    <a:ext cx="550862" cy="493712"/>
                    <a:chOff x="6540500" y="3554413"/>
                    <a:chExt cx="550862" cy="493712"/>
                  </a:xfrm>
                </p:grpSpPr>
                <p:sp>
                  <p:nvSpPr>
                    <p:cNvPr id="168" name="Rectangle 127">
                      <a:extLst>
                        <a:ext uri="{FF2B5EF4-FFF2-40B4-BE49-F238E27FC236}">
                          <a16:creationId xmlns:a16="http://schemas.microsoft.com/office/drawing/2014/main" id="{66F30917-EE43-F142-A794-9B0CCBAA5117}"/>
                        </a:ext>
                      </a:extLst>
                    </p:cNvPr>
                    <p:cNvSpPr>
                      <a:spLocks noChangeArrowheads="1"/>
                    </p:cNvSpPr>
                    <p:nvPr/>
                  </p:nvSpPr>
                  <p:spPr bwMode="auto">
                    <a:xfrm>
                      <a:off x="6826250" y="3795713"/>
                      <a:ext cx="44450" cy="65088"/>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Rectangle 128">
                      <a:extLst>
                        <a:ext uri="{FF2B5EF4-FFF2-40B4-BE49-F238E27FC236}">
                          <a16:creationId xmlns:a16="http://schemas.microsoft.com/office/drawing/2014/main" id="{E103F4B2-A009-C44D-B9BE-C78E11EA0223}"/>
                        </a:ext>
                      </a:extLst>
                    </p:cNvPr>
                    <p:cNvSpPr>
                      <a:spLocks noChangeArrowheads="1"/>
                    </p:cNvSpPr>
                    <p:nvPr/>
                  </p:nvSpPr>
                  <p:spPr bwMode="auto">
                    <a:xfrm>
                      <a:off x="6892925" y="3751263"/>
                      <a:ext cx="44450" cy="109538"/>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0" name="Rectangle 129">
                      <a:extLst>
                        <a:ext uri="{FF2B5EF4-FFF2-40B4-BE49-F238E27FC236}">
                          <a16:creationId xmlns:a16="http://schemas.microsoft.com/office/drawing/2014/main" id="{D0EB68C1-4E12-E440-8EDF-246F1A110251}"/>
                        </a:ext>
                      </a:extLst>
                    </p:cNvPr>
                    <p:cNvSpPr>
                      <a:spLocks noChangeArrowheads="1"/>
                    </p:cNvSpPr>
                    <p:nvPr/>
                  </p:nvSpPr>
                  <p:spPr bwMode="auto">
                    <a:xfrm>
                      <a:off x="6958013" y="3663950"/>
                      <a:ext cx="44450" cy="196850"/>
                    </a:xfrm>
                    <a:prstGeom prst="rect">
                      <a:avLst/>
                    </a:prstGeom>
                    <a:solidFill>
                      <a:srgbClr val="4D4F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Freeform 130">
                      <a:extLst>
                        <a:ext uri="{FF2B5EF4-FFF2-40B4-BE49-F238E27FC236}">
                          <a16:creationId xmlns:a16="http://schemas.microsoft.com/office/drawing/2014/main" id="{AD68FD13-B441-4943-9D4D-DA03E9932D89}"/>
                        </a:ext>
                      </a:extLst>
                    </p:cNvPr>
                    <p:cNvSpPr>
                      <a:spLocks/>
                    </p:cNvSpPr>
                    <p:nvPr/>
                  </p:nvSpPr>
                  <p:spPr bwMode="auto">
                    <a:xfrm>
                      <a:off x="6648450" y="3675063"/>
                      <a:ext cx="158750" cy="230188"/>
                    </a:xfrm>
                    <a:custGeom>
                      <a:avLst/>
                      <a:gdLst>
                        <a:gd name="T0" fmla="*/ 15 w 100"/>
                        <a:gd name="T1" fmla="*/ 88 h 145"/>
                        <a:gd name="T2" fmla="*/ 22 w 100"/>
                        <a:gd name="T3" fmla="*/ 111 h 145"/>
                        <a:gd name="T4" fmla="*/ 22 w 100"/>
                        <a:gd name="T5" fmla="*/ 124 h 145"/>
                        <a:gd name="T6" fmla="*/ 50 w 100"/>
                        <a:gd name="T7" fmla="*/ 145 h 145"/>
                        <a:gd name="T8" fmla="*/ 78 w 100"/>
                        <a:gd name="T9" fmla="*/ 124 h 145"/>
                        <a:gd name="T10" fmla="*/ 78 w 100"/>
                        <a:gd name="T11" fmla="*/ 111 h 145"/>
                        <a:gd name="T12" fmla="*/ 85 w 100"/>
                        <a:gd name="T13" fmla="*/ 88 h 145"/>
                        <a:gd name="T14" fmla="*/ 85 w 100"/>
                        <a:gd name="T15" fmla="*/ 88 h 145"/>
                        <a:gd name="T16" fmla="*/ 88 w 100"/>
                        <a:gd name="T17" fmla="*/ 88 h 145"/>
                        <a:gd name="T18" fmla="*/ 93 w 100"/>
                        <a:gd name="T19" fmla="*/ 86 h 145"/>
                        <a:gd name="T20" fmla="*/ 93 w 100"/>
                        <a:gd name="T21" fmla="*/ 86 h 145"/>
                        <a:gd name="T22" fmla="*/ 97 w 100"/>
                        <a:gd name="T23" fmla="*/ 81 h 145"/>
                        <a:gd name="T24" fmla="*/ 98 w 100"/>
                        <a:gd name="T25" fmla="*/ 74 h 145"/>
                        <a:gd name="T26" fmla="*/ 100 w 100"/>
                        <a:gd name="T27" fmla="*/ 67 h 145"/>
                        <a:gd name="T28" fmla="*/ 98 w 100"/>
                        <a:gd name="T29" fmla="*/ 62 h 145"/>
                        <a:gd name="T30" fmla="*/ 98 w 100"/>
                        <a:gd name="T31" fmla="*/ 62 h 145"/>
                        <a:gd name="T32" fmla="*/ 97 w 100"/>
                        <a:gd name="T33" fmla="*/ 60 h 145"/>
                        <a:gd name="T34" fmla="*/ 93 w 100"/>
                        <a:gd name="T35" fmla="*/ 59 h 145"/>
                        <a:gd name="T36" fmla="*/ 92 w 100"/>
                        <a:gd name="T37" fmla="*/ 59 h 145"/>
                        <a:gd name="T38" fmla="*/ 92 w 100"/>
                        <a:gd name="T39" fmla="*/ 59 h 145"/>
                        <a:gd name="T40" fmla="*/ 92 w 100"/>
                        <a:gd name="T41" fmla="*/ 36 h 145"/>
                        <a:gd name="T42" fmla="*/ 92 w 100"/>
                        <a:gd name="T43" fmla="*/ 36 h 145"/>
                        <a:gd name="T44" fmla="*/ 92 w 100"/>
                        <a:gd name="T45" fmla="*/ 26 h 145"/>
                        <a:gd name="T46" fmla="*/ 88 w 100"/>
                        <a:gd name="T47" fmla="*/ 19 h 145"/>
                        <a:gd name="T48" fmla="*/ 83 w 100"/>
                        <a:gd name="T49" fmla="*/ 15 h 145"/>
                        <a:gd name="T50" fmla="*/ 76 w 100"/>
                        <a:gd name="T51" fmla="*/ 14 h 145"/>
                        <a:gd name="T52" fmla="*/ 76 w 100"/>
                        <a:gd name="T53" fmla="*/ 14 h 145"/>
                        <a:gd name="T54" fmla="*/ 73 w 100"/>
                        <a:gd name="T55" fmla="*/ 7 h 145"/>
                        <a:gd name="T56" fmla="*/ 66 w 100"/>
                        <a:gd name="T57" fmla="*/ 3 h 145"/>
                        <a:gd name="T58" fmla="*/ 59 w 100"/>
                        <a:gd name="T59" fmla="*/ 0 h 145"/>
                        <a:gd name="T60" fmla="*/ 50 w 100"/>
                        <a:gd name="T61" fmla="*/ 0 h 145"/>
                        <a:gd name="T62" fmla="*/ 50 w 100"/>
                        <a:gd name="T63" fmla="*/ 0 h 145"/>
                        <a:gd name="T64" fmla="*/ 41 w 100"/>
                        <a:gd name="T65" fmla="*/ 0 h 145"/>
                        <a:gd name="T66" fmla="*/ 33 w 100"/>
                        <a:gd name="T67" fmla="*/ 3 h 145"/>
                        <a:gd name="T68" fmla="*/ 26 w 100"/>
                        <a:gd name="T69" fmla="*/ 5 h 145"/>
                        <a:gd name="T70" fmla="*/ 19 w 100"/>
                        <a:gd name="T71" fmla="*/ 10 h 145"/>
                        <a:gd name="T72" fmla="*/ 15 w 100"/>
                        <a:gd name="T73" fmla="*/ 15 h 145"/>
                        <a:gd name="T74" fmla="*/ 12 w 100"/>
                        <a:gd name="T75" fmla="*/ 21 h 145"/>
                        <a:gd name="T76" fmla="*/ 8 w 100"/>
                        <a:gd name="T77" fmla="*/ 27 h 145"/>
                        <a:gd name="T78" fmla="*/ 8 w 100"/>
                        <a:gd name="T79" fmla="*/ 34 h 145"/>
                        <a:gd name="T80" fmla="*/ 8 w 100"/>
                        <a:gd name="T81" fmla="*/ 34 h 145"/>
                        <a:gd name="T82" fmla="*/ 8 w 100"/>
                        <a:gd name="T83" fmla="*/ 59 h 145"/>
                        <a:gd name="T84" fmla="*/ 8 w 100"/>
                        <a:gd name="T85" fmla="*/ 59 h 145"/>
                        <a:gd name="T86" fmla="*/ 7 w 100"/>
                        <a:gd name="T87" fmla="*/ 59 h 145"/>
                        <a:gd name="T88" fmla="*/ 3 w 100"/>
                        <a:gd name="T89" fmla="*/ 60 h 145"/>
                        <a:gd name="T90" fmla="*/ 2 w 100"/>
                        <a:gd name="T91" fmla="*/ 62 h 145"/>
                        <a:gd name="T92" fmla="*/ 2 w 100"/>
                        <a:gd name="T93" fmla="*/ 62 h 145"/>
                        <a:gd name="T94" fmla="*/ 0 w 100"/>
                        <a:gd name="T95" fmla="*/ 67 h 145"/>
                        <a:gd name="T96" fmla="*/ 2 w 100"/>
                        <a:gd name="T97" fmla="*/ 74 h 145"/>
                        <a:gd name="T98" fmla="*/ 3 w 100"/>
                        <a:gd name="T99" fmla="*/ 81 h 145"/>
                        <a:gd name="T100" fmla="*/ 7 w 100"/>
                        <a:gd name="T101" fmla="*/ 86 h 145"/>
                        <a:gd name="T102" fmla="*/ 7 w 100"/>
                        <a:gd name="T103" fmla="*/ 86 h 145"/>
                        <a:gd name="T104" fmla="*/ 12 w 100"/>
                        <a:gd name="T105" fmla="*/ 88 h 145"/>
                        <a:gd name="T106" fmla="*/ 15 w 100"/>
                        <a:gd name="T107" fmla="*/ 88 h 145"/>
                        <a:gd name="T108" fmla="*/ 15 w 100"/>
                        <a:gd name="T109" fmla="*/ 8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0" h="145">
                          <a:moveTo>
                            <a:pt x="15" y="88"/>
                          </a:moveTo>
                          <a:lnTo>
                            <a:pt x="22" y="111"/>
                          </a:lnTo>
                          <a:lnTo>
                            <a:pt x="22" y="124"/>
                          </a:lnTo>
                          <a:lnTo>
                            <a:pt x="50" y="145"/>
                          </a:lnTo>
                          <a:lnTo>
                            <a:pt x="78" y="124"/>
                          </a:lnTo>
                          <a:lnTo>
                            <a:pt x="78" y="111"/>
                          </a:lnTo>
                          <a:lnTo>
                            <a:pt x="85" y="88"/>
                          </a:lnTo>
                          <a:lnTo>
                            <a:pt x="85" y="88"/>
                          </a:lnTo>
                          <a:lnTo>
                            <a:pt x="88" y="88"/>
                          </a:lnTo>
                          <a:lnTo>
                            <a:pt x="93" y="86"/>
                          </a:lnTo>
                          <a:lnTo>
                            <a:pt x="93" y="86"/>
                          </a:lnTo>
                          <a:lnTo>
                            <a:pt x="97" y="81"/>
                          </a:lnTo>
                          <a:lnTo>
                            <a:pt x="98" y="74"/>
                          </a:lnTo>
                          <a:lnTo>
                            <a:pt x="100" y="67"/>
                          </a:lnTo>
                          <a:lnTo>
                            <a:pt x="98" y="62"/>
                          </a:lnTo>
                          <a:lnTo>
                            <a:pt x="98" y="62"/>
                          </a:lnTo>
                          <a:lnTo>
                            <a:pt x="97" y="60"/>
                          </a:lnTo>
                          <a:lnTo>
                            <a:pt x="93" y="59"/>
                          </a:lnTo>
                          <a:lnTo>
                            <a:pt x="92" y="59"/>
                          </a:lnTo>
                          <a:lnTo>
                            <a:pt x="92" y="59"/>
                          </a:lnTo>
                          <a:lnTo>
                            <a:pt x="92" y="36"/>
                          </a:lnTo>
                          <a:lnTo>
                            <a:pt x="92" y="36"/>
                          </a:lnTo>
                          <a:lnTo>
                            <a:pt x="92" y="26"/>
                          </a:lnTo>
                          <a:lnTo>
                            <a:pt x="88" y="19"/>
                          </a:lnTo>
                          <a:lnTo>
                            <a:pt x="83" y="15"/>
                          </a:lnTo>
                          <a:lnTo>
                            <a:pt x="76" y="14"/>
                          </a:lnTo>
                          <a:lnTo>
                            <a:pt x="76" y="14"/>
                          </a:lnTo>
                          <a:lnTo>
                            <a:pt x="73" y="7"/>
                          </a:lnTo>
                          <a:lnTo>
                            <a:pt x="66" y="3"/>
                          </a:lnTo>
                          <a:lnTo>
                            <a:pt x="59" y="0"/>
                          </a:lnTo>
                          <a:lnTo>
                            <a:pt x="50" y="0"/>
                          </a:lnTo>
                          <a:lnTo>
                            <a:pt x="50" y="0"/>
                          </a:lnTo>
                          <a:lnTo>
                            <a:pt x="41" y="0"/>
                          </a:lnTo>
                          <a:lnTo>
                            <a:pt x="33" y="3"/>
                          </a:lnTo>
                          <a:lnTo>
                            <a:pt x="26" y="5"/>
                          </a:lnTo>
                          <a:lnTo>
                            <a:pt x="19" y="10"/>
                          </a:lnTo>
                          <a:lnTo>
                            <a:pt x="15" y="15"/>
                          </a:lnTo>
                          <a:lnTo>
                            <a:pt x="12" y="21"/>
                          </a:lnTo>
                          <a:lnTo>
                            <a:pt x="8" y="27"/>
                          </a:lnTo>
                          <a:lnTo>
                            <a:pt x="8" y="34"/>
                          </a:lnTo>
                          <a:lnTo>
                            <a:pt x="8" y="34"/>
                          </a:lnTo>
                          <a:lnTo>
                            <a:pt x="8" y="59"/>
                          </a:lnTo>
                          <a:lnTo>
                            <a:pt x="8" y="59"/>
                          </a:lnTo>
                          <a:lnTo>
                            <a:pt x="7" y="59"/>
                          </a:lnTo>
                          <a:lnTo>
                            <a:pt x="3" y="60"/>
                          </a:lnTo>
                          <a:lnTo>
                            <a:pt x="2" y="62"/>
                          </a:lnTo>
                          <a:lnTo>
                            <a:pt x="2" y="62"/>
                          </a:lnTo>
                          <a:lnTo>
                            <a:pt x="0" y="67"/>
                          </a:lnTo>
                          <a:lnTo>
                            <a:pt x="2" y="74"/>
                          </a:lnTo>
                          <a:lnTo>
                            <a:pt x="3" y="81"/>
                          </a:lnTo>
                          <a:lnTo>
                            <a:pt x="7" y="86"/>
                          </a:lnTo>
                          <a:lnTo>
                            <a:pt x="7" y="86"/>
                          </a:lnTo>
                          <a:lnTo>
                            <a:pt x="12" y="88"/>
                          </a:lnTo>
                          <a:lnTo>
                            <a:pt x="15" y="88"/>
                          </a:lnTo>
                          <a:lnTo>
                            <a:pt x="15" y="88"/>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Freeform 131">
                      <a:extLst>
                        <a:ext uri="{FF2B5EF4-FFF2-40B4-BE49-F238E27FC236}">
                          <a16:creationId xmlns:a16="http://schemas.microsoft.com/office/drawing/2014/main" id="{397B20F2-86C8-E64A-A883-F02D77B569A2}"/>
                        </a:ext>
                      </a:extLst>
                    </p:cNvPr>
                    <p:cNvSpPr>
                      <a:spLocks/>
                    </p:cNvSpPr>
                    <p:nvPr/>
                  </p:nvSpPr>
                  <p:spPr bwMode="auto">
                    <a:xfrm>
                      <a:off x="6562725" y="3554413"/>
                      <a:ext cx="528637" cy="373063"/>
                    </a:xfrm>
                    <a:custGeom>
                      <a:avLst/>
                      <a:gdLst>
                        <a:gd name="T0" fmla="*/ 326 w 333"/>
                        <a:gd name="T1" fmla="*/ 0 h 235"/>
                        <a:gd name="T2" fmla="*/ 7 w 333"/>
                        <a:gd name="T3" fmla="*/ 0 h 235"/>
                        <a:gd name="T4" fmla="*/ 7 w 333"/>
                        <a:gd name="T5" fmla="*/ 0 h 235"/>
                        <a:gd name="T6" fmla="*/ 4 w 333"/>
                        <a:gd name="T7" fmla="*/ 0 h 235"/>
                        <a:gd name="T8" fmla="*/ 2 w 333"/>
                        <a:gd name="T9" fmla="*/ 1 h 235"/>
                        <a:gd name="T10" fmla="*/ 0 w 333"/>
                        <a:gd name="T11" fmla="*/ 3 h 235"/>
                        <a:gd name="T12" fmla="*/ 0 w 333"/>
                        <a:gd name="T13" fmla="*/ 6 h 235"/>
                        <a:gd name="T14" fmla="*/ 0 w 333"/>
                        <a:gd name="T15" fmla="*/ 20 h 235"/>
                        <a:gd name="T16" fmla="*/ 0 w 333"/>
                        <a:gd name="T17" fmla="*/ 20 h 235"/>
                        <a:gd name="T18" fmla="*/ 0 w 333"/>
                        <a:gd name="T19" fmla="*/ 24 h 235"/>
                        <a:gd name="T20" fmla="*/ 2 w 333"/>
                        <a:gd name="T21" fmla="*/ 26 h 235"/>
                        <a:gd name="T22" fmla="*/ 4 w 333"/>
                        <a:gd name="T23" fmla="*/ 27 h 235"/>
                        <a:gd name="T24" fmla="*/ 7 w 333"/>
                        <a:gd name="T25" fmla="*/ 27 h 235"/>
                        <a:gd name="T26" fmla="*/ 14 w 333"/>
                        <a:gd name="T27" fmla="*/ 27 h 235"/>
                        <a:gd name="T28" fmla="*/ 14 w 333"/>
                        <a:gd name="T29" fmla="*/ 209 h 235"/>
                        <a:gd name="T30" fmla="*/ 28 w 333"/>
                        <a:gd name="T31" fmla="*/ 204 h 235"/>
                        <a:gd name="T32" fmla="*/ 28 w 333"/>
                        <a:gd name="T33" fmla="*/ 27 h 235"/>
                        <a:gd name="T34" fmla="*/ 305 w 333"/>
                        <a:gd name="T35" fmla="*/ 27 h 235"/>
                        <a:gd name="T36" fmla="*/ 305 w 333"/>
                        <a:gd name="T37" fmla="*/ 214 h 235"/>
                        <a:gd name="T38" fmla="*/ 305 w 333"/>
                        <a:gd name="T39" fmla="*/ 214 h 235"/>
                        <a:gd name="T40" fmla="*/ 305 w 333"/>
                        <a:gd name="T41" fmla="*/ 218 h 235"/>
                        <a:gd name="T42" fmla="*/ 303 w 333"/>
                        <a:gd name="T43" fmla="*/ 219 h 235"/>
                        <a:gd name="T44" fmla="*/ 301 w 333"/>
                        <a:gd name="T45" fmla="*/ 221 h 235"/>
                        <a:gd name="T46" fmla="*/ 298 w 333"/>
                        <a:gd name="T47" fmla="*/ 221 h 235"/>
                        <a:gd name="T48" fmla="*/ 220 w 333"/>
                        <a:gd name="T49" fmla="*/ 221 h 235"/>
                        <a:gd name="T50" fmla="*/ 220 w 333"/>
                        <a:gd name="T51" fmla="*/ 221 h 235"/>
                        <a:gd name="T52" fmla="*/ 225 w 333"/>
                        <a:gd name="T53" fmla="*/ 228 h 235"/>
                        <a:gd name="T54" fmla="*/ 229 w 333"/>
                        <a:gd name="T55" fmla="*/ 235 h 235"/>
                        <a:gd name="T56" fmla="*/ 298 w 333"/>
                        <a:gd name="T57" fmla="*/ 235 h 235"/>
                        <a:gd name="T58" fmla="*/ 298 w 333"/>
                        <a:gd name="T59" fmla="*/ 235 h 235"/>
                        <a:gd name="T60" fmla="*/ 307 w 333"/>
                        <a:gd name="T61" fmla="*/ 233 h 235"/>
                        <a:gd name="T62" fmla="*/ 312 w 333"/>
                        <a:gd name="T63" fmla="*/ 228 h 235"/>
                        <a:gd name="T64" fmla="*/ 317 w 333"/>
                        <a:gd name="T65" fmla="*/ 223 h 235"/>
                        <a:gd name="T66" fmla="*/ 319 w 333"/>
                        <a:gd name="T67" fmla="*/ 214 h 235"/>
                        <a:gd name="T68" fmla="*/ 319 w 333"/>
                        <a:gd name="T69" fmla="*/ 27 h 235"/>
                        <a:gd name="T70" fmla="*/ 326 w 333"/>
                        <a:gd name="T71" fmla="*/ 27 h 235"/>
                        <a:gd name="T72" fmla="*/ 326 w 333"/>
                        <a:gd name="T73" fmla="*/ 27 h 235"/>
                        <a:gd name="T74" fmla="*/ 329 w 333"/>
                        <a:gd name="T75" fmla="*/ 27 h 235"/>
                        <a:gd name="T76" fmla="*/ 331 w 333"/>
                        <a:gd name="T77" fmla="*/ 26 h 235"/>
                        <a:gd name="T78" fmla="*/ 333 w 333"/>
                        <a:gd name="T79" fmla="*/ 24 h 235"/>
                        <a:gd name="T80" fmla="*/ 333 w 333"/>
                        <a:gd name="T81" fmla="*/ 20 h 235"/>
                        <a:gd name="T82" fmla="*/ 333 w 333"/>
                        <a:gd name="T83" fmla="*/ 6 h 235"/>
                        <a:gd name="T84" fmla="*/ 333 w 333"/>
                        <a:gd name="T85" fmla="*/ 6 h 235"/>
                        <a:gd name="T86" fmla="*/ 333 w 333"/>
                        <a:gd name="T87" fmla="*/ 3 h 235"/>
                        <a:gd name="T88" fmla="*/ 331 w 333"/>
                        <a:gd name="T89" fmla="*/ 1 h 235"/>
                        <a:gd name="T90" fmla="*/ 329 w 333"/>
                        <a:gd name="T91" fmla="*/ 0 h 235"/>
                        <a:gd name="T92" fmla="*/ 326 w 333"/>
                        <a:gd name="T93" fmla="*/ 0 h 235"/>
                        <a:gd name="T94" fmla="*/ 326 w 333"/>
                        <a:gd name="T9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3" h="235">
                          <a:moveTo>
                            <a:pt x="326" y="0"/>
                          </a:moveTo>
                          <a:lnTo>
                            <a:pt x="7" y="0"/>
                          </a:lnTo>
                          <a:lnTo>
                            <a:pt x="7" y="0"/>
                          </a:lnTo>
                          <a:lnTo>
                            <a:pt x="4" y="0"/>
                          </a:lnTo>
                          <a:lnTo>
                            <a:pt x="2" y="1"/>
                          </a:lnTo>
                          <a:lnTo>
                            <a:pt x="0" y="3"/>
                          </a:lnTo>
                          <a:lnTo>
                            <a:pt x="0" y="6"/>
                          </a:lnTo>
                          <a:lnTo>
                            <a:pt x="0" y="20"/>
                          </a:lnTo>
                          <a:lnTo>
                            <a:pt x="0" y="20"/>
                          </a:lnTo>
                          <a:lnTo>
                            <a:pt x="0" y="24"/>
                          </a:lnTo>
                          <a:lnTo>
                            <a:pt x="2" y="26"/>
                          </a:lnTo>
                          <a:lnTo>
                            <a:pt x="4" y="27"/>
                          </a:lnTo>
                          <a:lnTo>
                            <a:pt x="7" y="27"/>
                          </a:lnTo>
                          <a:lnTo>
                            <a:pt x="14" y="27"/>
                          </a:lnTo>
                          <a:lnTo>
                            <a:pt x="14" y="209"/>
                          </a:lnTo>
                          <a:lnTo>
                            <a:pt x="28" y="204"/>
                          </a:lnTo>
                          <a:lnTo>
                            <a:pt x="28" y="27"/>
                          </a:lnTo>
                          <a:lnTo>
                            <a:pt x="305" y="27"/>
                          </a:lnTo>
                          <a:lnTo>
                            <a:pt x="305" y="214"/>
                          </a:lnTo>
                          <a:lnTo>
                            <a:pt x="305" y="214"/>
                          </a:lnTo>
                          <a:lnTo>
                            <a:pt x="305" y="218"/>
                          </a:lnTo>
                          <a:lnTo>
                            <a:pt x="303" y="219"/>
                          </a:lnTo>
                          <a:lnTo>
                            <a:pt x="301" y="221"/>
                          </a:lnTo>
                          <a:lnTo>
                            <a:pt x="298" y="221"/>
                          </a:lnTo>
                          <a:lnTo>
                            <a:pt x="220" y="221"/>
                          </a:lnTo>
                          <a:lnTo>
                            <a:pt x="220" y="221"/>
                          </a:lnTo>
                          <a:lnTo>
                            <a:pt x="225" y="228"/>
                          </a:lnTo>
                          <a:lnTo>
                            <a:pt x="229" y="235"/>
                          </a:lnTo>
                          <a:lnTo>
                            <a:pt x="298" y="235"/>
                          </a:lnTo>
                          <a:lnTo>
                            <a:pt x="298" y="235"/>
                          </a:lnTo>
                          <a:lnTo>
                            <a:pt x="307" y="233"/>
                          </a:lnTo>
                          <a:lnTo>
                            <a:pt x="312" y="228"/>
                          </a:lnTo>
                          <a:lnTo>
                            <a:pt x="317" y="223"/>
                          </a:lnTo>
                          <a:lnTo>
                            <a:pt x="319" y="214"/>
                          </a:lnTo>
                          <a:lnTo>
                            <a:pt x="319" y="27"/>
                          </a:lnTo>
                          <a:lnTo>
                            <a:pt x="326" y="27"/>
                          </a:lnTo>
                          <a:lnTo>
                            <a:pt x="326" y="27"/>
                          </a:lnTo>
                          <a:lnTo>
                            <a:pt x="329" y="27"/>
                          </a:lnTo>
                          <a:lnTo>
                            <a:pt x="331" y="26"/>
                          </a:lnTo>
                          <a:lnTo>
                            <a:pt x="333" y="24"/>
                          </a:lnTo>
                          <a:lnTo>
                            <a:pt x="333" y="20"/>
                          </a:lnTo>
                          <a:lnTo>
                            <a:pt x="333" y="6"/>
                          </a:lnTo>
                          <a:lnTo>
                            <a:pt x="333" y="6"/>
                          </a:lnTo>
                          <a:lnTo>
                            <a:pt x="333" y="3"/>
                          </a:lnTo>
                          <a:lnTo>
                            <a:pt x="331" y="1"/>
                          </a:lnTo>
                          <a:lnTo>
                            <a:pt x="329" y="0"/>
                          </a:lnTo>
                          <a:lnTo>
                            <a:pt x="326" y="0"/>
                          </a:lnTo>
                          <a:lnTo>
                            <a:pt x="326" y="0"/>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Freeform 132">
                      <a:extLst>
                        <a:ext uri="{FF2B5EF4-FFF2-40B4-BE49-F238E27FC236}">
                          <a16:creationId xmlns:a16="http://schemas.microsoft.com/office/drawing/2014/main" id="{A87AC311-0992-9A4B-86F3-00C50761C6F4}"/>
                        </a:ext>
                      </a:extLst>
                    </p:cNvPr>
                    <p:cNvSpPr>
                      <a:spLocks/>
                    </p:cNvSpPr>
                    <p:nvPr/>
                  </p:nvSpPr>
                  <p:spPr bwMode="auto">
                    <a:xfrm>
                      <a:off x="6540500" y="3886200"/>
                      <a:ext cx="374650" cy="161925"/>
                    </a:xfrm>
                    <a:custGeom>
                      <a:avLst/>
                      <a:gdLst>
                        <a:gd name="T0" fmla="*/ 215 w 236"/>
                        <a:gd name="T1" fmla="*/ 21 h 102"/>
                        <a:gd name="T2" fmla="*/ 153 w 236"/>
                        <a:gd name="T3" fmla="*/ 0 h 102"/>
                        <a:gd name="T4" fmla="*/ 128 w 236"/>
                        <a:gd name="T5" fmla="*/ 75 h 102"/>
                        <a:gd name="T6" fmla="*/ 128 w 236"/>
                        <a:gd name="T7" fmla="*/ 42 h 102"/>
                        <a:gd name="T8" fmla="*/ 120 w 236"/>
                        <a:gd name="T9" fmla="*/ 30 h 102"/>
                        <a:gd name="T10" fmla="*/ 128 w 236"/>
                        <a:gd name="T11" fmla="*/ 21 h 102"/>
                        <a:gd name="T12" fmla="*/ 118 w 236"/>
                        <a:gd name="T13" fmla="*/ 12 h 102"/>
                        <a:gd name="T14" fmla="*/ 108 w 236"/>
                        <a:gd name="T15" fmla="*/ 21 h 102"/>
                        <a:gd name="T16" fmla="*/ 116 w 236"/>
                        <a:gd name="T17" fmla="*/ 30 h 102"/>
                        <a:gd name="T18" fmla="*/ 108 w 236"/>
                        <a:gd name="T19" fmla="*/ 42 h 102"/>
                        <a:gd name="T20" fmla="*/ 108 w 236"/>
                        <a:gd name="T21" fmla="*/ 75 h 102"/>
                        <a:gd name="T22" fmla="*/ 83 w 236"/>
                        <a:gd name="T23" fmla="*/ 0 h 102"/>
                        <a:gd name="T24" fmla="*/ 21 w 236"/>
                        <a:gd name="T25" fmla="*/ 21 h 102"/>
                        <a:gd name="T26" fmla="*/ 21 w 236"/>
                        <a:gd name="T27" fmla="*/ 21 h 102"/>
                        <a:gd name="T28" fmla="*/ 16 w 236"/>
                        <a:gd name="T29" fmla="*/ 23 h 102"/>
                        <a:gd name="T30" fmla="*/ 12 w 236"/>
                        <a:gd name="T31" fmla="*/ 26 h 102"/>
                        <a:gd name="T32" fmla="*/ 9 w 236"/>
                        <a:gd name="T33" fmla="*/ 30 h 102"/>
                        <a:gd name="T34" fmla="*/ 7 w 236"/>
                        <a:gd name="T35" fmla="*/ 35 h 102"/>
                        <a:gd name="T36" fmla="*/ 7 w 236"/>
                        <a:gd name="T37" fmla="*/ 35 h 102"/>
                        <a:gd name="T38" fmla="*/ 2 w 236"/>
                        <a:gd name="T39" fmla="*/ 68 h 102"/>
                        <a:gd name="T40" fmla="*/ 0 w 236"/>
                        <a:gd name="T41" fmla="*/ 102 h 102"/>
                        <a:gd name="T42" fmla="*/ 236 w 236"/>
                        <a:gd name="T43" fmla="*/ 102 h 102"/>
                        <a:gd name="T44" fmla="*/ 236 w 236"/>
                        <a:gd name="T45" fmla="*/ 102 h 102"/>
                        <a:gd name="T46" fmla="*/ 234 w 236"/>
                        <a:gd name="T47" fmla="*/ 68 h 102"/>
                        <a:gd name="T48" fmla="*/ 229 w 236"/>
                        <a:gd name="T49" fmla="*/ 35 h 102"/>
                        <a:gd name="T50" fmla="*/ 229 w 236"/>
                        <a:gd name="T51" fmla="*/ 35 h 102"/>
                        <a:gd name="T52" fmla="*/ 227 w 236"/>
                        <a:gd name="T53" fmla="*/ 30 h 102"/>
                        <a:gd name="T54" fmla="*/ 224 w 236"/>
                        <a:gd name="T55" fmla="*/ 26 h 102"/>
                        <a:gd name="T56" fmla="*/ 220 w 236"/>
                        <a:gd name="T57" fmla="*/ 23 h 102"/>
                        <a:gd name="T58" fmla="*/ 215 w 236"/>
                        <a:gd name="T59" fmla="*/ 21 h 102"/>
                        <a:gd name="T60" fmla="*/ 215 w 236"/>
                        <a:gd name="T61" fmla="*/ 2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6" h="102">
                          <a:moveTo>
                            <a:pt x="215" y="21"/>
                          </a:moveTo>
                          <a:lnTo>
                            <a:pt x="153" y="0"/>
                          </a:lnTo>
                          <a:lnTo>
                            <a:pt x="128" y="75"/>
                          </a:lnTo>
                          <a:lnTo>
                            <a:pt x="128" y="42"/>
                          </a:lnTo>
                          <a:lnTo>
                            <a:pt x="120" y="30"/>
                          </a:lnTo>
                          <a:lnTo>
                            <a:pt x="128" y="21"/>
                          </a:lnTo>
                          <a:lnTo>
                            <a:pt x="118" y="12"/>
                          </a:lnTo>
                          <a:lnTo>
                            <a:pt x="108" y="21"/>
                          </a:lnTo>
                          <a:lnTo>
                            <a:pt x="116" y="30"/>
                          </a:lnTo>
                          <a:lnTo>
                            <a:pt x="108" y="42"/>
                          </a:lnTo>
                          <a:lnTo>
                            <a:pt x="108" y="75"/>
                          </a:lnTo>
                          <a:lnTo>
                            <a:pt x="83" y="0"/>
                          </a:lnTo>
                          <a:lnTo>
                            <a:pt x="21" y="21"/>
                          </a:lnTo>
                          <a:lnTo>
                            <a:pt x="21" y="21"/>
                          </a:lnTo>
                          <a:lnTo>
                            <a:pt x="16" y="23"/>
                          </a:lnTo>
                          <a:lnTo>
                            <a:pt x="12" y="26"/>
                          </a:lnTo>
                          <a:lnTo>
                            <a:pt x="9" y="30"/>
                          </a:lnTo>
                          <a:lnTo>
                            <a:pt x="7" y="35"/>
                          </a:lnTo>
                          <a:lnTo>
                            <a:pt x="7" y="35"/>
                          </a:lnTo>
                          <a:lnTo>
                            <a:pt x="2" y="68"/>
                          </a:lnTo>
                          <a:lnTo>
                            <a:pt x="0" y="102"/>
                          </a:lnTo>
                          <a:lnTo>
                            <a:pt x="236" y="102"/>
                          </a:lnTo>
                          <a:lnTo>
                            <a:pt x="236" y="102"/>
                          </a:lnTo>
                          <a:lnTo>
                            <a:pt x="234" y="68"/>
                          </a:lnTo>
                          <a:lnTo>
                            <a:pt x="229" y="35"/>
                          </a:lnTo>
                          <a:lnTo>
                            <a:pt x="229" y="35"/>
                          </a:lnTo>
                          <a:lnTo>
                            <a:pt x="227" y="30"/>
                          </a:lnTo>
                          <a:lnTo>
                            <a:pt x="224" y="26"/>
                          </a:lnTo>
                          <a:lnTo>
                            <a:pt x="220" y="23"/>
                          </a:lnTo>
                          <a:lnTo>
                            <a:pt x="215" y="21"/>
                          </a:lnTo>
                          <a:lnTo>
                            <a:pt x="215" y="21"/>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76" name="TextBox 175">
                    <a:extLst>
                      <a:ext uri="{FF2B5EF4-FFF2-40B4-BE49-F238E27FC236}">
                        <a16:creationId xmlns:a16="http://schemas.microsoft.com/office/drawing/2014/main" id="{18669234-36F5-EF45-9E2F-456C45052280}"/>
                      </a:ext>
                    </a:extLst>
                  </p:cNvPr>
                  <p:cNvSpPr txBox="1"/>
                  <p:nvPr/>
                </p:nvSpPr>
                <p:spPr>
                  <a:xfrm>
                    <a:off x="10331336" y="5080836"/>
                    <a:ext cx="718457" cy="338554"/>
                  </a:xfrm>
                  <a:prstGeom prst="rect">
                    <a:avLst/>
                  </a:prstGeom>
                  <a:noFill/>
                </p:spPr>
                <p:txBody>
                  <a:bodyPr wrap="square" rtlCol="0">
                    <a:spAutoFit/>
                  </a:bodyPr>
                  <a:lstStyle/>
                  <a:p>
                    <a:pPr algn="ctr"/>
                    <a:r>
                      <a:rPr lang="en-US" sz="1600" b="1" dirty="0">
                        <a:solidFill>
                          <a:schemeClr val="bg2"/>
                        </a:solidFill>
                      </a:rPr>
                      <a:t>8,54.-</a:t>
                    </a:r>
                    <a:r>
                      <a:rPr lang="en-US" sz="1200" b="1" dirty="0">
                        <a:solidFill>
                          <a:schemeClr val="bg2"/>
                        </a:solidFill>
                      </a:rPr>
                      <a:t> </a:t>
                    </a:r>
                  </a:p>
                </p:txBody>
              </p:sp>
            </p:grpSp>
          </p:grpSp>
          <p:sp>
            <p:nvSpPr>
              <p:cNvPr id="178" name="TextBox 177">
                <a:extLst>
                  <a:ext uri="{FF2B5EF4-FFF2-40B4-BE49-F238E27FC236}">
                    <a16:creationId xmlns:a16="http://schemas.microsoft.com/office/drawing/2014/main" id="{BB623002-61A2-E44F-8285-F9FAF1F3C00F}"/>
                  </a:ext>
                </a:extLst>
              </p:cNvPr>
              <p:cNvSpPr txBox="1"/>
              <p:nvPr/>
            </p:nvSpPr>
            <p:spPr>
              <a:xfrm>
                <a:off x="6477000" y="2428789"/>
                <a:ext cx="3973286" cy="338554"/>
              </a:xfrm>
              <a:prstGeom prst="rect">
                <a:avLst/>
              </a:prstGeom>
              <a:noFill/>
            </p:spPr>
            <p:txBody>
              <a:bodyPr wrap="square" rtlCol="0">
                <a:spAutoFit/>
              </a:bodyPr>
              <a:lstStyle/>
              <a:p>
                <a:pPr algn="ctr"/>
                <a:r>
                  <a:rPr lang="en-US" sz="1600" dirty="0">
                    <a:solidFill>
                      <a:srgbClr val="4D4F53"/>
                    </a:solidFill>
                  </a:rPr>
                  <a:t>Decreasing the Accuracy to get more recall? </a:t>
                </a:r>
              </a:p>
            </p:txBody>
          </p:sp>
        </p:grpSp>
        <p:sp>
          <p:nvSpPr>
            <p:cNvPr id="181" name="TextBox 180">
              <a:extLst>
                <a:ext uri="{FF2B5EF4-FFF2-40B4-BE49-F238E27FC236}">
                  <a16:creationId xmlns:a16="http://schemas.microsoft.com/office/drawing/2014/main" id="{EFE777EB-AEB1-CB43-8867-63EF21BDE135}"/>
                </a:ext>
              </a:extLst>
            </p:cNvPr>
            <p:cNvSpPr txBox="1"/>
            <p:nvPr/>
          </p:nvSpPr>
          <p:spPr>
            <a:xfrm>
              <a:off x="6542859" y="3369692"/>
              <a:ext cx="3856218" cy="954107"/>
            </a:xfrm>
            <a:prstGeom prst="rect">
              <a:avLst/>
            </a:prstGeom>
            <a:noFill/>
          </p:spPr>
          <p:txBody>
            <a:bodyPr wrap="square" rtlCol="0">
              <a:spAutoFit/>
            </a:bodyPr>
            <a:lstStyle/>
            <a:p>
              <a:pPr algn="ctr"/>
              <a:r>
                <a:rPr lang="en-US" sz="1400" dirty="0">
                  <a:solidFill>
                    <a:srgbClr val="4D4F53"/>
                  </a:solidFill>
                </a:rPr>
                <a:t>Not very efficient as we will then need to have someone from HFC support to </a:t>
              </a:r>
              <a:r>
                <a:rPr lang="en-US" sz="1400" b="1" dirty="0">
                  <a:solidFill>
                    <a:srgbClr val="4D4F53"/>
                  </a:solidFill>
                </a:rPr>
                <a:t>check the predictions </a:t>
              </a:r>
              <a:r>
                <a:rPr lang="en-US" sz="1400" dirty="0">
                  <a:solidFill>
                    <a:srgbClr val="4D4F53"/>
                  </a:solidFill>
                </a:rPr>
                <a:t>and this costs the same as dealing directly with the call</a:t>
              </a:r>
            </a:p>
          </p:txBody>
        </p:sp>
      </p:grpSp>
      <p:grpSp>
        <p:nvGrpSpPr>
          <p:cNvPr id="12" name="Group 11">
            <a:extLst>
              <a:ext uri="{FF2B5EF4-FFF2-40B4-BE49-F238E27FC236}">
                <a16:creationId xmlns:a16="http://schemas.microsoft.com/office/drawing/2014/main" id="{0903276C-2A91-F941-8477-E18EE1C2977A}"/>
              </a:ext>
            </a:extLst>
          </p:cNvPr>
          <p:cNvGrpSpPr/>
          <p:nvPr/>
        </p:nvGrpSpPr>
        <p:grpSpPr>
          <a:xfrm>
            <a:off x="918578" y="4467225"/>
            <a:ext cx="10354845" cy="1330984"/>
            <a:chOff x="918578" y="4467225"/>
            <a:chExt cx="10354845" cy="1330984"/>
          </a:xfrm>
        </p:grpSpPr>
        <p:cxnSp>
          <p:nvCxnSpPr>
            <p:cNvPr id="183" name="Straight Connector 182">
              <a:extLst>
                <a:ext uri="{FF2B5EF4-FFF2-40B4-BE49-F238E27FC236}">
                  <a16:creationId xmlns:a16="http://schemas.microsoft.com/office/drawing/2014/main" id="{DFD8BCBC-2532-564B-9DAD-1C473EB9AF3C}"/>
                </a:ext>
              </a:extLst>
            </p:cNvPr>
            <p:cNvCxnSpPr/>
            <p:nvPr/>
          </p:nvCxnSpPr>
          <p:spPr>
            <a:xfrm>
              <a:off x="2702977" y="4467225"/>
              <a:ext cx="6471142" cy="0"/>
            </a:xfrm>
            <a:prstGeom prst="line">
              <a:avLst/>
            </a:prstGeom>
            <a:ln w="12700">
              <a:solidFill>
                <a:srgbClr val="B7B1A9"/>
              </a:solidFill>
              <a:prstDash val="dashDot"/>
            </a:ln>
            <a:effectLst/>
          </p:spPr>
          <p:style>
            <a:lnRef idx="2">
              <a:schemeClr val="accent1"/>
            </a:lnRef>
            <a:fillRef idx="0">
              <a:schemeClr val="accent1"/>
            </a:fillRef>
            <a:effectRef idx="1">
              <a:schemeClr val="accent1"/>
            </a:effectRef>
            <a:fontRef idx="minor">
              <a:schemeClr val="tx1"/>
            </a:fontRef>
          </p:style>
        </p:cxnSp>
        <p:grpSp>
          <p:nvGrpSpPr>
            <p:cNvPr id="187" name="Group 186">
              <a:extLst>
                <a:ext uri="{FF2B5EF4-FFF2-40B4-BE49-F238E27FC236}">
                  <a16:creationId xmlns:a16="http://schemas.microsoft.com/office/drawing/2014/main" id="{FACC8505-96DB-C341-A81E-ACEC974CF3AA}"/>
                </a:ext>
              </a:extLst>
            </p:cNvPr>
            <p:cNvGrpSpPr/>
            <p:nvPr/>
          </p:nvGrpSpPr>
          <p:grpSpPr>
            <a:xfrm>
              <a:off x="918578" y="4814014"/>
              <a:ext cx="10354845" cy="984195"/>
              <a:chOff x="391397" y="4814014"/>
              <a:chExt cx="10354845" cy="984195"/>
            </a:xfrm>
          </p:grpSpPr>
          <p:sp>
            <p:nvSpPr>
              <p:cNvPr id="184" name="Freeform 277">
                <a:extLst>
                  <a:ext uri="{FF2B5EF4-FFF2-40B4-BE49-F238E27FC236}">
                    <a16:creationId xmlns:a16="http://schemas.microsoft.com/office/drawing/2014/main" id="{87903FBD-DC24-A74C-80C9-8475DE707FA2}"/>
                  </a:ext>
                </a:extLst>
              </p:cNvPr>
              <p:cNvSpPr>
                <a:spLocks noEditPoints="1"/>
              </p:cNvSpPr>
              <p:nvPr/>
            </p:nvSpPr>
            <p:spPr bwMode="auto">
              <a:xfrm>
                <a:off x="4728897" y="5117469"/>
                <a:ext cx="641350" cy="438150"/>
              </a:xfrm>
              <a:custGeom>
                <a:avLst/>
                <a:gdLst>
                  <a:gd name="T0" fmla="*/ 0 w 404"/>
                  <a:gd name="T1" fmla="*/ 34 h 276"/>
                  <a:gd name="T2" fmla="*/ 6 w 404"/>
                  <a:gd name="T3" fmla="*/ 14 h 276"/>
                  <a:gd name="T4" fmla="*/ 22 w 404"/>
                  <a:gd name="T5" fmla="*/ 2 h 276"/>
                  <a:gd name="T6" fmla="*/ 276 w 404"/>
                  <a:gd name="T7" fmla="*/ 0 h 276"/>
                  <a:gd name="T8" fmla="*/ 292 w 404"/>
                  <a:gd name="T9" fmla="*/ 2 h 276"/>
                  <a:gd name="T10" fmla="*/ 308 w 404"/>
                  <a:gd name="T11" fmla="*/ 14 h 276"/>
                  <a:gd name="T12" fmla="*/ 314 w 404"/>
                  <a:gd name="T13" fmla="*/ 34 h 276"/>
                  <a:gd name="T14" fmla="*/ 314 w 404"/>
                  <a:gd name="T15" fmla="*/ 54 h 276"/>
                  <a:gd name="T16" fmla="*/ 38 w 404"/>
                  <a:gd name="T17" fmla="*/ 82 h 276"/>
                  <a:gd name="T18" fmla="*/ 16 w 404"/>
                  <a:gd name="T19" fmla="*/ 76 h 276"/>
                  <a:gd name="T20" fmla="*/ 2 w 404"/>
                  <a:gd name="T21" fmla="*/ 60 h 276"/>
                  <a:gd name="T22" fmla="*/ 0 w 404"/>
                  <a:gd name="T23" fmla="*/ 46 h 276"/>
                  <a:gd name="T24" fmla="*/ 220 w 404"/>
                  <a:gd name="T25" fmla="*/ 194 h 276"/>
                  <a:gd name="T26" fmla="*/ 30 w 404"/>
                  <a:gd name="T27" fmla="*/ 194 h 276"/>
                  <a:gd name="T28" fmla="*/ 10 w 404"/>
                  <a:gd name="T29" fmla="*/ 204 h 276"/>
                  <a:gd name="T30" fmla="*/ 0 w 404"/>
                  <a:gd name="T31" fmla="*/ 222 h 276"/>
                  <a:gd name="T32" fmla="*/ 0 w 404"/>
                  <a:gd name="T33" fmla="*/ 242 h 276"/>
                  <a:gd name="T34" fmla="*/ 6 w 404"/>
                  <a:gd name="T35" fmla="*/ 260 h 276"/>
                  <a:gd name="T36" fmla="*/ 22 w 404"/>
                  <a:gd name="T37" fmla="*/ 274 h 276"/>
                  <a:gd name="T38" fmla="*/ 276 w 404"/>
                  <a:gd name="T39" fmla="*/ 276 h 276"/>
                  <a:gd name="T40" fmla="*/ 280 w 404"/>
                  <a:gd name="T41" fmla="*/ 276 h 276"/>
                  <a:gd name="T42" fmla="*/ 244 w 404"/>
                  <a:gd name="T43" fmla="*/ 242 h 276"/>
                  <a:gd name="T44" fmla="*/ 224 w 404"/>
                  <a:gd name="T45" fmla="*/ 210 h 276"/>
                  <a:gd name="T46" fmla="*/ 216 w 404"/>
                  <a:gd name="T47" fmla="*/ 178 h 276"/>
                  <a:gd name="T48" fmla="*/ 210 w 404"/>
                  <a:gd name="T49" fmla="*/ 106 h 276"/>
                  <a:gd name="T50" fmla="*/ 38 w 404"/>
                  <a:gd name="T51" fmla="*/ 96 h 276"/>
                  <a:gd name="T52" fmla="*/ 16 w 404"/>
                  <a:gd name="T53" fmla="*/ 102 h 276"/>
                  <a:gd name="T54" fmla="*/ 2 w 404"/>
                  <a:gd name="T55" fmla="*/ 118 h 276"/>
                  <a:gd name="T56" fmla="*/ 0 w 404"/>
                  <a:gd name="T57" fmla="*/ 144 h 276"/>
                  <a:gd name="T58" fmla="*/ 2 w 404"/>
                  <a:gd name="T59" fmla="*/ 158 h 276"/>
                  <a:gd name="T60" fmla="*/ 16 w 404"/>
                  <a:gd name="T61" fmla="*/ 172 h 276"/>
                  <a:gd name="T62" fmla="*/ 38 w 404"/>
                  <a:gd name="T63" fmla="*/ 178 h 276"/>
                  <a:gd name="T64" fmla="*/ 390 w 404"/>
                  <a:gd name="T65" fmla="*/ 204 h 276"/>
                  <a:gd name="T66" fmla="*/ 362 w 404"/>
                  <a:gd name="T67" fmla="*/ 244 h 276"/>
                  <a:gd name="T68" fmla="*/ 328 w 404"/>
                  <a:gd name="T69" fmla="*/ 270 h 276"/>
                  <a:gd name="T70" fmla="*/ 300 w 404"/>
                  <a:gd name="T71" fmla="*/ 270 h 276"/>
                  <a:gd name="T72" fmla="*/ 268 w 404"/>
                  <a:gd name="T73" fmla="*/ 244 h 276"/>
                  <a:gd name="T74" fmla="*/ 238 w 404"/>
                  <a:gd name="T75" fmla="*/ 204 h 276"/>
                  <a:gd name="T76" fmla="*/ 230 w 404"/>
                  <a:gd name="T77" fmla="*/ 178 h 276"/>
                  <a:gd name="T78" fmla="*/ 226 w 404"/>
                  <a:gd name="T79" fmla="*/ 104 h 276"/>
                  <a:gd name="T80" fmla="*/ 404 w 404"/>
                  <a:gd name="T81" fmla="*/ 104 h 276"/>
                  <a:gd name="T82" fmla="*/ 402 w 404"/>
                  <a:gd name="T83" fmla="*/ 150 h 276"/>
                  <a:gd name="T84" fmla="*/ 390 w 404"/>
                  <a:gd name="T85" fmla="*/ 204 h 276"/>
                  <a:gd name="T86" fmla="*/ 314 w 404"/>
                  <a:gd name="T87" fmla="*/ 90 h 276"/>
                  <a:gd name="T88" fmla="*/ 246 w 404"/>
                  <a:gd name="T89" fmla="*/ 158 h 276"/>
                  <a:gd name="T90" fmla="*/ 256 w 404"/>
                  <a:gd name="T91" fmla="*/ 196 h 276"/>
                  <a:gd name="T92" fmla="*/ 296 w 404"/>
                  <a:gd name="T93" fmla="*/ 244 h 276"/>
                  <a:gd name="T94" fmla="*/ 314 w 404"/>
                  <a:gd name="T95" fmla="*/ 256 h 276"/>
                  <a:gd name="T96" fmla="*/ 350 w 404"/>
                  <a:gd name="T97" fmla="*/ 230 h 276"/>
                  <a:gd name="T98" fmla="*/ 374 w 404"/>
                  <a:gd name="T99" fmla="*/ 196 h 276"/>
                  <a:gd name="T100" fmla="*/ 384 w 404"/>
                  <a:gd name="T101" fmla="*/ 116 h 276"/>
                  <a:gd name="T102" fmla="*/ 276 w 404"/>
                  <a:gd name="T103" fmla="*/ 210 h 276"/>
                  <a:gd name="T104" fmla="*/ 302 w 404"/>
                  <a:gd name="T105" fmla="*/ 236 h 276"/>
                  <a:gd name="T106" fmla="*/ 330 w 404"/>
                  <a:gd name="T107" fmla="*/ 234 h 276"/>
                  <a:gd name="T108" fmla="*/ 364 w 404"/>
                  <a:gd name="T109" fmla="*/ 192 h 276"/>
                  <a:gd name="T110" fmla="*/ 370 w 404"/>
                  <a:gd name="T111" fmla="*/ 164 h 276"/>
                  <a:gd name="T112" fmla="*/ 314 w 404"/>
                  <a:gd name="T113" fmla="*/ 102 h 276"/>
                  <a:gd name="T114" fmla="*/ 258 w 404"/>
                  <a:gd name="T115" fmla="*/ 158 h 276"/>
                  <a:gd name="T116" fmla="*/ 266 w 404"/>
                  <a:gd name="T117" fmla="*/ 192 h 276"/>
                  <a:gd name="T118" fmla="*/ 314 w 404"/>
                  <a:gd name="T119" fmla="*/ 10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4" h="276">
                    <a:moveTo>
                      <a:pt x="0" y="46"/>
                    </a:moveTo>
                    <a:lnTo>
                      <a:pt x="0" y="34"/>
                    </a:lnTo>
                    <a:lnTo>
                      <a:pt x="0" y="34"/>
                    </a:lnTo>
                    <a:lnTo>
                      <a:pt x="0" y="26"/>
                    </a:lnTo>
                    <a:lnTo>
                      <a:pt x="2" y="20"/>
                    </a:lnTo>
                    <a:lnTo>
                      <a:pt x="6" y="14"/>
                    </a:lnTo>
                    <a:lnTo>
                      <a:pt x="10" y="10"/>
                    </a:lnTo>
                    <a:lnTo>
                      <a:pt x="16" y="6"/>
                    </a:lnTo>
                    <a:lnTo>
                      <a:pt x="22" y="2"/>
                    </a:lnTo>
                    <a:lnTo>
                      <a:pt x="30" y="0"/>
                    </a:lnTo>
                    <a:lnTo>
                      <a:pt x="38" y="0"/>
                    </a:lnTo>
                    <a:lnTo>
                      <a:pt x="276" y="0"/>
                    </a:lnTo>
                    <a:lnTo>
                      <a:pt x="276" y="0"/>
                    </a:lnTo>
                    <a:lnTo>
                      <a:pt x="284" y="0"/>
                    </a:lnTo>
                    <a:lnTo>
                      <a:pt x="292" y="2"/>
                    </a:lnTo>
                    <a:lnTo>
                      <a:pt x="298" y="6"/>
                    </a:lnTo>
                    <a:lnTo>
                      <a:pt x="304" y="10"/>
                    </a:lnTo>
                    <a:lnTo>
                      <a:pt x="308" y="14"/>
                    </a:lnTo>
                    <a:lnTo>
                      <a:pt x="312" y="20"/>
                    </a:lnTo>
                    <a:lnTo>
                      <a:pt x="314" y="26"/>
                    </a:lnTo>
                    <a:lnTo>
                      <a:pt x="314" y="34"/>
                    </a:lnTo>
                    <a:lnTo>
                      <a:pt x="314" y="46"/>
                    </a:lnTo>
                    <a:lnTo>
                      <a:pt x="314" y="46"/>
                    </a:lnTo>
                    <a:lnTo>
                      <a:pt x="314" y="54"/>
                    </a:lnTo>
                    <a:lnTo>
                      <a:pt x="240" y="82"/>
                    </a:lnTo>
                    <a:lnTo>
                      <a:pt x="38" y="82"/>
                    </a:lnTo>
                    <a:lnTo>
                      <a:pt x="38" y="82"/>
                    </a:lnTo>
                    <a:lnTo>
                      <a:pt x="30" y="80"/>
                    </a:lnTo>
                    <a:lnTo>
                      <a:pt x="22" y="78"/>
                    </a:lnTo>
                    <a:lnTo>
                      <a:pt x="16" y="76"/>
                    </a:lnTo>
                    <a:lnTo>
                      <a:pt x="10" y="72"/>
                    </a:lnTo>
                    <a:lnTo>
                      <a:pt x="6" y="66"/>
                    </a:lnTo>
                    <a:lnTo>
                      <a:pt x="2" y="60"/>
                    </a:lnTo>
                    <a:lnTo>
                      <a:pt x="0" y="54"/>
                    </a:lnTo>
                    <a:lnTo>
                      <a:pt x="0" y="46"/>
                    </a:lnTo>
                    <a:lnTo>
                      <a:pt x="0" y="46"/>
                    </a:lnTo>
                    <a:close/>
                    <a:moveTo>
                      <a:pt x="224" y="210"/>
                    </a:moveTo>
                    <a:lnTo>
                      <a:pt x="224" y="210"/>
                    </a:lnTo>
                    <a:lnTo>
                      <a:pt x="220" y="194"/>
                    </a:lnTo>
                    <a:lnTo>
                      <a:pt x="38" y="194"/>
                    </a:lnTo>
                    <a:lnTo>
                      <a:pt x="38" y="194"/>
                    </a:lnTo>
                    <a:lnTo>
                      <a:pt x="30" y="194"/>
                    </a:lnTo>
                    <a:lnTo>
                      <a:pt x="22" y="196"/>
                    </a:lnTo>
                    <a:lnTo>
                      <a:pt x="16" y="200"/>
                    </a:lnTo>
                    <a:lnTo>
                      <a:pt x="10" y="204"/>
                    </a:lnTo>
                    <a:lnTo>
                      <a:pt x="6" y="208"/>
                    </a:lnTo>
                    <a:lnTo>
                      <a:pt x="2" y="214"/>
                    </a:lnTo>
                    <a:lnTo>
                      <a:pt x="0" y="222"/>
                    </a:lnTo>
                    <a:lnTo>
                      <a:pt x="0" y="228"/>
                    </a:lnTo>
                    <a:lnTo>
                      <a:pt x="0" y="242"/>
                    </a:lnTo>
                    <a:lnTo>
                      <a:pt x="0" y="242"/>
                    </a:lnTo>
                    <a:lnTo>
                      <a:pt x="0" y="248"/>
                    </a:lnTo>
                    <a:lnTo>
                      <a:pt x="2" y="254"/>
                    </a:lnTo>
                    <a:lnTo>
                      <a:pt x="6" y="260"/>
                    </a:lnTo>
                    <a:lnTo>
                      <a:pt x="10" y="266"/>
                    </a:lnTo>
                    <a:lnTo>
                      <a:pt x="16" y="270"/>
                    </a:lnTo>
                    <a:lnTo>
                      <a:pt x="22" y="274"/>
                    </a:lnTo>
                    <a:lnTo>
                      <a:pt x="30" y="276"/>
                    </a:lnTo>
                    <a:lnTo>
                      <a:pt x="38" y="276"/>
                    </a:lnTo>
                    <a:lnTo>
                      <a:pt x="276" y="276"/>
                    </a:lnTo>
                    <a:lnTo>
                      <a:pt x="276" y="276"/>
                    </a:lnTo>
                    <a:lnTo>
                      <a:pt x="280" y="276"/>
                    </a:lnTo>
                    <a:lnTo>
                      <a:pt x="280" y="276"/>
                    </a:lnTo>
                    <a:lnTo>
                      <a:pt x="270" y="268"/>
                    </a:lnTo>
                    <a:lnTo>
                      <a:pt x="260" y="260"/>
                    </a:lnTo>
                    <a:lnTo>
                      <a:pt x="244" y="242"/>
                    </a:lnTo>
                    <a:lnTo>
                      <a:pt x="232" y="224"/>
                    </a:lnTo>
                    <a:lnTo>
                      <a:pt x="224" y="210"/>
                    </a:lnTo>
                    <a:lnTo>
                      <a:pt x="224" y="210"/>
                    </a:lnTo>
                    <a:close/>
                    <a:moveTo>
                      <a:pt x="38" y="178"/>
                    </a:moveTo>
                    <a:lnTo>
                      <a:pt x="216" y="178"/>
                    </a:lnTo>
                    <a:lnTo>
                      <a:pt x="216" y="178"/>
                    </a:lnTo>
                    <a:lnTo>
                      <a:pt x="212" y="158"/>
                    </a:lnTo>
                    <a:lnTo>
                      <a:pt x="210" y="138"/>
                    </a:lnTo>
                    <a:lnTo>
                      <a:pt x="210" y="106"/>
                    </a:lnTo>
                    <a:lnTo>
                      <a:pt x="210" y="96"/>
                    </a:lnTo>
                    <a:lnTo>
                      <a:pt x="38" y="96"/>
                    </a:lnTo>
                    <a:lnTo>
                      <a:pt x="38" y="96"/>
                    </a:lnTo>
                    <a:lnTo>
                      <a:pt x="30" y="98"/>
                    </a:lnTo>
                    <a:lnTo>
                      <a:pt x="22" y="100"/>
                    </a:lnTo>
                    <a:lnTo>
                      <a:pt x="16" y="102"/>
                    </a:lnTo>
                    <a:lnTo>
                      <a:pt x="10" y="106"/>
                    </a:lnTo>
                    <a:lnTo>
                      <a:pt x="6" y="112"/>
                    </a:lnTo>
                    <a:lnTo>
                      <a:pt x="2" y="118"/>
                    </a:lnTo>
                    <a:lnTo>
                      <a:pt x="0" y="124"/>
                    </a:lnTo>
                    <a:lnTo>
                      <a:pt x="0" y="130"/>
                    </a:lnTo>
                    <a:lnTo>
                      <a:pt x="0" y="144"/>
                    </a:lnTo>
                    <a:lnTo>
                      <a:pt x="0" y="144"/>
                    </a:lnTo>
                    <a:lnTo>
                      <a:pt x="0" y="150"/>
                    </a:lnTo>
                    <a:lnTo>
                      <a:pt x="2" y="158"/>
                    </a:lnTo>
                    <a:lnTo>
                      <a:pt x="6" y="164"/>
                    </a:lnTo>
                    <a:lnTo>
                      <a:pt x="10" y="168"/>
                    </a:lnTo>
                    <a:lnTo>
                      <a:pt x="16" y="172"/>
                    </a:lnTo>
                    <a:lnTo>
                      <a:pt x="22" y="176"/>
                    </a:lnTo>
                    <a:lnTo>
                      <a:pt x="30" y="178"/>
                    </a:lnTo>
                    <a:lnTo>
                      <a:pt x="38" y="178"/>
                    </a:lnTo>
                    <a:lnTo>
                      <a:pt x="38" y="178"/>
                    </a:lnTo>
                    <a:close/>
                    <a:moveTo>
                      <a:pt x="390" y="204"/>
                    </a:moveTo>
                    <a:lnTo>
                      <a:pt x="390" y="204"/>
                    </a:lnTo>
                    <a:lnTo>
                      <a:pt x="378" y="224"/>
                    </a:lnTo>
                    <a:lnTo>
                      <a:pt x="370" y="234"/>
                    </a:lnTo>
                    <a:lnTo>
                      <a:pt x="362" y="244"/>
                    </a:lnTo>
                    <a:lnTo>
                      <a:pt x="352" y="254"/>
                    </a:lnTo>
                    <a:lnTo>
                      <a:pt x="340" y="262"/>
                    </a:lnTo>
                    <a:lnTo>
                      <a:pt x="328" y="270"/>
                    </a:lnTo>
                    <a:lnTo>
                      <a:pt x="314" y="276"/>
                    </a:lnTo>
                    <a:lnTo>
                      <a:pt x="314" y="276"/>
                    </a:lnTo>
                    <a:lnTo>
                      <a:pt x="300" y="270"/>
                    </a:lnTo>
                    <a:lnTo>
                      <a:pt x="288" y="262"/>
                    </a:lnTo>
                    <a:lnTo>
                      <a:pt x="278" y="254"/>
                    </a:lnTo>
                    <a:lnTo>
                      <a:pt x="268" y="244"/>
                    </a:lnTo>
                    <a:lnTo>
                      <a:pt x="258" y="234"/>
                    </a:lnTo>
                    <a:lnTo>
                      <a:pt x="250" y="224"/>
                    </a:lnTo>
                    <a:lnTo>
                      <a:pt x="238" y="204"/>
                    </a:lnTo>
                    <a:lnTo>
                      <a:pt x="238" y="204"/>
                    </a:lnTo>
                    <a:lnTo>
                      <a:pt x="234" y="192"/>
                    </a:lnTo>
                    <a:lnTo>
                      <a:pt x="230" y="178"/>
                    </a:lnTo>
                    <a:lnTo>
                      <a:pt x="226" y="150"/>
                    </a:lnTo>
                    <a:lnTo>
                      <a:pt x="226" y="124"/>
                    </a:lnTo>
                    <a:lnTo>
                      <a:pt x="226" y="104"/>
                    </a:lnTo>
                    <a:lnTo>
                      <a:pt x="314" y="70"/>
                    </a:lnTo>
                    <a:lnTo>
                      <a:pt x="404" y="104"/>
                    </a:lnTo>
                    <a:lnTo>
                      <a:pt x="404" y="104"/>
                    </a:lnTo>
                    <a:lnTo>
                      <a:pt x="404" y="104"/>
                    </a:lnTo>
                    <a:lnTo>
                      <a:pt x="404" y="124"/>
                    </a:lnTo>
                    <a:lnTo>
                      <a:pt x="402" y="150"/>
                    </a:lnTo>
                    <a:lnTo>
                      <a:pt x="398" y="178"/>
                    </a:lnTo>
                    <a:lnTo>
                      <a:pt x="394" y="192"/>
                    </a:lnTo>
                    <a:lnTo>
                      <a:pt x="390" y="204"/>
                    </a:lnTo>
                    <a:lnTo>
                      <a:pt x="390" y="204"/>
                    </a:lnTo>
                    <a:close/>
                    <a:moveTo>
                      <a:pt x="386" y="116"/>
                    </a:moveTo>
                    <a:lnTo>
                      <a:pt x="314" y="90"/>
                    </a:lnTo>
                    <a:lnTo>
                      <a:pt x="244" y="116"/>
                    </a:lnTo>
                    <a:lnTo>
                      <a:pt x="244" y="116"/>
                    </a:lnTo>
                    <a:lnTo>
                      <a:pt x="246" y="158"/>
                    </a:lnTo>
                    <a:lnTo>
                      <a:pt x="250" y="178"/>
                    </a:lnTo>
                    <a:lnTo>
                      <a:pt x="256" y="196"/>
                    </a:lnTo>
                    <a:lnTo>
                      <a:pt x="256" y="196"/>
                    </a:lnTo>
                    <a:lnTo>
                      <a:pt x="266" y="214"/>
                    </a:lnTo>
                    <a:lnTo>
                      <a:pt x="280" y="230"/>
                    </a:lnTo>
                    <a:lnTo>
                      <a:pt x="296" y="244"/>
                    </a:lnTo>
                    <a:lnTo>
                      <a:pt x="304" y="250"/>
                    </a:lnTo>
                    <a:lnTo>
                      <a:pt x="314" y="256"/>
                    </a:lnTo>
                    <a:lnTo>
                      <a:pt x="314" y="256"/>
                    </a:lnTo>
                    <a:lnTo>
                      <a:pt x="324" y="250"/>
                    </a:lnTo>
                    <a:lnTo>
                      <a:pt x="334" y="244"/>
                    </a:lnTo>
                    <a:lnTo>
                      <a:pt x="350" y="230"/>
                    </a:lnTo>
                    <a:lnTo>
                      <a:pt x="364" y="214"/>
                    </a:lnTo>
                    <a:lnTo>
                      <a:pt x="374" y="196"/>
                    </a:lnTo>
                    <a:lnTo>
                      <a:pt x="374" y="196"/>
                    </a:lnTo>
                    <a:lnTo>
                      <a:pt x="380" y="178"/>
                    </a:lnTo>
                    <a:lnTo>
                      <a:pt x="382" y="158"/>
                    </a:lnTo>
                    <a:lnTo>
                      <a:pt x="384" y="116"/>
                    </a:lnTo>
                    <a:lnTo>
                      <a:pt x="386" y="116"/>
                    </a:lnTo>
                    <a:close/>
                    <a:moveTo>
                      <a:pt x="276" y="210"/>
                    </a:moveTo>
                    <a:lnTo>
                      <a:pt x="276" y="210"/>
                    </a:lnTo>
                    <a:lnTo>
                      <a:pt x="284" y="220"/>
                    </a:lnTo>
                    <a:lnTo>
                      <a:pt x="292" y="228"/>
                    </a:lnTo>
                    <a:lnTo>
                      <a:pt x="302" y="236"/>
                    </a:lnTo>
                    <a:lnTo>
                      <a:pt x="314" y="244"/>
                    </a:lnTo>
                    <a:lnTo>
                      <a:pt x="314" y="244"/>
                    </a:lnTo>
                    <a:lnTo>
                      <a:pt x="330" y="234"/>
                    </a:lnTo>
                    <a:lnTo>
                      <a:pt x="344" y="222"/>
                    </a:lnTo>
                    <a:lnTo>
                      <a:pt x="356" y="206"/>
                    </a:lnTo>
                    <a:lnTo>
                      <a:pt x="364" y="192"/>
                    </a:lnTo>
                    <a:lnTo>
                      <a:pt x="364" y="192"/>
                    </a:lnTo>
                    <a:lnTo>
                      <a:pt x="368" y="178"/>
                    </a:lnTo>
                    <a:lnTo>
                      <a:pt x="370" y="164"/>
                    </a:lnTo>
                    <a:lnTo>
                      <a:pt x="374" y="134"/>
                    </a:lnTo>
                    <a:lnTo>
                      <a:pt x="276" y="210"/>
                    </a:lnTo>
                    <a:close/>
                    <a:moveTo>
                      <a:pt x="314" y="102"/>
                    </a:moveTo>
                    <a:lnTo>
                      <a:pt x="256" y="126"/>
                    </a:lnTo>
                    <a:lnTo>
                      <a:pt x="256" y="126"/>
                    </a:lnTo>
                    <a:lnTo>
                      <a:pt x="258" y="158"/>
                    </a:lnTo>
                    <a:lnTo>
                      <a:pt x="260" y="176"/>
                    </a:lnTo>
                    <a:lnTo>
                      <a:pt x="266" y="192"/>
                    </a:lnTo>
                    <a:lnTo>
                      <a:pt x="266" y="192"/>
                    </a:lnTo>
                    <a:lnTo>
                      <a:pt x="268" y="196"/>
                    </a:lnTo>
                    <a:lnTo>
                      <a:pt x="366" y="122"/>
                    </a:lnTo>
                    <a:lnTo>
                      <a:pt x="314" y="102"/>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TextBox 184">
                <a:extLst>
                  <a:ext uri="{FF2B5EF4-FFF2-40B4-BE49-F238E27FC236}">
                    <a16:creationId xmlns:a16="http://schemas.microsoft.com/office/drawing/2014/main" id="{F6CD5539-9B52-B74D-8113-7043B8EB3EE6}"/>
                  </a:ext>
                </a:extLst>
              </p:cNvPr>
              <p:cNvSpPr txBox="1"/>
              <p:nvPr/>
            </p:nvSpPr>
            <p:spPr>
              <a:xfrm>
                <a:off x="391397" y="4874879"/>
                <a:ext cx="3512053" cy="923330"/>
              </a:xfrm>
              <a:prstGeom prst="rect">
                <a:avLst/>
              </a:prstGeom>
              <a:noFill/>
            </p:spPr>
            <p:txBody>
              <a:bodyPr wrap="square" rtlCol="0">
                <a:spAutoFit/>
              </a:bodyPr>
              <a:lstStyle/>
              <a:p>
                <a:pPr algn="ctr"/>
                <a:r>
                  <a:rPr lang="en-US" i="1" dirty="0">
                    <a:solidFill>
                      <a:srgbClr val="4D4F53"/>
                    </a:solidFill>
                  </a:rPr>
                  <a:t>Our recommendation</a:t>
                </a:r>
              </a:p>
              <a:p>
                <a:pPr algn="ctr"/>
                <a:r>
                  <a:rPr lang="en-US" b="1" dirty="0">
                    <a:solidFill>
                      <a:srgbClr val="4D4F53"/>
                    </a:solidFill>
                  </a:rPr>
                  <a:t>Improve the data</a:t>
                </a:r>
                <a:r>
                  <a:rPr lang="en-US" dirty="0">
                    <a:solidFill>
                      <a:srgbClr val="4D4F53"/>
                    </a:solidFill>
                  </a:rPr>
                  <a:t> to improve the performance</a:t>
                </a:r>
              </a:p>
            </p:txBody>
          </p:sp>
          <p:sp>
            <p:nvSpPr>
              <p:cNvPr id="186" name="TextBox 185">
                <a:extLst>
                  <a:ext uri="{FF2B5EF4-FFF2-40B4-BE49-F238E27FC236}">
                    <a16:creationId xmlns:a16="http://schemas.microsoft.com/office/drawing/2014/main" id="{0E1299E2-4CAC-794B-AF64-AD1D483D519A}"/>
                  </a:ext>
                </a:extLst>
              </p:cNvPr>
              <p:cNvSpPr txBox="1"/>
              <p:nvPr/>
            </p:nvSpPr>
            <p:spPr>
              <a:xfrm>
                <a:off x="6195694" y="4814014"/>
                <a:ext cx="4550548" cy="954107"/>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rgbClr val="4D4F53"/>
                    </a:solidFill>
                  </a:rPr>
                  <a:t>Store the </a:t>
                </a:r>
                <a:r>
                  <a:rPr lang="en-US" sz="1400" b="1" dirty="0">
                    <a:solidFill>
                      <a:srgbClr val="4D4F53"/>
                    </a:solidFill>
                  </a:rPr>
                  <a:t>MAC concerned </a:t>
                </a:r>
                <a:r>
                  <a:rPr lang="en-US" sz="1400" dirty="0">
                    <a:solidFill>
                      <a:srgbClr val="4D4F53"/>
                    </a:solidFill>
                  </a:rPr>
                  <a:t>by VIA interaction</a:t>
                </a:r>
              </a:p>
              <a:p>
                <a:pPr marL="171450" indent="-171450">
                  <a:buFont typeface="Arial" panose="020B0604020202020204" pitchFamily="34" charset="0"/>
                  <a:buChar char="•"/>
                </a:pPr>
                <a:r>
                  <a:rPr lang="en-US" sz="1400" dirty="0">
                    <a:solidFill>
                      <a:srgbClr val="4D4F53"/>
                    </a:solidFill>
                  </a:rPr>
                  <a:t>Leverage </a:t>
                </a:r>
                <a:r>
                  <a:rPr lang="en-US" sz="1400" b="1" dirty="0">
                    <a:solidFill>
                      <a:srgbClr val="4D4F53"/>
                    </a:solidFill>
                  </a:rPr>
                  <a:t>feedback from the customer</a:t>
                </a:r>
                <a:r>
                  <a:rPr lang="en-US" sz="1400" dirty="0">
                    <a:solidFill>
                      <a:srgbClr val="4D4F53"/>
                    </a:solidFill>
                  </a:rPr>
                  <a:t>, ask them if their problem was solved</a:t>
                </a:r>
              </a:p>
              <a:p>
                <a:pPr marL="171450" indent="-171450">
                  <a:buFont typeface="Arial" panose="020B0604020202020204" pitchFamily="34" charset="0"/>
                  <a:buChar char="•"/>
                </a:pPr>
                <a:r>
                  <a:rPr lang="en-US" sz="1400" dirty="0">
                    <a:solidFill>
                      <a:srgbClr val="4D4F53"/>
                    </a:solidFill>
                  </a:rPr>
                  <a:t>Use </a:t>
                </a:r>
                <a:r>
                  <a:rPr lang="en-US" sz="1400" b="1" dirty="0">
                    <a:solidFill>
                      <a:srgbClr val="4D4F53"/>
                    </a:solidFill>
                  </a:rPr>
                  <a:t>CPE software logs</a:t>
                </a:r>
              </a:p>
            </p:txBody>
          </p:sp>
        </p:grpSp>
      </p:grpSp>
    </p:spTree>
    <p:extLst>
      <p:ext uri="{BB962C8B-B14F-4D97-AF65-F5344CB8AC3E}">
        <p14:creationId xmlns:p14="http://schemas.microsoft.com/office/powerpoint/2010/main" val="427163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4639A3-4A3F-0542-B947-05E0536EFD37}"/>
              </a:ext>
            </a:extLst>
          </p:cNvPr>
          <p:cNvSpPr/>
          <p:nvPr/>
        </p:nvSpPr>
        <p:spPr>
          <a:xfrm>
            <a:off x="-232474" y="1349226"/>
            <a:ext cx="12553628" cy="9662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Improvements: Using Predictions</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Discussion</a:t>
            </a:r>
          </a:p>
        </p:txBody>
      </p:sp>
      <p:grpSp>
        <p:nvGrpSpPr>
          <p:cNvPr id="154" name="Group 153">
            <a:extLst>
              <a:ext uri="{FF2B5EF4-FFF2-40B4-BE49-F238E27FC236}">
                <a16:creationId xmlns:a16="http://schemas.microsoft.com/office/drawing/2014/main" id="{701F44D5-2F0B-1B4D-AE0C-79DED333CCAF}"/>
              </a:ext>
            </a:extLst>
          </p:cNvPr>
          <p:cNvGrpSpPr/>
          <p:nvPr/>
        </p:nvGrpSpPr>
        <p:grpSpPr>
          <a:xfrm>
            <a:off x="584668" y="1487337"/>
            <a:ext cx="722313" cy="685800"/>
            <a:chOff x="6148388" y="1808163"/>
            <a:chExt cx="722313" cy="685800"/>
          </a:xfrm>
        </p:grpSpPr>
        <p:sp>
          <p:nvSpPr>
            <p:cNvPr id="155" name="Freeform 24">
              <a:extLst>
                <a:ext uri="{FF2B5EF4-FFF2-40B4-BE49-F238E27FC236}">
                  <a16:creationId xmlns:a16="http://schemas.microsoft.com/office/drawing/2014/main" id="{9A433C8B-F66E-3B40-BC9F-6A98539A7B7C}"/>
                </a:ext>
              </a:extLst>
            </p:cNvPr>
            <p:cNvSpPr>
              <a:spLocks/>
            </p:cNvSpPr>
            <p:nvPr/>
          </p:nvSpPr>
          <p:spPr bwMode="auto">
            <a:xfrm>
              <a:off x="6148388" y="1909763"/>
              <a:ext cx="311150" cy="225425"/>
            </a:xfrm>
            <a:custGeom>
              <a:avLst/>
              <a:gdLst>
                <a:gd name="T0" fmla="*/ 196 w 196"/>
                <a:gd name="T1" fmla="*/ 0 h 142"/>
                <a:gd name="T2" fmla="*/ 196 w 196"/>
                <a:gd name="T3" fmla="*/ 0 h 142"/>
                <a:gd name="T4" fmla="*/ 180 w 196"/>
                <a:gd name="T5" fmla="*/ 4 h 142"/>
                <a:gd name="T6" fmla="*/ 164 w 196"/>
                <a:gd name="T7" fmla="*/ 6 h 142"/>
                <a:gd name="T8" fmla="*/ 149 w 196"/>
                <a:gd name="T9" fmla="*/ 11 h 142"/>
                <a:gd name="T10" fmla="*/ 133 w 196"/>
                <a:gd name="T11" fmla="*/ 16 h 142"/>
                <a:gd name="T12" fmla="*/ 107 w 196"/>
                <a:gd name="T13" fmla="*/ 29 h 142"/>
                <a:gd name="T14" fmla="*/ 80 w 196"/>
                <a:gd name="T15" fmla="*/ 45 h 142"/>
                <a:gd name="T16" fmla="*/ 57 w 196"/>
                <a:gd name="T17" fmla="*/ 64 h 142"/>
                <a:gd name="T18" fmla="*/ 36 w 196"/>
                <a:gd name="T19" fmla="*/ 87 h 142"/>
                <a:gd name="T20" fmla="*/ 16 w 196"/>
                <a:gd name="T21" fmla="*/ 114 h 142"/>
                <a:gd name="T22" fmla="*/ 0 w 196"/>
                <a:gd name="T23" fmla="*/ 142 h 142"/>
                <a:gd name="T24" fmla="*/ 9 w 196"/>
                <a:gd name="T25" fmla="*/ 142 h 142"/>
                <a:gd name="T26" fmla="*/ 9 w 196"/>
                <a:gd name="T27" fmla="*/ 142 h 142"/>
                <a:gd name="T28" fmla="*/ 23 w 196"/>
                <a:gd name="T29" fmla="*/ 132 h 142"/>
                <a:gd name="T30" fmla="*/ 38 w 196"/>
                <a:gd name="T31" fmla="*/ 125 h 142"/>
                <a:gd name="T32" fmla="*/ 50 w 196"/>
                <a:gd name="T33" fmla="*/ 121 h 142"/>
                <a:gd name="T34" fmla="*/ 62 w 196"/>
                <a:gd name="T35" fmla="*/ 121 h 142"/>
                <a:gd name="T36" fmla="*/ 62 w 196"/>
                <a:gd name="T37" fmla="*/ 121 h 142"/>
                <a:gd name="T38" fmla="*/ 78 w 196"/>
                <a:gd name="T39" fmla="*/ 121 h 142"/>
                <a:gd name="T40" fmla="*/ 93 w 196"/>
                <a:gd name="T41" fmla="*/ 125 h 142"/>
                <a:gd name="T42" fmla="*/ 103 w 196"/>
                <a:gd name="T43" fmla="*/ 132 h 142"/>
                <a:gd name="T44" fmla="*/ 112 w 196"/>
                <a:gd name="T45" fmla="*/ 139 h 142"/>
                <a:gd name="T46" fmla="*/ 112 w 196"/>
                <a:gd name="T47" fmla="*/ 139 h 142"/>
                <a:gd name="T48" fmla="*/ 116 w 196"/>
                <a:gd name="T49" fmla="*/ 114 h 142"/>
                <a:gd name="T50" fmla="*/ 123 w 196"/>
                <a:gd name="T51" fmla="*/ 91 h 142"/>
                <a:gd name="T52" fmla="*/ 133 w 196"/>
                <a:gd name="T53" fmla="*/ 71 h 142"/>
                <a:gd name="T54" fmla="*/ 146 w 196"/>
                <a:gd name="T55" fmla="*/ 52 h 142"/>
                <a:gd name="T56" fmla="*/ 158 w 196"/>
                <a:gd name="T57" fmla="*/ 36 h 142"/>
                <a:gd name="T58" fmla="*/ 171 w 196"/>
                <a:gd name="T59" fmla="*/ 22 h 142"/>
                <a:gd name="T60" fmla="*/ 183 w 196"/>
                <a:gd name="T61" fmla="*/ 11 h 142"/>
                <a:gd name="T62" fmla="*/ 196 w 196"/>
                <a:gd name="T63" fmla="*/ 0 h 142"/>
                <a:gd name="T64" fmla="*/ 196 w 196"/>
                <a:gd name="T6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42">
                  <a:moveTo>
                    <a:pt x="196" y="0"/>
                  </a:moveTo>
                  <a:lnTo>
                    <a:pt x="196" y="0"/>
                  </a:lnTo>
                  <a:lnTo>
                    <a:pt x="180" y="4"/>
                  </a:lnTo>
                  <a:lnTo>
                    <a:pt x="164" y="6"/>
                  </a:lnTo>
                  <a:lnTo>
                    <a:pt x="149" y="11"/>
                  </a:lnTo>
                  <a:lnTo>
                    <a:pt x="133" y="16"/>
                  </a:lnTo>
                  <a:lnTo>
                    <a:pt x="107" y="29"/>
                  </a:lnTo>
                  <a:lnTo>
                    <a:pt x="80" y="45"/>
                  </a:lnTo>
                  <a:lnTo>
                    <a:pt x="57" y="64"/>
                  </a:lnTo>
                  <a:lnTo>
                    <a:pt x="36" y="87"/>
                  </a:lnTo>
                  <a:lnTo>
                    <a:pt x="16" y="114"/>
                  </a:lnTo>
                  <a:lnTo>
                    <a:pt x="0" y="142"/>
                  </a:lnTo>
                  <a:lnTo>
                    <a:pt x="9" y="142"/>
                  </a:lnTo>
                  <a:lnTo>
                    <a:pt x="9" y="142"/>
                  </a:lnTo>
                  <a:lnTo>
                    <a:pt x="23" y="132"/>
                  </a:lnTo>
                  <a:lnTo>
                    <a:pt x="38" y="125"/>
                  </a:lnTo>
                  <a:lnTo>
                    <a:pt x="50" y="121"/>
                  </a:lnTo>
                  <a:lnTo>
                    <a:pt x="62" y="121"/>
                  </a:lnTo>
                  <a:lnTo>
                    <a:pt x="62" y="121"/>
                  </a:lnTo>
                  <a:lnTo>
                    <a:pt x="78" y="121"/>
                  </a:lnTo>
                  <a:lnTo>
                    <a:pt x="93" y="125"/>
                  </a:lnTo>
                  <a:lnTo>
                    <a:pt x="103" y="132"/>
                  </a:lnTo>
                  <a:lnTo>
                    <a:pt x="112" y="139"/>
                  </a:lnTo>
                  <a:lnTo>
                    <a:pt x="112" y="139"/>
                  </a:lnTo>
                  <a:lnTo>
                    <a:pt x="116" y="114"/>
                  </a:lnTo>
                  <a:lnTo>
                    <a:pt x="123" y="91"/>
                  </a:lnTo>
                  <a:lnTo>
                    <a:pt x="133" y="71"/>
                  </a:lnTo>
                  <a:lnTo>
                    <a:pt x="146" y="52"/>
                  </a:lnTo>
                  <a:lnTo>
                    <a:pt x="158" y="36"/>
                  </a:lnTo>
                  <a:lnTo>
                    <a:pt x="171" y="22"/>
                  </a:lnTo>
                  <a:lnTo>
                    <a:pt x="183" y="11"/>
                  </a:lnTo>
                  <a:lnTo>
                    <a:pt x="196" y="0"/>
                  </a:lnTo>
                  <a:lnTo>
                    <a:pt x="196" y="0"/>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Freeform 25">
              <a:extLst>
                <a:ext uri="{FF2B5EF4-FFF2-40B4-BE49-F238E27FC236}">
                  <a16:creationId xmlns:a16="http://schemas.microsoft.com/office/drawing/2014/main" id="{BAA23583-B551-684F-92DC-1C142E1375E8}"/>
                </a:ext>
              </a:extLst>
            </p:cNvPr>
            <p:cNvSpPr>
              <a:spLocks/>
            </p:cNvSpPr>
            <p:nvPr/>
          </p:nvSpPr>
          <p:spPr bwMode="auto">
            <a:xfrm>
              <a:off x="6372226" y="2157413"/>
              <a:ext cx="168275" cy="336550"/>
            </a:xfrm>
            <a:custGeom>
              <a:avLst/>
              <a:gdLst>
                <a:gd name="T0" fmla="*/ 106 w 106"/>
                <a:gd name="T1" fmla="*/ 2 h 212"/>
                <a:gd name="T2" fmla="*/ 106 w 106"/>
                <a:gd name="T3" fmla="*/ 2 h 212"/>
                <a:gd name="T4" fmla="*/ 104 w 106"/>
                <a:gd name="T5" fmla="*/ 0 h 212"/>
                <a:gd name="T6" fmla="*/ 104 w 106"/>
                <a:gd name="T7" fmla="*/ 0 h 212"/>
                <a:gd name="T8" fmla="*/ 103 w 106"/>
                <a:gd name="T9" fmla="*/ 0 h 212"/>
                <a:gd name="T10" fmla="*/ 103 w 106"/>
                <a:gd name="T11" fmla="*/ 0 h 212"/>
                <a:gd name="T12" fmla="*/ 76 w 106"/>
                <a:gd name="T13" fmla="*/ 0 h 212"/>
                <a:gd name="T14" fmla="*/ 76 w 106"/>
                <a:gd name="T15" fmla="*/ 0 h 212"/>
                <a:gd name="T16" fmla="*/ 74 w 106"/>
                <a:gd name="T17" fmla="*/ 0 h 212"/>
                <a:gd name="T18" fmla="*/ 74 w 106"/>
                <a:gd name="T19" fmla="*/ 2 h 212"/>
                <a:gd name="T20" fmla="*/ 74 w 106"/>
                <a:gd name="T21" fmla="*/ 151 h 212"/>
                <a:gd name="T22" fmla="*/ 74 w 106"/>
                <a:gd name="T23" fmla="*/ 151 h 212"/>
                <a:gd name="T24" fmla="*/ 72 w 106"/>
                <a:gd name="T25" fmla="*/ 164 h 212"/>
                <a:gd name="T26" fmla="*/ 71 w 106"/>
                <a:gd name="T27" fmla="*/ 174 h 212"/>
                <a:gd name="T28" fmla="*/ 69 w 106"/>
                <a:gd name="T29" fmla="*/ 178 h 212"/>
                <a:gd name="T30" fmla="*/ 65 w 106"/>
                <a:gd name="T31" fmla="*/ 180 h 212"/>
                <a:gd name="T32" fmla="*/ 60 w 106"/>
                <a:gd name="T33" fmla="*/ 181 h 212"/>
                <a:gd name="T34" fmla="*/ 53 w 106"/>
                <a:gd name="T35" fmla="*/ 183 h 212"/>
                <a:gd name="T36" fmla="*/ 53 w 106"/>
                <a:gd name="T37" fmla="*/ 183 h 212"/>
                <a:gd name="T38" fmla="*/ 46 w 106"/>
                <a:gd name="T39" fmla="*/ 181 h 212"/>
                <a:gd name="T40" fmla="*/ 42 w 106"/>
                <a:gd name="T41" fmla="*/ 181 h 212"/>
                <a:gd name="T42" fmla="*/ 39 w 106"/>
                <a:gd name="T43" fmla="*/ 178 h 212"/>
                <a:gd name="T44" fmla="*/ 35 w 106"/>
                <a:gd name="T45" fmla="*/ 174 h 212"/>
                <a:gd name="T46" fmla="*/ 33 w 106"/>
                <a:gd name="T47" fmla="*/ 171 h 212"/>
                <a:gd name="T48" fmla="*/ 32 w 106"/>
                <a:gd name="T49" fmla="*/ 164 h 212"/>
                <a:gd name="T50" fmla="*/ 30 w 106"/>
                <a:gd name="T51" fmla="*/ 148 h 212"/>
                <a:gd name="T52" fmla="*/ 30 w 106"/>
                <a:gd name="T53" fmla="*/ 148 h 212"/>
                <a:gd name="T54" fmla="*/ 30 w 106"/>
                <a:gd name="T55" fmla="*/ 146 h 212"/>
                <a:gd name="T56" fmla="*/ 28 w 106"/>
                <a:gd name="T57" fmla="*/ 146 h 212"/>
                <a:gd name="T58" fmla="*/ 3 w 106"/>
                <a:gd name="T59" fmla="*/ 146 h 212"/>
                <a:gd name="T60" fmla="*/ 3 w 106"/>
                <a:gd name="T61" fmla="*/ 146 h 212"/>
                <a:gd name="T62" fmla="*/ 1 w 106"/>
                <a:gd name="T63" fmla="*/ 146 h 212"/>
                <a:gd name="T64" fmla="*/ 0 w 106"/>
                <a:gd name="T65" fmla="*/ 148 h 212"/>
                <a:gd name="T66" fmla="*/ 0 w 106"/>
                <a:gd name="T67" fmla="*/ 148 h 212"/>
                <a:gd name="T68" fmla="*/ 1 w 106"/>
                <a:gd name="T69" fmla="*/ 164 h 212"/>
                <a:gd name="T70" fmla="*/ 3 w 106"/>
                <a:gd name="T71" fmla="*/ 176 h 212"/>
                <a:gd name="T72" fmla="*/ 7 w 106"/>
                <a:gd name="T73" fmla="*/ 187 h 212"/>
                <a:gd name="T74" fmla="*/ 14 w 106"/>
                <a:gd name="T75" fmla="*/ 196 h 212"/>
                <a:gd name="T76" fmla="*/ 21 w 106"/>
                <a:gd name="T77" fmla="*/ 203 h 212"/>
                <a:gd name="T78" fmla="*/ 30 w 106"/>
                <a:gd name="T79" fmla="*/ 208 h 212"/>
                <a:gd name="T80" fmla="*/ 39 w 106"/>
                <a:gd name="T81" fmla="*/ 210 h 212"/>
                <a:gd name="T82" fmla="*/ 51 w 106"/>
                <a:gd name="T83" fmla="*/ 212 h 212"/>
                <a:gd name="T84" fmla="*/ 51 w 106"/>
                <a:gd name="T85" fmla="*/ 212 h 212"/>
                <a:gd name="T86" fmla="*/ 64 w 106"/>
                <a:gd name="T87" fmla="*/ 210 h 212"/>
                <a:gd name="T88" fmla="*/ 74 w 106"/>
                <a:gd name="T89" fmla="*/ 208 h 212"/>
                <a:gd name="T90" fmla="*/ 85 w 106"/>
                <a:gd name="T91" fmla="*/ 203 h 212"/>
                <a:gd name="T92" fmla="*/ 92 w 106"/>
                <a:gd name="T93" fmla="*/ 196 h 212"/>
                <a:gd name="T94" fmla="*/ 97 w 106"/>
                <a:gd name="T95" fmla="*/ 187 h 212"/>
                <a:gd name="T96" fmla="*/ 103 w 106"/>
                <a:gd name="T97" fmla="*/ 176 h 212"/>
                <a:gd name="T98" fmla="*/ 104 w 106"/>
                <a:gd name="T99" fmla="*/ 166 h 212"/>
                <a:gd name="T100" fmla="*/ 106 w 106"/>
                <a:gd name="T101" fmla="*/ 151 h 212"/>
                <a:gd name="T102" fmla="*/ 106 w 106"/>
                <a:gd name="T103" fmla="*/ 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212">
                  <a:moveTo>
                    <a:pt x="106" y="2"/>
                  </a:moveTo>
                  <a:lnTo>
                    <a:pt x="106" y="2"/>
                  </a:lnTo>
                  <a:lnTo>
                    <a:pt x="104" y="0"/>
                  </a:lnTo>
                  <a:lnTo>
                    <a:pt x="104" y="0"/>
                  </a:lnTo>
                  <a:lnTo>
                    <a:pt x="103" y="0"/>
                  </a:lnTo>
                  <a:lnTo>
                    <a:pt x="103" y="0"/>
                  </a:lnTo>
                  <a:lnTo>
                    <a:pt x="76" y="0"/>
                  </a:lnTo>
                  <a:lnTo>
                    <a:pt x="76" y="0"/>
                  </a:lnTo>
                  <a:lnTo>
                    <a:pt x="74" y="0"/>
                  </a:lnTo>
                  <a:lnTo>
                    <a:pt x="74" y="2"/>
                  </a:lnTo>
                  <a:lnTo>
                    <a:pt x="74" y="151"/>
                  </a:lnTo>
                  <a:lnTo>
                    <a:pt x="74" y="151"/>
                  </a:lnTo>
                  <a:lnTo>
                    <a:pt x="72" y="164"/>
                  </a:lnTo>
                  <a:lnTo>
                    <a:pt x="71" y="174"/>
                  </a:lnTo>
                  <a:lnTo>
                    <a:pt x="69" y="178"/>
                  </a:lnTo>
                  <a:lnTo>
                    <a:pt x="65" y="180"/>
                  </a:lnTo>
                  <a:lnTo>
                    <a:pt x="60" y="181"/>
                  </a:lnTo>
                  <a:lnTo>
                    <a:pt x="53" y="183"/>
                  </a:lnTo>
                  <a:lnTo>
                    <a:pt x="53" y="183"/>
                  </a:lnTo>
                  <a:lnTo>
                    <a:pt x="46" y="181"/>
                  </a:lnTo>
                  <a:lnTo>
                    <a:pt x="42" y="181"/>
                  </a:lnTo>
                  <a:lnTo>
                    <a:pt x="39" y="178"/>
                  </a:lnTo>
                  <a:lnTo>
                    <a:pt x="35" y="174"/>
                  </a:lnTo>
                  <a:lnTo>
                    <a:pt x="33" y="171"/>
                  </a:lnTo>
                  <a:lnTo>
                    <a:pt x="32" y="164"/>
                  </a:lnTo>
                  <a:lnTo>
                    <a:pt x="30" y="148"/>
                  </a:lnTo>
                  <a:lnTo>
                    <a:pt x="30" y="148"/>
                  </a:lnTo>
                  <a:lnTo>
                    <a:pt x="30" y="146"/>
                  </a:lnTo>
                  <a:lnTo>
                    <a:pt x="28" y="146"/>
                  </a:lnTo>
                  <a:lnTo>
                    <a:pt x="3" y="146"/>
                  </a:lnTo>
                  <a:lnTo>
                    <a:pt x="3" y="146"/>
                  </a:lnTo>
                  <a:lnTo>
                    <a:pt x="1" y="146"/>
                  </a:lnTo>
                  <a:lnTo>
                    <a:pt x="0" y="148"/>
                  </a:lnTo>
                  <a:lnTo>
                    <a:pt x="0" y="148"/>
                  </a:lnTo>
                  <a:lnTo>
                    <a:pt x="1" y="164"/>
                  </a:lnTo>
                  <a:lnTo>
                    <a:pt x="3" y="176"/>
                  </a:lnTo>
                  <a:lnTo>
                    <a:pt x="7" y="187"/>
                  </a:lnTo>
                  <a:lnTo>
                    <a:pt x="14" y="196"/>
                  </a:lnTo>
                  <a:lnTo>
                    <a:pt x="21" y="203"/>
                  </a:lnTo>
                  <a:lnTo>
                    <a:pt x="30" y="208"/>
                  </a:lnTo>
                  <a:lnTo>
                    <a:pt x="39" y="210"/>
                  </a:lnTo>
                  <a:lnTo>
                    <a:pt x="51" y="212"/>
                  </a:lnTo>
                  <a:lnTo>
                    <a:pt x="51" y="212"/>
                  </a:lnTo>
                  <a:lnTo>
                    <a:pt x="64" y="210"/>
                  </a:lnTo>
                  <a:lnTo>
                    <a:pt x="74" y="208"/>
                  </a:lnTo>
                  <a:lnTo>
                    <a:pt x="85" y="203"/>
                  </a:lnTo>
                  <a:lnTo>
                    <a:pt x="92" y="196"/>
                  </a:lnTo>
                  <a:lnTo>
                    <a:pt x="97" y="187"/>
                  </a:lnTo>
                  <a:lnTo>
                    <a:pt x="103" y="176"/>
                  </a:lnTo>
                  <a:lnTo>
                    <a:pt x="104" y="166"/>
                  </a:lnTo>
                  <a:lnTo>
                    <a:pt x="106" y="151"/>
                  </a:lnTo>
                  <a:lnTo>
                    <a:pt x="106" y="2"/>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26">
              <a:extLst>
                <a:ext uri="{FF2B5EF4-FFF2-40B4-BE49-F238E27FC236}">
                  <a16:creationId xmlns:a16="http://schemas.microsoft.com/office/drawing/2014/main" id="{3C9B491F-61C6-E74D-A327-41DCCCEAC289}"/>
                </a:ext>
              </a:extLst>
            </p:cNvPr>
            <p:cNvSpPr>
              <a:spLocks/>
            </p:cNvSpPr>
            <p:nvPr/>
          </p:nvSpPr>
          <p:spPr bwMode="auto">
            <a:xfrm>
              <a:off x="6562726" y="1909763"/>
              <a:ext cx="307975" cy="236538"/>
            </a:xfrm>
            <a:custGeom>
              <a:avLst/>
              <a:gdLst>
                <a:gd name="T0" fmla="*/ 0 w 194"/>
                <a:gd name="T1" fmla="*/ 0 h 149"/>
                <a:gd name="T2" fmla="*/ 0 w 194"/>
                <a:gd name="T3" fmla="*/ 0 h 149"/>
                <a:gd name="T4" fmla="*/ 13 w 194"/>
                <a:gd name="T5" fmla="*/ 11 h 149"/>
                <a:gd name="T6" fmla="*/ 25 w 194"/>
                <a:gd name="T7" fmla="*/ 22 h 149"/>
                <a:gd name="T8" fmla="*/ 39 w 194"/>
                <a:gd name="T9" fmla="*/ 36 h 149"/>
                <a:gd name="T10" fmla="*/ 52 w 194"/>
                <a:gd name="T11" fmla="*/ 52 h 149"/>
                <a:gd name="T12" fmla="*/ 64 w 194"/>
                <a:gd name="T13" fmla="*/ 69 h 149"/>
                <a:gd name="T14" fmla="*/ 73 w 194"/>
                <a:gd name="T15" fmla="*/ 91 h 149"/>
                <a:gd name="T16" fmla="*/ 82 w 194"/>
                <a:gd name="T17" fmla="*/ 112 h 149"/>
                <a:gd name="T18" fmla="*/ 87 w 194"/>
                <a:gd name="T19" fmla="*/ 135 h 149"/>
                <a:gd name="T20" fmla="*/ 87 w 194"/>
                <a:gd name="T21" fmla="*/ 135 h 149"/>
                <a:gd name="T22" fmla="*/ 98 w 194"/>
                <a:gd name="T23" fmla="*/ 128 h 149"/>
                <a:gd name="T24" fmla="*/ 109 w 194"/>
                <a:gd name="T25" fmla="*/ 125 h 149"/>
                <a:gd name="T26" fmla="*/ 119 w 194"/>
                <a:gd name="T27" fmla="*/ 123 h 149"/>
                <a:gd name="T28" fmla="*/ 130 w 194"/>
                <a:gd name="T29" fmla="*/ 121 h 149"/>
                <a:gd name="T30" fmla="*/ 130 w 194"/>
                <a:gd name="T31" fmla="*/ 121 h 149"/>
                <a:gd name="T32" fmla="*/ 139 w 194"/>
                <a:gd name="T33" fmla="*/ 123 h 149"/>
                <a:gd name="T34" fmla="*/ 148 w 194"/>
                <a:gd name="T35" fmla="*/ 123 h 149"/>
                <a:gd name="T36" fmla="*/ 157 w 194"/>
                <a:gd name="T37" fmla="*/ 126 h 149"/>
                <a:gd name="T38" fmla="*/ 164 w 194"/>
                <a:gd name="T39" fmla="*/ 130 h 149"/>
                <a:gd name="T40" fmla="*/ 174 w 194"/>
                <a:gd name="T41" fmla="*/ 139 h 149"/>
                <a:gd name="T42" fmla="*/ 187 w 194"/>
                <a:gd name="T43" fmla="*/ 149 h 149"/>
                <a:gd name="T44" fmla="*/ 194 w 194"/>
                <a:gd name="T45" fmla="*/ 148 h 149"/>
                <a:gd name="T46" fmla="*/ 194 w 194"/>
                <a:gd name="T47" fmla="*/ 148 h 149"/>
                <a:gd name="T48" fmla="*/ 180 w 194"/>
                <a:gd name="T49" fmla="*/ 117 h 149"/>
                <a:gd name="T50" fmla="*/ 160 w 194"/>
                <a:gd name="T51" fmla="*/ 91 h 149"/>
                <a:gd name="T52" fmla="*/ 141 w 194"/>
                <a:gd name="T53" fmla="*/ 68 h 149"/>
                <a:gd name="T54" fmla="*/ 116 w 194"/>
                <a:gd name="T55" fmla="*/ 46 h 149"/>
                <a:gd name="T56" fmla="*/ 89 w 194"/>
                <a:gd name="T57" fmla="*/ 30 h 149"/>
                <a:gd name="T58" fmla="*/ 62 w 194"/>
                <a:gd name="T59" fmla="*/ 16 h 149"/>
                <a:gd name="T60" fmla="*/ 32 w 194"/>
                <a:gd name="T61" fmla="*/ 7 h 149"/>
                <a:gd name="T62" fmla="*/ 16 w 194"/>
                <a:gd name="T63" fmla="*/ 4 h 149"/>
                <a:gd name="T64" fmla="*/ 0 w 194"/>
                <a:gd name="T65" fmla="*/ 0 h 149"/>
                <a:gd name="T66" fmla="*/ 0 w 194"/>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49">
                  <a:moveTo>
                    <a:pt x="0" y="0"/>
                  </a:moveTo>
                  <a:lnTo>
                    <a:pt x="0" y="0"/>
                  </a:lnTo>
                  <a:lnTo>
                    <a:pt x="13" y="11"/>
                  </a:lnTo>
                  <a:lnTo>
                    <a:pt x="25" y="22"/>
                  </a:lnTo>
                  <a:lnTo>
                    <a:pt x="39" y="36"/>
                  </a:lnTo>
                  <a:lnTo>
                    <a:pt x="52" y="52"/>
                  </a:lnTo>
                  <a:lnTo>
                    <a:pt x="64" y="69"/>
                  </a:lnTo>
                  <a:lnTo>
                    <a:pt x="73" y="91"/>
                  </a:lnTo>
                  <a:lnTo>
                    <a:pt x="82" y="112"/>
                  </a:lnTo>
                  <a:lnTo>
                    <a:pt x="87" y="135"/>
                  </a:lnTo>
                  <a:lnTo>
                    <a:pt x="87" y="135"/>
                  </a:lnTo>
                  <a:lnTo>
                    <a:pt x="98" y="128"/>
                  </a:lnTo>
                  <a:lnTo>
                    <a:pt x="109" y="125"/>
                  </a:lnTo>
                  <a:lnTo>
                    <a:pt x="119" y="123"/>
                  </a:lnTo>
                  <a:lnTo>
                    <a:pt x="130" y="121"/>
                  </a:lnTo>
                  <a:lnTo>
                    <a:pt x="130" y="121"/>
                  </a:lnTo>
                  <a:lnTo>
                    <a:pt x="139" y="123"/>
                  </a:lnTo>
                  <a:lnTo>
                    <a:pt x="148" y="123"/>
                  </a:lnTo>
                  <a:lnTo>
                    <a:pt x="157" y="126"/>
                  </a:lnTo>
                  <a:lnTo>
                    <a:pt x="164" y="130"/>
                  </a:lnTo>
                  <a:lnTo>
                    <a:pt x="174" y="139"/>
                  </a:lnTo>
                  <a:lnTo>
                    <a:pt x="187" y="149"/>
                  </a:lnTo>
                  <a:lnTo>
                    <a:pt x="194" y="148"/>
                  </a:lnTo>
                  <a:lnTo>
                    <a:pt x="194" y="148"/>
                  </a:lnTo>
                  <a:lnTo>
                    <a:pt x="180" y="117"/>
                  </a:lnTo>
                  <a:lnTo>
                    <a:pt x="160" y="91"/>
                  </a:lnTo>
                  <a:lnTo>
                    <a:pt x="141" y="68"/>
                  </a:lnTo>
                  <a:lnTo>
                    <a:pt x="116" y="46"/>
                  </a:lnTo>
                  <a:lnTo>
                    <a:pt x="89" y="30"/>
                  </a:lnTo>
                  <a:lnTo>
                    <a:pt x="62" y="16"/>
                  </a:lnTo>
                  <a:lnTo>
                    <a:pt x="32" y="7"/>
                  </a:lnTo>
                  <a:lnTo>
                    <a:pt x="16" y="4"/>
                  </a:lnTo>
                  <a:lnTo>
                    <a:pt x="0" y="0"/>
                  </a:lnTo>
                  <a:lnTo>
                    <a:pt x="0" y="0"/>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27">
              <a:extLst>
                <a:ext uri="{FF2B5EF4-FFF2-40B4-BE49-F238E27FC236}">
                  <a16:creationId xmlns:a16="http://schemas.microsoft.com/office/drawing/2014/main" id="{263C8823-19AF-2441-84D5-E6BA6456C488}"/>
                </a:ext>
              </a:extLst>
            </p:cNvPr>
            <p:cNvSpPr>
              <a:spLocks/>
            </p:cNvSpPr>
            <p:nvPr/>
          </p:nvSpPr>
          <p:spPr bwMode="auto">
            <a:xfrm>
              <a:off x="6478588" y="1808163"/>
              <a:ext cx="68263" cy="76200"/>
            </a:xfrm>
            <a:custGeom>
              <a:avLst/>
              <a:gdLst>
                <a:gd name="T0" fmla="*/ 37 w 43"/>
                <a:gd name="T1" fmla="*/ 2 h 48"/>
                <a:gd name="T2" fmla="*/ 37 w 43"/>
                <a:gd name="T3" fmla="*/ 2 h 48"/>
                <a:gd name="T4" fmla="*/ 36 w 43"/>
                <a:gd name="T5" fmla="*/ 0 h 48"/>
                <a:gd name="T6" fmla="*/ 36 w 43"/>
                <a:gd name="T7" fmla="*/ 0 h 48"/>
                <a:gd name="T8" fmla="*/ 9 w 43"/>
                <a:gd name="T9" fmla="*/ 0 h 48"/>
                <a:gd name="T10" fmla="*/ 9 w 43"/>
                <a:gd name="T11" fmla="*/ 0 h 48"/>
                <a:gd name="T12" fmla="*/ 7 w 43"/>
                <a:gd name="T13" fmla="*/ 0 h 48"/>
                <a:gd name="T14" fmla="*/ 5 w 43"/>
                <a:gd name="T15" fmla="*/ 2 h 48"/>
                <a:gd name="T16" fmla="*/ 0 w 43"/>
                <a:gd name="T17" fmla="*/ 45 h 48"/>
                <a:gd name="T18" fmla="*/ 0 w 43"/>
                <a:gd name="T19" fmla="*/ 45 h 48"/>
                <a:gd name="T20" fmla="*/ 2 w 43"/>
                <a:gd name="T21" fmla="*/ 47 h 48"/>
                <a:gd name="T22" fmla="*/ 2 w 43"/>
                <a:gd name="T23" fmla="*/ 47 h 48"/>
                <a:gd name="T24" fmla="*/ 4 w 43"/>
                <a:gd name="T25" fmla="*/ 48 h 48"/>
                <a:gd name="T26" fmla="*/ 41 w 43"/>
                <a:gd name="T27" fmla="*/ 48 h 48"/>
                <a:gd name="T28" fmla="*/ 41 w 43"/>
                <a:gd name="T29" fmla="*/ 48 h 48"/>
                <a:gd name="T30" fmla="*/ 43 w 43"/>
                <a:gd name="T31" fmla="*/ 47 h 48"/>
                <a:gd name="T32" fmla="*/ 43 w 43"/>
                <a:gd name="T33" fmla="*/ 47 h 48"/>
                <a:gd name="T34" fmla="*/ 43 w 43"/>
                <a:gd name="T35" fmla="*/ 45 h 48"/>
                <a:gd name="T36" fmla="*/ 37 w 43"/>
                <a:gd name="T3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48">
                  <a:moveTo>
                    <a:pt x="37" y="2"/>
                  </a:moveTo>
                  <a:lnTo>
                    <a:pt x="37" y="2"/>
                  </a:lnTo>
                  <a:lnTo>
                    <a:pt x="36" y="0"/>
                  </a:lnTo>
                  <a:lnTo>
                    <a:pt x="36" y="0"/>
                  </a:lnTo>
                  <a:lnTo>
                    <a:pt x="9" y="0"/>
                  </a:lnTo>
                  <a:lnTo>
                    <a:pt x="9" y="0"/>
                  </a:lnTo>
                  <a:lnTo>
                    <a:pt x="7" y="0"/>
                  </a:lnTo>
                  <a:lnTo>
                    <a:pt x="5" y="2"/>
                  </a:lnTo>
                  <a:lnTo>
                    <a:pt x="0" y="45"/>
                  </a:lnTo>
                  <a:lnTo>
                    <a:pt x="0" y="45"/>
                  </a:lnTo>
                  <a:lnTo>
                    <a:pt x="2" y="47"/>
                  </a:lnTo>
                  <a:lnTo>
                    <a:pt x="2" y="47"/>
                  </a:lnTo>
                  <a:lnTo>
                    <a:pt x="4" y="48"/>
                  </a:lnTo>
                  <a:lnTo>
                    <a:pt x="41" y="48"/>
                  </a:lnTo>
                  <a:lnTo>
                    <a:pt x="41" y="48"/>
                  </a:lnTo>
                  <a:lnTo>
                    <a:pt x="43" y="47"/>
                  </a:lnTo>
                  <a:lnTo>
                    <a:pt x="43" y="47"/>
                  </a:lnTo>
                  <a:lnTo>
                    <a:pt x="43" y="45"/>
                  </a:lnTo>
                  <a:lnTo>
                    <a:pt x="37" y="2"/>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Freeform 28">
              <a:extLst>
                <a:ext uri="{FF2B5EF4-FFF2-40B4-BE49-F238E27FC236}">
                  <a16:creationId xmlns:a16="http://schemas.microsoft.com/office/drawing/2014/main" id="{CF0A1B38-EB6C-E945-903F-1F31BDB1DFAE}"/>
                </a:ext>
              </a:extLst>
            </p:cNvPr>
            <p:cNvSpPr>
              <a:spLocks/>
            </p:cNvSpPr>
            <p:nvPr/>
          </p:nvSpPr>
          <p:spPr bwMode="auto">
            <a:xfrm>
              <a:off x="6526213" y="1919288"/>
              <a:ext cx="144463" cy="212725"/>
            </a:xfrm>
            <a:custGeom>
              <a:avLst/>
              <a:gdLst>
                <a:gd name="T0" fmla="*/ 91 w 91"/>
                <a:gd name="T1" fmla="*/ 134 h 134"/>
                <a:gd name="T2" fmla="*/ 91 w 91"/>
                <a:gd name="T3" fmla="*/ 134 h 134"/>
                <a:gd name="T4" fmla="*/ 89 w 91"/>
                <a:gd name="T5" fmla="*/ 122 h 134"/>
                <a:gd name="T6" fmla="*/ 87 w 91"/>
                <a:gd name="T7" fmla="*/ 110 h 134"/>
                <a:gd name="T8" fmla="*/ 78 w 91"/>
                <a:gd name="T9" fmla="*/ 87 h 134"/>
                <a:gd name="T10" fmla="*/ 68 w 91"/>
                <a:gd name="T11" fmla="*/ 67 h 134"/>
                <a:gd name="T12" fmla="*/ 54 w 91"/>
                <a:gd name="T13" fmla="*/ 48 h 134"/>
                <a:gd name="T14" fmla="*/ 39 w 91"/>
                <a:gd name="T15" fmla="*/ 32 h 134"/>
                <a:gd name="T16" fmla="*/ 25 w 91"/>
                <a:gd name="T17" fmla="*/ 19 h 134"/>
                <a:gd name="T18" fmla="*/ 13 w 91"/>
                <a:gd name="T19" fmla="*/ 8 h 134"/>
                <a:gd name="T20" fmla="*/ 0 w 91"/>
                <a:gd name="T21" fmla="*/ 0 h 134"/>
                <a:gd name="T22" fmla="*/ 0 w 91"/>
                <a:gd name="T23" fmla="*/ 127 h 134"/>
                <a:gd name="T24" fmla="*/ 0 w 91"/>
                <a:gd name="T25" fmla="*/ 127 h 134"/>
                <a:gd name="T26" fmla="*/ 9 w 91"/>
                <a:gd name="T27" fmla="*/ 122 h 134"/>
                <a:gd name="T28" fmla="*/ 20 w 91"/>
                <a:gd name="T29" fmla="*/ 119 h 134"/>
                <a:gd name="T30" fmla="*/ 30 w 91"/>
                <a:gd name="T31" fmla="*/ 115 h 134"/>
                <a:gd name="T32" fmla="*/ 41 w 91"/>
                <a:gd name="T33" fmla="*/ 115 h 134"/>
                <a:gd name="T34" fmla="*/ 41 w 91"/>
                <a:gd name="T35" fmla="*/ 115 h 134"/>
                <a:gd name="T36" fmla="*/ 57 w 91"/>
                <a:gd name="T37" fmla="*/ 117 h 134"/>
                <a:gd name="T38" fmla="*/ 69 w 91"/>
                <a:gd name="T39" fmla="*/ 120 h 134"/>
                <a:gd name="T40" fmla="*/ 80 w 91"/>
                <a:gd name="T41" fmla="*/ 127 h 134"/>
                <a:gd name="T42" fmla="*/ 91 w 91"/>
                <a:gd name="T43" fmla="*/ 134 h 134"/>
                <a:gd name="T44" fmla="*/ 91 w 91"/>
                <a:gd name="T45"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34">
                  <a:moveTo>
                    <a:pt x="91" y="134"/>
                  </a:moveTo>
                  <a:lnTo>
                    <a:pt x="91" y="134"/>
                  </a:lnTo>
                  <a:lnTo>
                    <a:pt x="89" y="122"/>
                  </a:lnTo>
                  <a:lnTo>
                    <a:pt x="87" y="110"/>
                  </a:lnTo>
                  <a:lnTo>
                    <a:pt x="78" y="87"/>
                  </a:lnTo>
                  <a:lnTo>
                    <a:pt x="68" y="67"/>
                  </a:lnTo>
                  <a:lnTo>
                    <a:pt x="54" y="48"/>
                  </a:lnTo>
                  <a:lnTo>
                    <a:pt x="39" y="32"/>
                  </a:lnTo>
                  <a:lnTo>
                    <a:pt x="25" y="19"/>
                  </a:lnTo>
                  <a:lnTo>
                    <a:pt x="13" y="8"/>
                  </a:lnTo>
                  <a:lnTo>
                    <a:pt x="0" y="0"/>
                  </a:lnTo>
                  <a:lnTo>
                    <a:pt x="0" y="127"/>
                  </a:lnTo>
                  <a:lnTo>
                    <a:pt x="0" y="127"/>
                  </a:lnTo>
                  <a:lnTo>
                    <a:pt x="9" y="122"/>
                  </a:lnTo>
                  <a:lnTo>
                    <a:pt x="20" y="119"/>
                  </a:lnTo>
                  <a:lnTo>
                    <a:pt x="30" y="115"/>
                  </a:lnTo>
                  <a:lnTo>
                    <a:pt x="41" y="115"/>
                  </a:lnTo>
                  <a:lnTo>
                    <a:pt x="41" y="115"/>
                  </a:lnTo>
                  <a:lnTo>
                    <a:pt x="57" y="117"/>
                  </a:lnTo>
                  <a:lnTo>
                    <a:pt x="69" y="120"/>
                  </a:lnTo>
                  <a:lnTo>
                    <a:pt x="80" y="127"/>
                  </a:lnTo>
                  <a:lnTo>
                    <a:pt x="91" y="134"/>
                  </a:lnTo>
                  <a:lnTo>
                    <a:pt x="91" y="134"/>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Freeform 29">
              <a:extLst>
                <a:ext uri="{FF2B5EF4-FFF2-40B4-BE49-F238E27FC236}">
                  <a16:creationId xmlns:a16="http://schemas.microsoft.com/office/drawing/2014/main" id="{F4FD3F6B-CE9E-CF46-A8C5-8EB5FBBB2060}"/>
                </a:ext>
              </a:extLst>
            </p:cNvPr>
            <p:cNvSpPr>
              <a:spLocks/>
            </p:cNvSpPr>
            <p:nvPr/>
          </p:nvSpPr>
          <p:spPr bwMode="auto">
            <a:xfrm>
              <a:off x="6354763" y="1919288"/>
              <a:ext cx="138113" cy="207963"/>
            </a:xfrm>
            <a:custGeom>
              <a:avLst/>
              <a:gdLst>
                <a:gd name="T0" fmla="*/ 0 w 87"/>
                <a:gd name="T1" fmla="*/ 131 h 131"/>
                <a:gd name="T2" fmla="*/ 0 w 87"/>
                <a:gd name="T3" fmla="*/ 131 h 131"/>
                <a:gd name="T4" fmla="*/ 11 w 87"/>
                <a:gd name="T5" fmla="*/ 124 h 131"/>
                <a:gd name="T6" fmla="*/ 21 w 87"/>
                <a:gd name="T7" fmla="*/ 119 h 131"/>
                <a:gd name="T8" fmla="*/ 32 w 87"/>
                <a:gd name="T9" fmla="*/ 115 h 131"/>
                <a:gd name="T10" fmla="*/ 44 w 87"/>
                <a:gd name="T11" fmla="*/ 115 h 131"/>
                <a:gd name="T12" fmla="*/ 44 w 87"/>
                <a:gd name="T13" fmla="*/ 115 h 131"/>
                <a:gd name="T14" fmla="*/ 59 w 87"/>
                <a:gd name="T15" fmla="*/ 115 h 131"/>
                <a:gd name="T16" fmla="*/ 69 w 87"/>
                <a:gd name="T17" fmla="*/ 119 h 131"/>
                <a:gd name="T18" fmla="*/ 80 w 87"/>
                <a:gd name="T19" fmla="*/ 122 h 131"/>
                <a:gd name="T20" fmla="*/ 87 w 87"/>
                <a:gd name="T21" fmla="*/ 129 h 131"/>
                <a:gd name="T22" fmla="*/ 87 w 87"/>
                <a:gd name="T23" fmla="*/ 0 h 131"/>
                <a:gd name="T24" fmla="*/ 87 w 87"/>
                <a:gd name="T25" fmla="*/ 0 h 131"/>
                <a:gd name="T26" fmla="*/ 64 w 87"/>
                <a:gd name="T27" fmla="*/ 17 h 131"/>
                <a:gd name="T28" fmla="*/ 51 w 87"/>
                <a:gd name="T29" fmla="*/ 30 h 131"/>
                <a:gd name="T30" fmla="*/ 37 w 87"/>
                <a:gd name="T31" fmla="*/ 46 h 131"/>
                <a:gd name="T32" fmla="*/ 25 w 87"/>
                <a:gd name="T33" fmla="*/ 63 h 131"/>
                <a:gd name="T34" fmla="*/ 14 w 87"/>
                <a:gd name="T35" fmla="*/ 83 h 131"/>
                <a:gd name="T36" fmla="*/ 5 w 87"/>
                <a:gd name="T37" fmla="*/ 106 h 131"/>
                <a:gd name="T38" fmla="*/ 3 w 87"/>
                <a:gd name="T39" fmla="*/ 119 h 131"/>
                <a:gd name="T40" fmla="*/ 0 w 87"/>
                <a:gd name="T41" fmla="*/ 131 h 131"/>
                <a:gd name="T42" fmla="*/ 0 w 87"/>
                <a:gd name="T4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131">
                  <a:moveTo>
                    <a:pt x="0" y="131"/>
                  </a:moveTo>
                  <a:lnTo>
                    <a:pt x="0" y="131"/>
                  </a:lnTo>
                  <a:lnTo>
                    <a:pt x="11" y="124"/>
                  </a:lnTo>
                  <a:lnTo>
                    <a:pt x="21" y="119"/>
                  </a:lnTo>
                  <a:lnTo>
                    <a:pt x="32" y="115"/>
                  </a:lnTo>
                  <a:lnTo>
                    <a:pt x="44" y="115"/>
                  </a:lnTo>
                  <a:lnTo>
                    <a:pt x="44" y="115"/>
                  </a:lnTo>
                  <a:lnTo>
                    <a:pt x="59" y="115"/>
                  </a:lnTo>
                  <a:lnTo>
                    <a:pt x="69" y="119"/>
                  </a:lnTo>
                  <a:lnTo>
                    <a:pt x="80" y="122"/>
                  </a:lnTo>
                  <a:lnTo>
                    <a:pt x="87" y="129"/>
                  </a:lnTo>
                  <a:lnTo>
                    <a:pt x="87" y="0"/>
                  </a:lnTo>
                  <a:lnTo>
                    <a:pt x="87" y="0"/>
                  </a:lnTo>
                  <a:lnTo>
                    <a:pt x="64" y="17"/>
                  </a:lnTo>
                  <a:lnTo>
                    <a:pt x="51" y="30"/>
                  </a:lnTo>
                  <a:lnTo>
                    <a:pt x="37" y="46"/>
                  </a:lnTo>
                  <a:lnTo>
                    <a:pt x="25" y="63"/>
                  </a:lnTo>
                  <a:lnTo>
                    <a:pt x="14" y="83"/>
                  </a:lnTo>
                  <a:lnTo>
                    <a:pt x="5" y="106"/>
                  </a:lnTo>
                  <a:lnTo>
                    <a:pt x="3" y="119"/>
                  </a:lnTo>
                  <a:lnTo>
                    <a:pt x="0" y="131"/>
                  </a:lnTo>
                  <a:lnTo>
                    <a:pt x="0" y="131"/>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7" name="TextBox 6">
            <a:extLst>
              <a:ext uri="{FF2B5EF4-FFF2-40B4-BE49-F238E27FC236}">
                <a16:creationId xmlns:a16="http://schemas.microsoft.com/office/drawing/2014/main" id="{487BE5D8-716E-4847-BD2B-FCF32A13AB93}"/>
              </a:ext>
            </a:extLst>
          </p:cNvPr>
          <p:cNvSpPr txBox="1"/>
          <p:nvPr/>
        </p:nvSpPr>
        <p:spPr>
          <a:xfrm>
            <a:off x="1520131" y="1529376"/>
            <a:ext cx="10089396" cy="646331"/>
          </a:xfrm>
          <a:prstGeom prst="rect">
            <a:avLst/>
          </a:prstGeom>
          <a:noFill/>
        </p:spPr>
        <p:txBody>
          <a:bodyPr wrap="square" rtlCol="0">
            <a:spAutoFit/>
          </a:bodyPr>
          <a:lstStyle/>
          <a:p>
            <a:r>
              <a:rPr lang="en-US" dirty="0">
                <a:solidFill>
                  <a:srgbClr val="4D4F53"/>
                </a:solidFill>
              </a:rPr>
              <a:t>Once we have the predictions we need to determine </a:t>
            </a:r>
            <a:r>
              <a:rPr lang="en-US" b="1" dirty="0">
                <a:solidFill>
                  <a:srgbClr val="4D4F53"/>
                </a:solidFill>
              </a:rPr>
              <a:t>how we can use it</a:t>
            </a:r>
            <a:r>
              <a:rPr lang="en-US" dirty="0">
                <a:solidFill>
                  <a:srgbClr val="4D4F53"/>
                </a:solidFill>
              </a:rPr>
              <a:t>. We have compiled a </a:t>
            </a:r>
            <a:r>
              <a:rPr lang="en-US" b="1" dirty="0">
                <a:solidFill>
                  <a:srgbClr val="4D4F53"/>
                </a:solidFill>
              </a:rPr>
              <a:t>couple of ideas</a:t>
            </a:r>
            <a:r>
              <a:rPr lang="en-US" dirty="0">
                <a:solidFill>
                  <a:srgbClr val="4D4F53"/>
                </a:solidFill>
              </a:rPr>
              <a:t> that we would like to throw out there as food for thoughts</a:t>
            </a:r>
          </a:p>
        </p:txBody>
      </p:sp>
      <p:grpSp>
        <p:nvGrpSpPr>
          <p:cNvPr id="15" name="Group 14">
            <a:extLst>
              <a:ext uri="{FF2B5EF4-FFF2-40B4-BE49-F238E27FC236}">
                <a16:creationId xmlns:a16="http://schemas.microsoft.com/office/drawing/2014/main" id="{6AE867D4-6AD6-7E47-BDB1-CA3E41508785}"/>
              </a:ext>
            </a:extLst>
          </p:cNvPr>
          <p:cNvGrpSpPr/>
          <p:nvPr/>
        </p:nvGrpSpPr>
        <p:grpSpPr>
          <a:xfrm>
            <a:off x="3352508" y="2826472"/>
            <a:ext cx="5383664" cy="836908"/>
            <a:chOff x="1745556" y="3487120"/>
            <a:chExt cx="5383664" cy="836908"/>
          </a:xfrm>
        </p:grpSpPr>
        <p:grpSp>
          <p:nvGrpSpPr>
            <p:cNvPr id="12" name="Group 11">
              <a:extLst>
                <a:ext uri="{FF2B5EF4-FFF2-40B4-BE49-F238E27FC236}">
                  <a16:creationId xmlns:a16="http://schemas.microsoft.com/office/drawing/2014/main" id="{B82750B5-A9AB-774F-8A8C-B76C120F36A1}"/>
                </a:ext>
              </a:extLst>
            </p:cNvPr>
            <p:cNvGrpSpPr/>
            <p:nvPr/>
          </p:nvGrpSpPr>
          <p:grpSpPr>
            <a:xfrm>
              <a:off x="6389831" y="3683506"/>
              <a:ext cx="444500" cy="439738"/>
              <a:chOff x="7362825" y="619125"/>
              <a:chExt cx="444500" cy="439738"/>
            </a:xfrm>
            <a:solidFill>
              <a:srgbClr val="FFC000"/>
            </a:solidFill>
          </p:grpSpPr>
          <p:sp>
            <p:nvSpPr>
              <p:cNvPr id="192" name="Freeform 182">
                <a:extLst>
                  <a:ext uri="{FF2B5EF4-FFF2-40B4-BE49-F238E27FC236}">
                    <a16:creationId xmlns:a16="http://schemas.microsoft.com/office/drawing/2014/main" id="{C029BB78-6290-0647-9BC8-FA9A534F833E}"/>
                  </a:ext>
                </a:extLst>
              </p:cNvPr>
              <p:cNvSpPr>
                <a:spLocks noEditPoints="1"/>
              </p:cNvSpPr>
              <p:nvPr/>
            </p:nvSpPr>
            <p:spPr bwMode="auto">
              <a:xfrm>
                <a:off x="7362825" y="835025"/>
                <a:ext cx="225425" cy="223838"/>
              </a:xfrm>
              <a:custGeom>
                <a:avLst/>
                <a:gdLst>
                  <a:gd name="T0" fmla="*/ 55 w 73"/>
                  <a:gd name="T1" fmla="*/ 0 h 72"/>
                  <a:gd name="T2" fmla="*/ 0 w 73"/>
                  <a:gd name="T3" fmla="*/ 58 h 72"/>
                  <a:gd name="T4" fmla="*/ 0 w 73"/>
                  <a:gd name="T5" fmla="*/ 72 h 72"/>
                  <a:gd name="T6" fmla="*/ 17 w 73"/>
                  <a:gd name="T7" fmla="*/ 69 h 72"/>
                  <a:gd name="T8" fmla="*/ 22 w 73"/>
                  <a:gd name="T9" fmla="*/ 58 h 72"/>
                  <a:gd name="T10" fmla="*/ 32 w 73"/>
                  <a:gd name="T11" fmla="*/ 55 h 72"/>
                  <a:gd name="T12" fmla="*/ 35 w 73"/>
                  <a:gd name="T13" fmla="*/ 44 h 72"/>
                  <a:gd name="T14" fmla="*/ 46 w 73"/>
                  <a:gd name="T15" fmla="*/ 41 h 72"/>
                  <a:gd name="T16" fmla="*/ 49 w 73"/>
                  <a:gd name="T17" fmla="*/ 30 h 72"/>
                  <a:gd name="T18" fmla="*/ 59 w 73"/>
                  <a:gd name="T19" fmla="*/ 27 h 72"/>
                  <a:gd name="T20" fmla="*/ 65 w 73"/>
                  <a:gd name="T21" fmla="*/ 21 h 72"/>
                  <a:gd name="T22" fmla="*/ 70 w 73"/>
                  <a:gd name="T23" fmla="*/ 21 h 72"/>
                  <a:gd name="T24" fmla="*/ 73 w 73"/>
                  <a:gd name="T25" fmla="*/ 18 h 72"/>
                  <a:gd name="T26" fmla="*/ 55 w 73"/>
                  <a:gd name="T27" fmla="*/ 0 h 72"/>
                  <a:gd name="T28" fmla="*/ 47 w 73"/>
                  <a:gd name="T29" fmla="*/ 16 h 72"/>
                  <a:gd name="T30" fmla="*/ 12 w 73"/>
                  <a:gd name="T31" fmla="*/ 53 h 72"/>
                  <a:gd name="T32" fmla="*/ 11 w 73"/>
                  <a:gd name="T33" fmla="*/ 53 h 72"/>
                  <a:gd name="T34" fmla="*/ 10 w 73"/>
                  <a:gd name="T35" fmla="*/ 52 h 72"/>
                  <a:gd name="T36" fmla="*/ 11 w 73"/>
                  <a:gd name="T37" fmla="*/ 51 h 72"/>
                  <a:gd name="T38" fmla="*/ 45 w 73"/>
                  <a:gd name="T39" fmla="*/ 14 h 72"/>
                  <a:gd name="T40" fmla="*/ 46 w 73"/>
                  <a:gd name="T41" fmla="*/ 14 h 72"/>
                  <a:gd name="T42" fmla="*/ 47 w 73"/>
                  <a:gd name="T43" fmla="*/ 15 h 72"/>
                  <a:gd name="T44" fmla="*/ 47 w 73"/>
                  <a:gd name="T45"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72">
                    <a:moveTo>
                      <a:pt x="55" y="0"/>
                    </a:moveTo>
                    <a:cubicBezTo>
                      <a:pt x="0" y="58"/>
                      <a:pt x="0" y="58"/>
                      <a:pt x="0" y="58"/>
                    </a:cubicBezTo>
                    <a:cubicBezTo>
                      <a:pt x="0" y="72"/>
                      <a:pt x="0" y="72"/>
                      <a:pt x="0" y="72"/>
                    </a:cubicBezTo>
                    <a:cubicBezTo>
                      <a:pt x="17" y="69"/>
                      <a:pt x="17" y="69"/>
                      <a:pt x="17" y="69"/>
                    </a:cubicBezTo>
                    <a:cubicBezTo>
                      <a:pt x="22" y="58"/>
                      <a:pt x="22" y="58"/>
                      <a:pt x="22" y="58"/>
                    </a:cubicBezTo>
                    <a:cubicBezTo>
                      <a:pt x="32" y="55"/>
                      <a:pt x="32" y="55"/>
                      <a:pt x="32" y="55"/>
                    </a:cubicBezTo>
                    <a:cubicBezTo>
                      <a:pt x="35" y="44"/>
                      <a:pt x="35" y="44"/>
                      <a:pt x="35" y="44"/>
                    </a:cubicBezTo>
                    <a:cubicBezTo>
                      <a:pt x="46" y="41"/>
                      <a:pt x="46" y="41"/>
                      <a:pt x="46" y="41"/>
                    </a:cubicBezTo>
                    <a:cubicBezTo>
                      <a:pt x="49" y="30"/>
                      <a:pt x="49" y="30"/>
                      <a:pt x="49" y="30"/>
                    </a:cubicBezTo>
                    <a:cubicBezTo>
                      <a:pt x="59" y="27"/>
                      <a:pt x="59" y="27"/>
                      <a:pt x="59" y="27"/>
                    </a:cubicBezTo>
                    <a:cubicBezTo>
                      <a:pt x="65" y="21"/>
                      <a:pt x="65" y="21"/>
                      <a:pt x="65" y="21"/>
                    </a:cubicBezTo>
                    <a:cubicBezTo>
                      <a:pt x="70" y="21"/>
                      <a:pt x="70" y="21"/>
                      <a:pt x="70" y="21"/>
                    </a:cubicBezTo>
                    <a:cubicBezTo>
                      <a:pt x="73" y="18"/>
                      <a:pt x="73" y="18"/>
                      <a:pt x="73" y="18"/>
                    </a:cubicBezTo>
                    <a:lnTo>
                      <a:pt x="55" y="0"/>
                    </a:lnTo>
                    <a:close/>
                    <a:moveTo>
                      <a:pt x="47" y="16"/>
                    </a:moveTo>
                    <a:cubicBezTo>
                      <a:pt x="12" y="53"/>
                      <a:pt x="12" y="53"/>
                      <a:pt x="12" y="53"/>
                    </a:cubicBezTo>
                    <a:cubicBezTo>
                      <a:pt x="12" y="53"/>
                      <a:pt x="12" y="53"/>
                      <a:pt x="11" y="53"/>
                    </a:cubicBezTo>
                    <a:cubicBezTo>
                      <a:pt x="10" y="52"/>
                      <a:pt x="10" y="52"/>
                      <a:pt x="10" y="52"/>
                    </a:cubicBezTo>
                    <a:cubicBezTo>
                      <a:pt x="10" y="52"/>
                      <a:pt x="10" y="51"/>
                      <a:pt x="11" y="51"/>
                    </a:cubicBezTo>
                    <a:cubicBezTo>
                      <a:pt x="45" y="14"/>
                      <a:pt x="45" y="14"/>
                      <a:pt x="45" y="14"/>
                    </a:cubicBezTo>
                    <a:cubicBezTo>
                      <a:pt x="46" y="14"/>
                      <a:pt x="46" y="14"/>
                      <a:pt x="46" y="14"/>
                    </a:cubicBezTo>
                    <a:cubicBezTo>
                      <a:pt x="47" y="15"/>
                      <a:pt x="47" y="15"/>
                      <a:pt x="47" y="15"/>
                    </a:cubicBezTo>
                    <a:cubicBezTo>
                      <a:pt x="48" y="15"/>
                      <a:pt x="48" y="16"/>
                      <a:pt x="47"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3" name="Freeform 183">
                <a:extLst>
                  <a:ext uri="{FF2B5EF4-FFF2-40B4-BE49-F238E27FC236}">
                    <a16:creationId xmlns:a16="http://schemas.microsoft.com/office/drawing/2014/main" id="{67E856FD-7186-DF4C-90A6-A14957C84A85}"/>
                  </a:ext>
                </a:extLst>
              </p:cNvPr>
              <p:cNvSpPr>
                <a:spLocks noEditPoints="1"/>
              </p:cNvSpPr>
              <p:nvPr/>
            </p:nvSpPr>
            <p:spPr bwMode="auto">
              <a:xfrm>
                <a:off x="7504113" y="619125"/>
                <a:ext cx="303212" cy="303213"/>
              </a:xfrm>
              <a:custGeom>
                <a:avLst/>
                <a:gdLst>
                  <a:gd name="T0" fmla="*/ 94 w 98"/>
                  <a:gd name="T1" fmla="*/ 45 h 98"/>
                  <a:gd name="T2" fmla="*/ 53 w 98"/>
                  <a:gd name="T3" fmla="*/ 4 h 98"/>
                  <a:gd name="T4" fmla="*/ 40 w 98"/>
                  <a:gd name="T5" fmla="*/ 5 h 98"/>
                  <a:gd name="T6" fmla="*/ 4 w 98"/>
                  <a:gd name="T7" fmla="*/ 40 h 98"/>
                  <a:gd name="T8" fmla="*/ 4 w 98"/>
                  <a:gd name="T9" fmla="*/ 53 h 98"/>
                  <a:gd name="T10" fmla="*/ 44 w 98"/>
                  <a:gd name="T11" fmla="*/ 95 h 98"/>
                  <a:gd name="T12" fmla="*/ 58 w 98"/>
                  <a:gd name="T13" fmla="*/ 94 h 98"/>
                  <a:gd name="T14" fmla="*/ 94 w 98"/>
                  <a:gd name="T15" fmla="*/ 59 h 98"/>
                  <a:gd name="T16" fmla="*/ 94 w 98"/>
                  <a:gd name="T17" fmla="*/ 45 h 98"/>
                  <a:gd name="T18" fmla="*/ 70 w 98"/>
                  <a:gd name="T19" fmla="*/ 56 h 98"/>
                  <a:gd name="T20" fmla="*/ 43 w 98"/>
                  <a:gd name="T21" fmla="*/ 28 h 98"/>
                  <a:gd name="T22" fmla="*/ 43 w 98"/>
                  <a:gd name="T23" fmla="*/ 18 h 98"/>
                  <a:gd name="T24" fmla="*/ 53 w 98"/>
                  <a:gd name="T25" fmla="*/ 18 h 98"/>
                  <a:gd name="T26" fmla="*/ 81 w 98"/>
                  <a:gd name="T27" fmla="*/ 45 h 98"/>
                  <a:gd name="T28" fmla="*/ 80 w 98"/>
                  <a:gd name="T29" fmla="*/ 56 h 98"/>
                  <a:gd name="T30" fmla="*/ 70 w 98"/>
                  <a:gd name="T31" fmla="*/ 5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98">
                    <a:moveTo>
                      <a:pt x="94" y="45"/>
                    </a:moveTo>
                    <a:cubicBezTo>
                      <a:pt x="53" y="4"/>
                      <a:pt x="53" y="4"/>
                      <a:pt x="53" y="4"/>
                    </a:cubicBezTo>
                    <a:cubicBezTo>
                      <a:pt x="50" y="0"/>
                      <a:pt x="44" y="1"/>
                      <a:pt x="40" y="5"/>
                    </a:cubicBezTo>
                    <a:cubicBezTo>
                      <a:pt x="4" y="40"/>
                      <a:pt x="4" y="40"/>
                      <a:pt x="4" y="40"/>
                    </a:cubicBezTo>
                    <a:cubicBezTo>
                      <a:pt x="0" y="44"/>
                      <a:pt x="0" y="50"/>
                      <a:pt x="4" y="53"/>
                    </a:cubicBezTo>
                    <a:cubicBezTo>
                      <a:pt x="44" y="95"/>
                      <a:pt x="44" y="95"/>
                      <a:pt x="44" y="95"/>
                    </a:cubicBezTo>
                    <a:cubicBezTo>
                      <a:pt x="48" y="98"/>
                      <a:pt x="54" y="98"/>
                      <a:pt x="58" y="94"/>
                    </a:cubicBezTo>
                    <a:cubicBezTo>
                      <a:pt x="94" y="59"/>
                      <a:pt x="94" y="59"/>
                      <a:pt x="94" y="59"/>
                    </a:cubicBezTo>
                    <a:cubicBezTo>
                      <a:pt x="98" y="55"/>
                      <a:pt x="98" y="49"/>
                      <a:pt x="94" y="45"/>
                    </a:cubicBezTo>
                    <a:close/>
                    <a:moveTo>
                      <a:pt x="70" y="56"/>
                    </a:moveTo>
                    <a:cubicBezTo>
                      <a:pt x="43" y="28"/>
                      <a:pt x="43" y="28"/>
                      <a:pt x="43" y="28"/>
                    </a:cubicBezTo>
                    <a:cubicBezTo>
                      <a:pt x="40" y="26"/>
                      <a:pt x="40" y="21"/>
                      <a:pt x="43" y="18"/>
                    </a:cubicBezTo>
                    <a:cubicBezTo>
                      <a:pt x="46" y="15"/>
                      <a:pt x="51" y="15"/>
                      <a:pt x="53" y="18"/>
                    </a:cubicBezTo>
                    <a:cubicBezTo>
                      <a:pt x="81" y="45"/>
                      <a:pt x="81" y="45"/>
                      <a:pt x="81" y="45"/>
                    </a:cubicBezTo>
                    <a:cubicBezTo>
                      <a:pt x="83" y="48"/>
                      <a:pt x="83" y="53"/>
                      <a:pt x="80" y="56"/>
                    </a:cubicBezTo>
                    <a:cubicBezTo>
                      <a:pt x="77" y="59"/>
                      <a:pt x="73" y="59"/>
                      <a:pt x="70" y="5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13" name="Rounded Rectangle 12">
              <a:extLst>
                <a:ext uri="{FF2B5EF4-FFF2-40B4-BE49-F238E27FC236}">
                  <a16:creationId xmlns:a16="http://schemas.microsoft.com/office/drawing/2014/main" id="{6100CFA2-7616-4742-A58C-4F5CD55D2AA0}"/>
                </a:ext>
              </a:extLst>
            </p:cNvPr>
            <p:cNvSpPr/>
            <p:nvPr/>
          </p:nvSpPr>
          <p:spPr>
            <a:xfrm>
              <a:off x="1745556" y="3487120"/>
              <a:ext cx="5383664" cy="836908"/>
            </a:xfrm>
            <a:prstGeom prst="roundRect">
              <a:avLst/>
            </a:prstGeom>
            <a:noFill/>
            <a:ln w="25400">
              <a:solidFill>
                <a:srgbClr val="FFC00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14" name="TextBox 13">
              <a:extLst>
                <a:ext uri="{FF2B5EF4-FFF2-40B4-BE49-F238E27FC236}">
                  <a16:creationId xmlns:a16="http://schemas.microsoft.com/office/drawing/2014/main" id="{98167A6C-4434-724A-B70A-FFC72721DCB1}"/>
                </a:ext>
              </a:extLst>
            </p:cNvPr>
            <p:cNvSpPr txBox="1"/>
            <p:nvPr/>
          </p:nvSpPr>
          <p:spPr>
            <a:xfrm>
              <a:off x="2092271" y="3610988"/>
              <a:ext cx="4002672" cy="584775"/>
            </a:xfrm>
            <a:prstGeom prst="rect">
              <a:avLst/>
            </a:prstGeom>
            <a:noFill/>
          </p:spPr>
          <p:txBody>
            <a:bodyPr wrap="square" rtlCol="0">
              <a:spAutoFit/>
            </a:bodyPr>
            <a:lstStyle/>
            <a:p>
              <a:pPr algn="ctr"/>
              <a:r>
                <a:rPr lang="en-US" sz="1600" dirty="0">
                  <a:solidFill>
                    <a:srgbClr val="4D4F53"/>
                  </a:solidFill>
                </a:rPr>
                <a:t>We cannot be sure that the CPE is reachable as we diagnose connection problems</a:t>
              </a:r>
            </a:p>
          </p:txBody>
        </p:sp>
      </p:grpSp>
      <p:sp>
        <p:nvSpPr>
          <p:cNvPr id="16" name="TextBox 15">
            <a:extLst>
              <a:ext uri="{FF2B5EF4-FFF2-40B4-BE49-F238E27FC236}">
                <a16:creationId xmlns:a16="http://schemas.microsoft.com/office/drawing/2014/main" id="{30FB599A-33A2-CA4A-999C-0757B8E19BB9}"/>
              </a:ext>
            </a:extLst>
          </p:cNvPr>
          <p:cNvSpPr txBox="1"/>
          <p:nvPr/>
        </p:nvSpPr>
        <p:spPr>
          <a:xfrm>
            <a:off x="584668" y="3906389"/>
            <a:ext cx="10046564" cy="338554"/>
          </a:xfrm>
          <a:prstGeom prst="rect">
            <a:avLst/>
          </a:prstGeom>
          <a:noFill/>
        </p:spPr>
        <p:txBody>
          <a:bodyPr wrap="square" rtlCol="0">
            <a:spAutoFit/>
          </a:bodyPr>
          <a:lstStyle/>
          <a:p>
            <a:r>
              <a:rPr lang="en-US" sz="1600" dirty="0">
                <a:solidFill>
                  <a:srgbClr val="4D4F53"/>
                </a:solidFill>
              </a:rPr>
              <a:t>The predictions can be available in the early morning (3am). From this we could have two distinct cases:</a:t>
            </a:r>
          </a:p>
        </p:txBody>
      </p:sp>
      <p:grpSp>
        <p:nvGrpSpPr>
          <p:cNvPr id="20" name="Group 19">
            <a:extLst>
              <a:ext uri="{FF2B5EF4-FFF2-40B4-BE49-F238E27FC236}">
                <a16:creationId xmlns:a16="http://schemas.microsoft.com/office/drawing/2014/main" id="{2AE94CED-3364-3D4E-86C8-521A1EE43499}"/>
              </a:ext>
            </a:extLst>
          </p:cNvPr>
          <p:cNvGrpSpPr/>
          <p:nvPr/>
        </p:nvGrpSpPr>
        <p:grpSpPr>
          <a:xfrm>
            <a:off x="429685" y="4367455"/>
            <a:ext cx="5835622" cy="1169551"/>
            <a:chOff x="759060" y="4383265"/>
            <a:chExt cx="5835622" cy="1169551"/>
          </a:xfrm>
        </p:grpSpPr>
        <p:sp>
          <p:nvSpPr>
            <p:cNvPr id="199" name="Freeform 45">
              <a:extLst>
                <a:ext uri="{FF2B5EF4-FFF2-40B4-BE49-F238E27FC236}">
                  <a16:creationId xmlns:a16="http://schemas.microsoft.com/office/drawing/2014/main" id="{69C72670-FEA1-C54A-AF10-E34EB5607384}"/>
                </a:ext>
              </a:extLst>
            </p:cNvPr>
            <p:cNvSpPr>
              <a:spLocks noEditPoints="1"/>
            </p:cNvSpPr>
            <p:nvPr/>
          </p:nvSpPr>
          <p:spPr bwMode="auto">
            <a:xfrm>
              <a:off x="759060" y="4487952"/>
              <a:ext cx="501883" cy="494448"/>
            </a:xfrm>
            <a:custGeom>
              <a:avLst/>
              <a:gdLst>
                <a:gd name="T0" fmla="*/ 366 w 405"/>
                <a:gd name="T1" fmla="*/ 183 h 399"/>
                <a:gd name="T2" fmla="*/ 359 w 405"/>
                <a:gd name="T3" fmla="*/ 162 h 399"/>
                <a:gd name="T4" fmla="*/ 380 w 405"/>
                <a:gd name="T5" fmla="*/ 114 h 399"/>
                <a:gd name="T6" fmla="*/ 377 w 405"/>
                <a:gd name="T7" fmla="*/ 96 h 399"/>
                <a:gd name="T8" fmla="*/ 325 w 405"/>
                <a:gd name="T9" fmla="*/ 91 h 399"/>
                <a:gd name="T10" fmla="*/ 306 w 405"/>
                <a:gd name="T11" fmla="*/ 78 h 399"/>
                <a:gd name="T12" fmla="*/ 295 w 405"/>
                <a:gd name="T13" fmla="*/ 27 h 399"/>
                <a:gd name="T14" fmla="*/ 283 w 405"/>
                <a:gd name="T15" fmla="*/ 14 h 399"/>
                <a:gd name="T16" fmla="*/ 238 w 405"/>
                <a:gd name="T17" fmla="*/ 39 h 399"/>
                <a:gd name="T18" fmla="*/ 213 w 405"/>
                <a:gd name="T19" fmla="*/ 41 h 399"/>
                <a:gd name="T20" fmla="*/ 176 w 405"/>
                <a:gd name="T21" fmla="*/ 5 h 399"/>
                <a:gd name="T22" fmla="*/ 158 w 405"/>
                <a:gd name="T23" fmla="*/ 4 h 399"/>
                <a:gd name="T24" fmla="*/ 137 w 405"/>
                <a:gd name="T25" fmla="*/ 50 h 399"/>
                <a:gd name="T26" fmla="*/ 117 w 405"/>
                <a:gd name="T27" fmla="*/ 66 h 399"/>
                <a:gd name="T28" fmla="*/ 66 w 405"/>
                <a:gd name="T29" fmla="*/ 59 h 399"/>
                <a:gd name="T30" fmla="*/ 52 w 405"/>
                <a:gd name="T31" fmla="*/ 68 h 399"/>
                <a:gd name="T32" fmla="*/ 61 w 405"/>
                <a:gd name="T33" fmla="*/ 119 h 399"/>
                <a:gd name="T34" fmla="*/ 55 w 405"/>
                <a:gd name="T35" fmla="*/ 140 h 399"/>
                <a:gd name="T36" fmla="*/ 9 w 405"/>
                <a:gd name="T37" fmla="*/ 167 h 399"/>
                <a:gd name="T38" fmla="*/ 2 w 405"/>
                <a:gd name="T39" fmla="*/ 183 h 399"/>
                <a:gd name="T40" fmla="*/ 39 w 405"/>
                <a:gd name="T41" fmla="*/ 217 h 399"/>
                <a:gd name="T42" fmla="*/ 48 w 405"/>
                <a:gd name="T43" fmla="*/ 240 h 399"/>
                <a:gd name="T44" fmla="*/ 25 w 405"/>
                <a:gd name="T45" fmla="*/ 288 h 399"/>
                <a:gd name="T46" fmla="*/ 30 w 405"/>
                <a:gd name="T47" fmla="*/ 304 h 399"/>
                <a:gd name="T48" fmla="*/ 80 w 405"/>
                <a:gd name="T49" fmla="*/ 311 h 399"/>
                <a:gd name="T50" fmla="*/ 101 w 405"/>
                <a:gd name="T51" fmla="*/ 323 h 399"/>
                <a:gd name="T52" fmla="*/ 110 w 405"/>
                <a:gd name="T53" fmla="*/ 375 h 399"/>
                <a:gd name="T54" fmla="*/ 125 w 405"/>
                <a:gd name="T55" fmla="*/ 387 h 399"/>
                <a:gd name="T56" fmla="*/ 169 w 405"/>
                <a:gd name="T57" fmla="*/ 360 h 399"/>
                <a:gd name="T58" fmla="*/ 192 w 405"/>
                <a:gd name="T59" fmla="*/ 360 h 399"/>
                <a:gd name="T60" fmla="*/ 231 w 405"/>
                <a:gd name="T61" fmla="*/ 396 h 399"/>
                <a:gd name="T62" fmla="*/ 249 w 405"/>
                <a:gd name="T63" fmla="*/ 398 h 399"/>
                <a:gd name="T64" fmla="*/ 270 w 405"/>
                <a:gd name="T65" fmla="*/ 352 h 399"/>
                <a:gd name="T66" fmla="*/ 288 w 405"/>
                <a:gd name="T67" fmla="*/ 336 h 399"/>
                <a:gd name="T68" fmla="*/ 341 w 405"/>
                <a:gd name="T69" fmla="*/ 343 h 399"/>
                <a:gd name="T70" fmla="*/ 355 w 405"/>
                <a:gd name="T71" fmla="*/ 334 h 399"/>
                <a:gd name="T72" fmla="*/ 345 w 405"/>
                <a:gd name="T73" fmla="*/ 282 h 399"/>
                <a:gd name="T74" fmla="*/ 352 w 405"/>
                <a:gd name="T75" fmla="*/ 259 h 399"/>
                <a:gd name="T76" fmla="*/ 398 w 405"/>
                <a:gd name="T77" fmla="*/ 234 h 399"/>
                <a:gd name="T78" fmla="*/ 405 w 405"/>
                <a:gd name="T79" fmla="*/ 218 h 399"/>
                <a:gd name="T80" fmla="*/ 196 w 405"/>
                <a:gd name="T81" fmla="*/ 273 h 399"/>
                <a:gd name="T82" fmla="*/ 192 w 405"/>
                <a:gd name="T83" fmla="*/ 218 h 399"/>
                <a:gd name="T84" fmla="*/ 196 w 405"/>
                <a:gd name="T85" fmla="*/ 273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5" h="399">
                  <a:moveTo>
                    <a:pt x="400" y="213"/>
                  </a:moveTo>
                  <a:lnTo>
                    <a:pt x="366" y="183"/>
                  </a:lnTo>
                  <a:lnTo>
                    <a:pt x="366" y="183"/>
                  </a:lnTo>
                  <a:lnTo>
                    <a:pt x="362" y="178"/>
                  </a:lnTo>
                  <a:lnTo>
                    <a:pt x="359" y="171"/>
                  </a:lnTo>
                  <a:lnTo>
                    <a:pt x="359" y="162"/>
                  </a:lnTo>
                  <a:lnTo>
                    <a:pt x="361" y="155"/>
                  </a:lnTo>
                  <a:lnTo>
                    <a:pt x="380" y="114"/>
                  </a:lnTo>
                  <a:lnTo>
                    <a:pt x="380" y="114"/>
                  </a:lnTo>
                  <a:lnTo>
                    <a:pt x="382" y="107"/>
                  </a:lnTo>
                  <a:lnTo>
                    <a:pt x="380" y="101"/>
                  </a:lnTo>
                  <a:lnTo>
                    <a:pt x="377" y="96"/>
                  </a:lnTo>
                  <a:lnTo>
                    <a:pt x="370" y="94"/>
                  </a:lnTo>
                  <a:lnTo>
                    <a:pt x="325" y="91"/>
                  </a:lnTo>
                  <a:lnTo>
                    <a:pt x="325" y="91"/>
                  </a:lnTo>
                  <a:lnTo>
                    <a:pt x="318" y="89"/>
                  </a:lnTo>
                  <a:lnTo>
                    <a:pt x="311" y="84"/>
                  </a:lnTo>
                  <a:lnTo>
                    <a:pt x="306" y="78"/>
                  </a:lnTo>
                  <a:lnTo>
                    <a:pt x="302" y="69"/>
                  </a:lnTo>
                  <a:lnTo>
                    <a:pt x="295" y="27"/>
                  </a:lnTo>
                  <a:lnTo>
                    <a:pt x="295" y="27"/>
                  </a:lnTo>
                  <a:lnTo>
                    <a:pt x="293" y="20"/>
                  </a:lnTo>
                  <a:lnTo>
                    <a:pt x="288" y="16"/>
                  </a:lnTo>
                  <a:lnTo>
                    <a:pt x="283" y="14"/>
                  </a:lnTo>
                  <a:lnTo>
                    <a:pt x="275" y="18"/>
                  </a:lnTo>
                  <a:lnTo>
                    <a:pt x="238" y="39"/>
                  </a:lnTo>
                  <a:lnTo>
                    <a:pt x="238" y="39"/>
                  </a:lnTo>
                  <a:lnTo>
                    <a:pt x="229" y="43"/>
                  </a:lnTo>
                  <a:lnTo>
                    <a:pt x="222" y="43"/>
                  </a:lnTo>
                  <a:lnTo>
                    <a:pt x="213" y="41"/>
                  </a:lnTo>
                  <a:lnTo>
                    <a:pt x="208" y="36"/>
                  </a:lnTo>
                  <a:lnTo>
                    <a:pt x="176" y="5"/>
                  </a:lnTo>
                  <a:lnTo>
                    <a:pt x="176" y="5"/>
                  </a:lnTo>
                  <a:lnTo>
                    <a:pt x="169" y="2"/>
                  </a:lnTo>
                  <a:lnTo>
                    <a:pt x="164" y="0"/>
                  </a:lnTo>
                  <a:lnTo>
                    <a:pt x="158" y="4"/>
                  </a:lnTo>
                  <a:lnTo>
                    <a:pt x="155" y="9"/>
                  </a:lnTo>
                  <a:lnTo>
                    <a:pt x="137" y="50"/>
                  </a:lnTo>
                  <a:lnTo>
                    <a:pt x="137" y="50"/>
                  </a:lnTo>
                  <a:lnTo>
                    <a:pt x="132" y="57"/>
                  </a:lnTo>
                  <a:lnTo>
                    <a:pt x="126" y="62"/>
                  </a:lnTo>
                  <a:lnTo>
                    <a:pt x="117" y="66"/>
                  </a:lnTo>
                  <a:lnTo>
                    <a:pt x="110" y="66"/>
                  </a:lnTo>
                  <a:lnTo>
                    <a:pt x="66" y="59"/>
                  </a:lnTo>
                  <a:lnTo>
                    <a:pt x="66" y="59"/>
                  </a:lnTo>
                  <a:lnTo>
                    <a:pt x="59" y="59"/>
                  </a:lnTo>
                  <a:lnTo>
                    <a:pt x="54" y="62"/>
                  </a:lnTo>
                  <a:lnTo>
                    <a:pt x="52" y="68"/>
                  </a:lnTo>
                  <a:lnTo>
                    <a:pt x="52" y="75"/>
                  </a:lnTo>
                  <a:lnTo>
                    <a:pt x="61" y="119"/>
                  </a:lnTo>
                  <a:lnTo>
                    <a:pt x="61" y="119"/>
                  </a:lnTo>
                  <a:lnTo>
                    <a:pt x="61" y="126"/>
                  </a:lnTo>
                  <a:lnTo>
                    <a:pt x="59" y="135"/>
                  </a:lnTo>
                  <a:lnTo>
                    <a:pt x="55" y="140"/>
                  </a:lnTo>
                  <a:lnTo>
                    <a:pt x="48" y="146"/>
                  </a:lnTo>
                  <a:lnTo>
                    <a:pt x="9" y="167"/>
                  </a:lnTo>
                  <a:lnTo>
                    <a:pt x="9" y="167"/>
                  </a:lnTo>
                  <a:lnTo>
                    <a:pt x="4" y="171"/>
                  </a:lnTo>
                  <a:lnTo>
                    <a:pt x="0" y="176"/>
                  </a:lnTo>
                  <a:lnTo>
                    <a:pt x="2" y="183"/>
                  </a:lnTo>
                  <a:lnTo>
                    <a:pt x="6" y="188"/>
                  </a:lnTo>
                  <a:lnTo>
                    <a:pt x="39" y="217"/>
                  </a:lnTo>
                  <a:lnTo>
                    <a:pt x="39" y="217"/>
                  </a:lnTo>
                  <a:lnTo>
                    <a:pt x="45" y="224"/>
                  </a:lnTo>
                  <a:lnTo>
                    <a:pt x="48" y="231"/>
                  </a:lnTo>
                  <a:lnTo>
                    <a:pt x="48" y="240"/>
                  </a:lnTo>
                  <a:lnTo>
                    <a:pt x="46" y="247"/>
                  </a:lnTo>
                  <a:lnTo>
                    <a:pt x="25" y="288"/>
                  </a:lnTo>
                  <a:lnTo>
                    <a:pt x="25" y="288"/>
                  </a:lnTo>
                  <a:lnTo>
                    <a:pt x="23" y="295"/>
                  </a:lnTo>
                  <a:lnTo>
                    <a:pt x="25" y="300"/>
                  </a:lnTo>
                  <a:lnTo>
                    <a:pt x="30" y="304"/>
                  </a:lnTo>
                  <a:lnTo>
                    <a:pt x="36" y="307"/>
                  </a:lnTo>
                  <a:lnTo>
                    <a:pt x="80" y="311"/>
                  </a:lnTo>
                  <a:lnTo>
                    <a:pt x="80" y="311"/>
                  </a:lnTo>
                  <a:lnTo>
                    <a:pt x="89" y="313"/>
                  </a:lnTo>
                  <a:lnTo>
                    <a:pt x="96" y="318"/>
                  </a:lnTo>
                  <a:lnTo>
                    <a:pt x="101" y="323"/>
                  </a:lnTo>
                  <a:lnTo>
                    <a:pt x="103" y="330"/>
                  </a:lnTo>
                  <a:lnTo>
                    <a:pt x="110" y="375"/>
                  </a:lnTo>
                  <a:lnTo>
                    <a:pt x="110" y="375"/>
                  </a:lnTo>
                  <a:lnTo>
                    <a:pt x="114" y="382"/>
                  </a:lnTo>
                  <a:lnTo>
                    <a:pt x="117" y="385"/>
                  </a:lnTo>
                  <a:lnTo>
                    <a:pt x="125" y="387"/>
                  </a:lnTo>
                  <a:lnTo>
                    <a:pt x="130" y="384"/>
                  </a:lnTo>
                  <a:lnTo>
                    <a:pt x="169" y="360"/>
                  </a:lnTo>
                  <a:lnTo>
                    <a:pt x="169" y="360"/>
                  </a:lnTo>
                  <a:lnTo>
                    <a:pt x="176" y="359"/>
                  </a:lnTo>
                  <a:lnTo>
                    <a:pt x="185" y="359"/>
                  </a:lnTo>
                  <a:lnTo>
                    <a:pt x="192" y="360"/>
                  </a:lnTo>
                  <a:lnTo>
                    <a:pt x="199" y="364"/>
                  </a:lnTo>
                  <a:lnTo>
                    <a:pt x="231" y="396"/>
                  </a:lnTo>
                  <a:lnTo>
                    <a:pt x="231" y="396"/>
                  </a:lnTo>
                  <a:lnTo>
                    <a:pt x="236" y="399"/>
                  </a:lnTo>
                  <a:lnTo>
                    <a:pt x="243" y="399"/>
                  </a:lnTo>
                  <a:lnTo>
                    <a:pt x="249" y="398"/>
                  </a:lnTo>
                  <a:lnTo>
                    <a:pt x="252" y="392"/>
                  </a:lnTo>
                  <a:lnTo>
                    <a:pt x="270" y="352"/>
                  </a:lnTo>
                  <a:lnTo>
                    <a:pt x="270" y="352"/>
                  </a:lnTo>
                  <a:lnTo>
                    <a:pt x="274" y="344"/>
                  </a:lnTo>
                  <a:lnTo>
                    <a:pt x="281" y="339"/>
                  </a:lnTo>
                  <a:lnTo>
                    <a:pt x="288" y="336"/>
                  </a:lnTo>
                  <a:lnTo>
                    <a:pt x="297" y="336"/>
                  </a:lnTo>
                  <a:lnTo>
                    <a:pt x="341" y="343"/>
                  </a:lnTo>
                  <a:lnTo>
                    <a:pt x="341" y="343"/>
                  </a:lnTo>
                  <a:lnTo>
                    <a:pt x="348" y="343"/>
                  </a:lnTo>
                  <a:lnTo>
                    <a:pt x="354" y="339"/>
                  </a:lnTo>
                  <a:lnTo>
                    <a:pt x="355" y="334"/>
                  </a:lnTo>
                  <a:lnTo>
                    <a:pt x="355" y="327"/>
                  </a:lnTo>
                  <a:lnTo>
                    <a:pt x="345" y="282"/>
                  </a:lnTo>
                  <a:lnTo>
                    <a:pt x="345" y="282"/>
                  </a:lnTo>
                  <a:lnTo>
                    <a:pt x="345" y="275"/>
                  </a:lnTo>
                  <a:lnTo>
                    <a:pt x="346" y="266"/>
                  </a:lnTo>
                  <a:lnTo>
                    <a:pt x="352" y="259"/>
                  </a:lnTo>
                  <a:lnTo>
                    <a:pt x="359" y="256"/>
                  </a:lnTo>
                  <a:lnTo>
                    <a:pt x="398" y="234"/>
                  </a:lnTo>
                  <a:lnTo>
                    <a:pt x="398" y="234"/>
                  </a:lnTo>
                  <a:lnTo>
                    <a:pt x="403" y="231"/>
                  </a:lnTo>
                  <a:lnTo>
                    <a:pt x="405" y="224"/>
                  </a:lnTo>
                  <a:lnTo>
                    <a:pt x="405" y="218"/>
                  </a:lnTo>
                  <a:lnTo>
                    <a:pt x="400" y="213"/>
                  </a:lnTo>
                  <a:lnTo>
                    <a:pt x="400" y="213"/>
                  </a:lnTo>
                  <a:close/>
                  <a:moveTo>
                    <a:pt x="196" y="273"/>
                  </a:moveTo>
                  <a:lnTo>
                    <a:pt x="123" y="201"/>
                  </a:lnTo>
                  <a:lnTo>
                    <a:pt x="148" y="174"/>
                  </a:lnTo>
                  <a:lnTo>
                    <a:pt x="192" y="218"/>
                  </a:lnTo>
                  <a:lnTo>
                    <a:pt x="268" y="124"/>
                  </a:lnTo>
                  <a:lnTo>
                    <a:pt x="295" y="146"/>
                  </a:lnTo>
                  <a:lnTo>
                    <a:pt x="196" y="273"/>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7" name="TextBox 16">
              <a:extLst>
                <a:ext uri="{FF2B5EF4-FFF2-40B4-BE49-F238E27FC236}">
                  <a16:creationId xmlns:a16="http://schemas.microsoft.com/office/drawing/2014/main" id="{1C70C298-2C64-C949-AF0E-DF578E3CA346}"/>
                </a:ext>
              </a:extLst>
            </p:cNvPr>
            <p:cNvSpPr txBox="1"/>
            <p:nvPr/>
          </p:nvSpPr>
          <p:spPr>
            <a:xfrm>
              <a:off x="1395418" y="4383265"/>
              <a:ext cx="5199264" cy="1169551"/>
            </a:xfrm>
            <a:prstGeom prst="rect">
              <a:avLst/>
            </a:prstGeom>
            <a:noFill/>
          </p:spPr>
          <p:txBody>
            <a:bodyPr wrap="square" rtlCol="0">
              <a:spAutoFit/>
            </a:bodyPr>
            <a:lstStyle/>
            <a:p>
              <a:r>
                <a:rPr lang="en-US" sz="1400" b="1" dirty="0">
                  <a:solidFill>
                    <a:schemeClr val="bg2"/>
                  </a:solidFill>
                </a:rPr>
                <a:t>Problem can be fixed remotely (e.g. Reboot,…)</a:t>
              </a:r>
            </a:p>
            <a:p>
              <a:pPr marL="171450" indent="-171450">
                <a:buFont typeface="Arial" panose="020B0604020202020204" pitchFamily="34" charset="0"/>
                <a:buChar char="•"/>
              </a:pPr>
              <a:r>
                <a:rPr lang="en-US" sz="1400" dirty="0">
                  <a:solidFill>
                    <a:srgbClr val="4D4F53"/>
                  </a:solidFill>
                </a:rPr>
                <a:t>Design a tool that can </a:t>
              </a:r>
              <a:r>
                <a:rPr lang="en-US" sz="1400" b="1" dirty="0">
                  <a:solidFill>
                    <a:srgbClr val="4D4F53"/>
                  </a:solidFill>
                </a:rPr>
                <a:t>detect if the CPE is online</a:t>
              </a:r>
            </a:p>
            <a:p>
              <a:pPr marL="171450" indent="-171450">
                <a:buFont typeface="Arial" panose="020B0604020202020204" pitchFamily="34" charset="0"/>
                <a:buChar char="•"/>
              </a:pPr>
              <a:r>
                <a:rPr lang="en-US" sz="1400" dirty="0">
                  <a:solidFill>
                    <a:srgbClr val="4D4F53"/>
                  </a:solidFill>
                </a:rPr>
                <a:t>Applies successive </a:t>
              </a:r>
              <a:r>
                <a:rPr lang="en-US" sz="1400" b="1" dirty="0">
                  <a:solidFill>
                    <a:srgbClr val="4D4F53"/>
                  </a:solidFill>
                </a:rPr>
                <a:t>automatic steps </a:t>
              </a:r>
              <a:r>
                <a:rPr lang="en-US" sz="1400" dirty="0">
                  <a:solidFill>
                    <a:srgbClr val="4D4F53"/>
                  </a:solidFill>
                </a:rPr>
                <a:t>to solve the problem (e.g. reboot) </a:t>
              </a:r>
            </a:p>
            <a:p>
              <a:pPr marL="171450" indent="-171450">
                <a:buFont typeface="Arial" panose="020B0604020202020204" pitchFamily="34" charset="0"/>
                <a:buChar char="•"/>
              </a:pPr>
              <a:endParaRPr lang="en-US" sz="1400" dirty="0">
                <a:solidFill>
                  <a:srgbClr val="4D4F53"/>
                </a:solidFill>
              </a:endParaRPr>
            </a:p>
          </p:txBody>
        </p:sp>
      </p:grpSp>
      <p:grpSp>
        <p:nvGrpSpPr>
          <p:cNvPr id="19" name="Group 18">
            <a:extLst>
              <a:ext uri="{FF2B5EF4-FFF2-40B4-BE49-F238E27FC236}">
                <a16:creationId xmlns:a16="http://schemas.microsoft.com/office/drawing/2014/main" id="{76D43C51-238A-6E40-B391-54ACE41523F3}"/>
              </a:ext>
            </a:extLst>
          </p:cNvPr>
          <p:cNvGrpSpPr/>
          <p:nvPr/>
        </p:nvGrpSpPr>
        <p:grpSpPr>
          <a:xfrm>
            <a:off x="429685" y="5358832"/>
            <a:ext cx="7567098" cy="1169551"/>
            <a:chOff x="748063" y="5337372"/>
            <a:chExt cx="7567098" cy="1169551"/>
          </a:xfrm>
        </p:grpSpPr>
        <p:sp>
          <p:nvSpPr>
            <p:cNvPr id="195" name="Freeform 15">
              <a:extLst>
                <a:ext uri="{FF2B5EF4-FFF2-40B4-BE49-F238E27FC236}">
                  <a16:creationId xmlns:a16="http://schemas.microsoft.com/office/drawing/2014/main" id="{4740F156-8B21-4543-A5E2-5A9A33413F5E}"/>
                </a:ext>
              </a:extLst>
            </p:cNvPr>
            <p:cNvSpPr>
              <a:spLocks noEditPoints="1"/>
            </p:cNvSpPr>
            <p:nvPr/>
          </p:nvSpPr>
          <p:spPr bwMode="auto">
            <a:xfrm>
              <a:off x="748063" y="5671579"/>
              <a:ext cx="523875" cy="328613"/>
            </a:xfrm>
            <a:custGeom>
              <a:avLst/>
              <a:gdLst>
                <a:gd name="T0" fmla="*/ 22 w 330"/>
                <a:gd name="T1" fmla="*/ 0 h 207"/>
                <a:gd name="T2" fmla="*/ 17 w 330"/>
                <a:gd name="T3" fmla="*/ 2 h 207"/>
                <a:gd name="T4" fmla="*/ 6 w 330"/>
                <a:gd name="T5" fmla="*/ 7 h 207"/>
                <a:gd name="T6" fmla="*/ 0 w 330"/>
                <a:gd name="T7" fmla="*/ 18 h 207"/>
                <a:gd name="T8" fmla="*/ 0 w 330"/>
                <a:gd name="T9" fmla="*/ 185 h 207"/>
                <a:gd name="T10" fmla="*/ 0 w 330"/>
                <a:gd name="T11" fmla="*/ 189 h 207"/>
                <a:gd name="T12" fmla="*/ 6 w 330"/>
                <a:gd name="T13" fmla="*/ 200 h 207"/>
                <a:gd name="T14" fmla="*/ 17 w 330"/>
                <a:gd name="T15" fmla="*/ 206 h 207"/>
                <a:gd name="T16" fmla="*/ 308 w 330"/>
                <a:gd name="T17" fmla="*/ 207 h 207"/>
                <a:gd name="T18" fmla="*/ 312 w 330"/>
                <a:gd name="T19" fmla="*/ 206 h 207"/>
                <a:gd name="T20" fmla="*/ 323 w 330"/>
                <a:gd name="T21" fmla="*/ 200 h 207"/>
                <a:gd name="T22" fmla="*/ 328 w 330"/>
                <a:gd name="T23" fmla="*/ 189 h 207"/>
                <a:gd name="T24" fmla="*/ 330 w 330"/>
                <a:gd name="T25" fmla="*/ 22 h 207"/>
                <a:gd name="T26" fmla="*/ 328 w 330"/>
                <a:gd name="T27" fmla="*/ 18 h 207"/>
                <a:gd name="T28" fmla="*/ 323 w 330"/>
                <a:gd name="T29" fmla="*/ 7 h 207"/>
                <a:gd name="T30" fmla="*/ 312 w 330"/>
                <a:gd name="T31" fmla="*/ 2 h 207"/>
                <a:gd name="T32" fmla="*/ 308 w 330"/>
                <a:gd name="T33" fmla="*/ 0 h 207"/>
                <a:gd name="T34" fmla="*/ 315 w 330"/>
                <a:gd name="T35" fmla="*/ 189 h 207"/>
                <a:gd name="T36" fmla="*/ 308 w 330"/>
                <a:gd name="T37" fmla="*/ 193 h 207"/>
                <a:gd name="T38" fmla="*/ 301 w 330"/>
                <a:gd name="T39" fmla="*/ 190 h 207"/>
                <a:gd name="T40" fmla="*/ 173 w 330"/>
                <a:gd name="T41" fmla="*/ 122 h 207"/>
                <a:gd name="T42" fmla="*/ 170 w 330"/>
                <a:gd name="T43" fmla="*/ 126 h 207"/>
                <a:gd name="T44" fmla="*/ 166 w 330"/>
                <a:gd name="T45" fmla="*/ 126 h 207"/>
                <a:gd name="T46" fmla="*/ 164 w 330"/>
                <a:gd name="T47" fmla="*/ 126 h 207"/>
                <a:gd name="T48" fmla="*/ 156 w 330"/>
                <a:gd name="T49" fmla="*/ 122 h 207"/>
                <a:gd name="T50" fmla="*/ 28 w 330"/>
                <a:gd name="T51" fmla="*/ 190 h 207"/>
                <a:gd name="T52" fmla="*/ 25 w 330"/>
                <a:gd name="T53" fmla="*/ 192 h 207"/>
                <a:gd name="T54" fmla="*/ 17 w 330"/>
                <a:gd name="T55" fmla="*/ 192 h 207"/>
                <a:gd name="T56" fmla="*/ 14 w 330"/>
                <a:gd name="T57" fmla="*/ 189 h 207"/>
                <a:gd name="T58" fmla="*/ 13 w 330"/>
                <a:gd name="T59" fmla="*/ 182 h 207"/>
                <a:gd name="T60" fmla="*/ 15 w 330"/>
                <a:gd name="T61" fmla="*/ 177 h 207"/>
                <a:gd name="T62" fmla="*/ 19 w 330"/>
                <a:gd name="T63" fmla="*/ 43 h 207"/>
                <a:gd name="T64" fmla="*/ 17 w 330"/>
                <a:gd name="T65" fmla="*/ 40 h 207"/>
                <a:gd name="T66" fmla="*/ 14 w 330"/>
                <a:gd name="T67" fmla="*/ 32 h 207"/>
                <a:gd name="T68" fmla="*/ 15 w 330"/>
                <a:gd name="T69" fmla="*/ 28 h 207"/>
                <a:gd name="T70" fmla="*/ 24 w 330"/>
                <a:gd name="T71" fmla="*/ 22 h 207"/>
                <a:gd name="T72" fmla="*/ 28 w 330"/>
                <a:gd name="T73" fmla="*/ 24 h 207"/>
                <a:gd name="T74" fmla="*/ 301 w 330"/>
                <a:gd name="T75" fmla="*/ 24 h 207"/>
                <a:gd name="T76" fmla="*/ 305 w 330"/>
                <a:gd name="T77" fmla="*/ 22 h 207"/>
                <a:gd name="T78" fmla="*/ 310 w 330"/>
                <a:gd name="T79" fmla="*/ 24 h 207"/>
                <a:gd name="T80" fmla="*/ 313 w 330"/>
                <a:gd name="T81" fmla="*/ 28 h 207"/>
                <a:gd name="T82" fmla="*/ 315 w 330"/>
                <a:gd name="T83" fmla="*/ 36 h 207"/>
                <a:gd name="T84" fmla="*/ 309 w 330"/>
                <a:gd name="T85" fmla="*/ 43 h 207"/>
                <a:gd name="T86" fmla="*/ 315 w 330"/>
                <a:gd name="T87" fmla="*/ 177 h 207"/>
                <a:gd name="T88" fmla="*/ 316 w 330"/>
                <a:gd name="T89" fmla="*/ 179 h 207"/>
                <a:gd name="T90" fmla="*/ 317 w 330"/>
                <a:gd name="T91" fmla="*/ 186 h 207"/>
                <a:gd name="T92" fmla="*/ 315 w 330"/>
                <a:gd name="T93" fmla="*/ 18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207">
                  <a:moveTo>
                    <a:pt x="308" y="0"/>
                  </a:moveTo>
                  <a:lnTo>
                    <a:pt x="22" y="0"/>
                  </a:lnTo>
                  <a:lnTo>
                    <a:pt x="22" y="0"/>
                  </a:lnTo>
                  <a:lnTo>
                    <a:pt x="17" y="2"/>
                  </a:lnTo>
                  <a:lnTo>
                    <a:pt x="13" y="3"/>
                  </a:lnTo>
                  <a:lnTo>
                    <a:pt x="6" y="7"/>
                  </a:lnTo>
                  <a:lnTo>
                    <a:pt x="1" y="14"/>
                  </a:lnTo>
                  <a:lnTo>
                    <a:pt x="0" y="18"/>
                  </a:lnTo>
                  <a:lnTo>
                    <a:pt x="0" y="22"/>
                  </a:lnTo>
                  <a:lnTo>
                    <a:pt x="0" y="185"/>
                  </a:lnTo>
                  <a:lnTo>
                    <a:pt x="0" y="185"/>
                  </a:lnTo>
                  <a:lnTo>
                    <a:pt x="0" y="189"/>
                  </a:lnTo>
                  <a:lnTo>
                    <a:pt x="1" y="193"/>
                  </a:lnTo>
                  <a:lnTo>
                    <a:pt x="6" y="200"/>
                  </a:lnTo>
                  <a:lnTo>
                    <a:pt x="13" y="204"/>
                  </a:lnTo>
                  <a:lnTo>
                    <a:pt x="17" y="206"/>
                  </a:lnTo>
                  <a:lnTo>
                    <a:pt x="22" y="207"/>
                  </a:lnTo>
                  <a:lnTo>
                    <a:pt x="308" y="207"/>
                  </a:lnTo>
                  <a:lnTo>
                    <a:pt x="308" y="207"/>
                  </a:lnTo>
                  <a:lnTo>
                    <a:pt x="312" y="206"/>
                  </a:lnTo>
                  <a:lnTo>
                    <a:pt x="316" y="204"/>
                  </a:lnTo>
                  <a:lnTo>
                    <a:pt x="323" y="200"/>
                  </a:lnTo>
                  <a:lnTo>
                    <a:pt x="328" y="193"/>
                  </a:lnTo>
                  <a:lnTo>
                    <a:pt x="328" y="189"/>
                  </a:lnTo>
                  <a:lnTo>
                    <a:pt x="330" y="185"/>
                  </a:lnTo>
                  <a:lnTo>
                    <a:pt x="330" y="22"/>
                  </a:lnTo>
                  <a:lnTo>
                    <a:pt x="330" y="22"/>
                  </a:lnTo>
                  <a:lnTo>
                    <a:pt x="328" y="18"/>
                  </a:lnTo>
                  <a:lnTo>
                    <a:pt x="328" y="14"/>
                  </a:lnTo>
                  <a:lnTo>
                    <a:pt x="323" y="7"/>
                  </a:lnTo>
                  <a:lnTo>
                    <a:pt x="316" y="3"/>
                  </a:lnTo>
                  <a:lnTo>
                    <a:pt x="312" y="2"/>
                  </a:lnTo>
                  <a:lnTo>
                    <a:pt x="308" y="0"/>
                  </a:lnTo>
                  <a:lnTo>
                    <a:pt x="308" y="0"/>
                  </a:lnTo>
                  <a:close/>
                  <a:moveTo>
                    <a:pt x="315" y="189"/>
                  </a:moveTo>
                  <a:lnTo>
                    <a:pt x="315" y="189"/>
                  </a:lnTo>
                  <a:lnTo>
                    <a:pt x="312" y="192"/>
                  </a:lnTo>
                  <a:lnTo>
                    <a:pt x="308" y="193"/>
                  </a:lnTo>
                  <a:lnTo>
                    <a:pt x="305" y="192"/>
                  </a:lnTo>
                  <a:lnTo>
                    <a:pt x="301" y="190"/>
                  </a:lnTo>
                  <a:lnTo>
                    <a:pt x="204" y="104"/>
                  </a:lnTo>
                  <a:lnTo>
                    <a:pt x="173" y="122"/>
                  </a:lnTo>
                  <a:lnTo>
                    <a:pt x="173" y="122"/>
                  </a:lnTo>
                  <a:lnTo>
                    <a:pt x="170" y="126"/>
                  </a:lnTo>
                  <a:lnTo>
                    <a:pt x="166" y="126"/>
                  </a:lnTo>
                  <a:lnTo>
                    <a:pt x="166" y="126"/>
                  </a:lnTo>
                  <a:lnTo>
                    <a:pt x="164" y="126"/>
                  </a:lnTo>
                  <a:lnTo>
                    <a:pt x="164" y="126"/>
                  </a:lnTo>
                  <a:lnTo>
                    <a:pt x="159" y="124"/>
                  </a:lnTo>
                  <a:lnTo>
                    <a:pt x="156" y="122"/>
                  </a:lnTo>
                  <a:lnTo>
                    <a:pt x="124" y="104"/>
                  </a:lnTo>
                  <a:lnTo>
                    <a:pt x="28" y="190"/>
                  </a:lnTo>
                  <a:lnTo>
                    <a:pt x="28" y="190"/>
                  </a:lnTo>
                  <a:lnTo>
                    <a:pt x="25" y="192"/>
                  </a:lnTo>
                  <a:lnTo>
                    <a:pt x="21" y="193"/>
                  </a:lnTo>
                  <a:lnTo>
                    <a:pt x="17" y="192"/>
                  </a:lnTo>
                  <a:lnTo>
                    <a:pt x="14" y="189"/>
                  </a:lnTo>
                  <a:lnTo>
                    <a:pt x="14" y="189"/>
                  </a:lnTo>
                  <a:lnTo>
                    <a:pt x="13" y="186"/>
                  </a:lnTo>
                  <a:lnTo>
                    <a:pt x="13" y="182"/>
                  </a:lnTo>
                  <a:lnTo>
                    <a:pt x="13" y="179"/>
                  </a:lnTo>
                  <a:lnTo>
                    <a:pt x="15" y="177"/>
                  </a:lnTo>
                  <a:lnTo>
                    <a:pt x="108" y="94"/>
                  </a:lnTo>
                  <a:lnTo>
                    <a:pt x="19" y="43"/>
                  </a:lnTo>
                  <a:lnTo>
                    <a:pt x="19" y="43"/>
                  </a:lnTo>
                  <a:lnTo>
                    <a:pt x="17" y="40"/>
                  </a:lnTo>
                  <a:lnTo>
                    <a:pt x="15" y="36"/>
                  </a:lnTo>
                  <a:lnTo>
                    <a:pt x="14" y="32"/>
                  </a:lnTo>
                  <a:lnTo>
                    <a:pt x="15" y="28"/>
                  </a:lnTo>
                  <a:lnTo>
                    <a:pt x="15" y="28"/>
                  </a:lnTo>
                  <a:lnTo>
                    <a:pt x="19" y="24"/>
                  </a:lnTo>
                  <a:lnTo>
                    <a:pt x="24" y="22"/>
                  </a:lnTo>
                  <a:lnTo>
                    <a:pt x="24" y="22"/>
                  </a:lnTo>
                  <a:lnTo>
                    <a:pt x="28" y="24"/>
                  </a:lnTo>
                  <a:lnTo>
                    <a:pt x="164" y="102"/>
                  </a:lnTo>
                  <a:lnTo>
                    <a:pt x="301" y="24"/>
                  </a:lnTo>
                  <a:lnTo>
                    <a:pt x="301" y="24"/>
                  </a:lnTo>
                  <a:lnTo>
                    <a:pt x="305" y="22"/>
                  </a:lnTo>
                  <a:lnTo>
                    <a:pt x="305" y="22"/>
                  </a:lnTo>
                  <a:lnTo>
                    <a:pt x="310" y="24"/>
                  </a:lnTo>
                  <a:lnTo>
                    <a:pt x="313" y="28"/>
                  </a:lnTo>
                  <a:lnTo>
                    <a:pt x="313" y="28"/>
                  </a:lnTo>
                  <a:lnTo>
                    <a:pt x="315" y="32"/>
                  </a:lnTo>
                  <a:lnTo>
                    <a:pt x="315" y="36"/>
                  </a:lnTo>
                  <a:lnTo>
                    <a:pt x="312" y="40"/>
                  </a:lnTo>
                  <a:lnTo>
                    <a:pt x="309" y="43"/>
                  </a:lnTo>
                  <a:lnTo>
                    <a:pt x="222" y="94"/>
                  </a:lnTo>
                  <a:lnTo>
                    <a:pt x="315" y="177"/>
                  </a:lnTo>
                  <a:lnTo>
                    <a:pt x="315" y="177"/>
                  </a:lnTo>
                  <a:lnTo>
                    <a:pt x="316" y="179"/>
                  </a:lnTo>
                  <a:lnTo>
                    <a:pt x="317" y="182"/>
                  </a:lnTo>
                  <a:lnTo>
                    <a:pt x="317" y="186"/>
                  </a:lnTo>
                  <a:lnTo>
                    <a:pt x="315" y="189"/>
                  </a:lnTo>
                  <a:lnTo>
                    <a:pt x="315" y="18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8" name="TextBox 17">
              <a:extLst>
                <a:ext uri="{FF2B5EF4-FFF2-40B4-BE49-F238E27FC236}">
                  <a16:creationId xmlns:a16="http://schemas.microsoft.com/office/drawing/2014/main" id="{515F14C4-958F-BD47-820F-7C7D606D231C}"/>
                </a:ext>
              </a:extLst>
            </p:cNvPr>
            <p:cNvSpPr txBox="1"/>
            <p:nvPr/>
          </p:nvSpPr>
          <p:spPr>
            <a:xfrm>
              <a:off x="1395418" y="5337372"/>
              <a:ext cx="6919743" cy="1169551"/>
            </a:xfrm>
            <a:prstGeom prst="rect">
              <a:avLst/>
            </a:prstGeom>
            <a:noFill/>
          </p:spPr>
          <p:txBody>
            <a:bodyPr wrap="square" rtlCol="0">
              <a:spAutoFit/>
            </a:bodyPr>
            <a:lstStyle/>
            <a:p>
              <a:r>
                <a:rPr lang="en-US" sz="1400" b="1" dirty="0">
                  <a:solidFill>
                    <a:schemeClr val="bg2"/>
                  </a:solidFill>
                </a:rPr>
                <a:t>Problem requires physical interaction: Self Care </a:t>
              </a:r>
            </a:p>
            <a:p>
              <a:pPr marL="171450" indent="-171450">
                <a:buFont typeface="Arial" panose="020B0604020202020204" pitchFamily="34" charset="0"/>
                <a:buChar char="•"/>
              </a:pPr>
              <a:r>
                <a:rPr lang="en-US" sz="1400" dirty="0">
                  <a:solidFill>
                    <a:srgbClr val="4D4F53"/>
                  </a:solidFill>
                </a:rPr>
                <a:t>Send a </a:t>
              </a:r>
              <a:r>
                <a:rPr lang="en-US" sz="1400" b="1" dirty="0">
                  <a:solidFill>
                    <a:srgbClr val="4D4F53"/>
                  </a:solidFill>
                </a:rPr>
                <a:t>proactive notification </a:t>
              </a:r>
              <a:r>
                <a:rPr lang="en-US" sz="1400" dirty="0">
                  <a:solidFill>
                    <a:srgbClr val="4D4F53"/>
                  </a:solidFill>
                </a:rPr>
                <a:t>to the customer</a:t>
              </a:r>
            </a:p>
            <a:p>
              <a:pPr marL="171450" indent="-171450">
                <a:buFont typeface="Arial" panose="020B0604020202020204" pitchFamily="34" charset="0"/>
                <a:buChar char="•"/>
              </a:pPr>
              <a:r>
                <a:rPr lang="en-US" sz="1400" dirty="0">
                  <a:solidFill>
                    <a:srgbClr val="4D4F53"/>
                  </a:solidFill>
                </a:rPr>
                <a:t>Giving </a:t>
              </a:r>
              <a:r>
                <a:rPr lang="en-US" sz="1400" b="1" dirty="0">
                  <a:solidFill>
                    <a:srgbClr val="4D4F53"/>
                  </a:solidFill>
                </a:rPr>
                <a:t>the steps he should follow </a:t>
              </a:r>
              <a:r>
                <a:rPr lang="en-US" sz="1400" dirty="0">
                  <a:solidFill>
                    <a:srgbClr val="4D4F53"/>
                  </a:solidFill>
                </a:rPr>
                <a:t>if he is experiencing a problem</a:t>
              </a:r>
            </a:p>
            <a:p>
              <a:pPr marL="171450" indent="-171450">
                <a:buFont typeface="Arial" panose="020B0604020202020204" pitchFamily="34" charset="0"/>
                <a:buChar char="•"/>
              </a:pPr>
              <a:r>
                <a:rPr lang="en-US" sz="1400" dirty="0">
                  <a:solidFill>
                    <a:srgbClr val="4D4F53"/>
                  </a:solidFill>
                </a:rPr>
                <a:t>Providing him with a </a:t>
              </a:r>
              <a:r>
                <a:rPr lang="en-US" sz="1400" b="1" dirty="0">
                  <a:solidFill>
                    <a:srgbClr val="4D4F53"/>
                  </a:solidFill>
                </a:rPr>
                <a:t>reference</a:t>
              </a:r>
              <a:r>
                <a:rPr lang="en-US" sz="1400" dirty="0">
                  <a:solidFill>
                    <a:srgbClr val="4D4F53"/>
                  </a:solidFill>
                </a:rPr>
                <a:t> that can be given to the call center to skip these steps if it didn’t fix the issue: only a few cases require the intervention of THD agent (</a:t>
              </a:r>
              <a:r>
                <a:rPr lang="en-US" sz="1400" dirty="0" err="1">
                  <a:solidFill>
                    <a:srgbClr val="4D4F53"/>
                  </a:solidFill>
                </a:rPr>
                <a:t>e.g</a:t>
              </a:r>
              <a:r>
                <a:rPr lang="en-US" sz="1400" dirty="0">
                  <a:solidFill>
                    <a:srgbClr val="4D4F53"/>
                  </a:solidFill>
                </a:rPr>
                <a:t> swap,…)</a:t>
              </a:r>
            </a:p>
          </p:txBody>
        </p:sp>
      </p:grpSp>
      <p:sp>
        <p:nvSpPr>
          <p:cNvPr id="21" name="Right Brace 20">
            <a:extLst>
              <a:ext uri="{FF2B5EF4-FFF2-40B4-BE49-F238E27FC236}">
                <a16:creationId xmlns:a16="http://schemas.microsoft.com/office/drawing/2014/main" id="{2CA3B7FB-026E-6347-8ED7-A66D2E2788B9}"/>
              </a:ext>
            </a:extLst>
          </p:cNvPr>
          <p:cNvSpPr/>
          <p:nvPr/>
        </p:nvSpPr>
        <p:spPr>
          <a:xfrm>
            <a:off x="8138071" y="4367455"/>
            <a:ext cx="84137" cy="1982545"/>
          </a:xfrm>
          <a:prstGeom prst="rightBrace">
            <a:avLst/>
          </a:prstGeom>
          <a:ln w="12700">
            <a:solidFill>
              <a:srgbClr val="B7B1A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877FDF43-22B6-B044-90FC-69E03C4CED40}"/>
              </a:ext>
            </a:extLst>
          </p:cNvPr>
          <p:cNvGrpSpPr/>
          <p:nvPr/>
        </p:nvGrpSpPr>
        <p:grpSpPr>
          <a:xfrm>
            <a:off x="8576152" y="4859850"/>
            <a:ext cx="3322478" cy="976036"/>
            <a:chOff x="8736172" y="4936373"/>
            <a:chExt cx="3322478" cy="976036"/>
          </a:xfrm>
        </p:grpSpPr>
        <p:sp>
          <p:nvSpPr>
            <p:cNvPr id="5" name="TextBox 4">
              <a:extLst>
                <a:ext uri="{FF2B5EF4-FFF2-40B4-BE49-F238E27FC236}">
                  <a16:creationId xmlns:a16="http://schemas.microsoft.com/office/drawing/2014/main" id="{E81FAB8C-11B5-E341-AD1B-424E7F6E9DAE}"/>
                </a:ext>
              </a:extLst>
            </p:cNvPr>
            <p:cNvSpPr txBox="1"/>
            <p:nvPr/>
          </p:nvSpPr>
          <p:spPr>
            <a:xfrm>
              <a:off x="8736172" y="4936373"/>
              <a:ext cx="2744496" cy="307777"/>
            </a:xfrm>
            <a:prstGeom prst="rect">
              <a:avLst/>
            </a:prstGeom>
            <a:noFill/>
          </p:spPr>
          <p:txBody>
            <a:bodyPr wrap="square" rtlCol="0">
              <a:spAutoFit/>
            </a:bodyPr>
            <a:lstStyle/>
            <a:p>
              <a:r>
                <a:rPr lang="en-US" sz="1400" dirty="0">
                  <a:solidFill>
                    <a:srgbClr val="4D4F53"/>
                  </a:solidFill>
                </a:rPr>
                <a:t>The predicting algorithm would:</a:t>
              </a:r>
            </a:p>
          </p:txBody>
        </p:sp>
        <p:sp>
          <p:nvSpPr>
            <p:cNvPr id="6" name="TextBox 5">
              <a:extLst>
                <a:ext uri="{FF2B5EF4-FFF2-40B4-BE49-F238E27FC236}">
                  <a16:creationId xmlns:a16="http://schemas.microsoft.com/office/drawing/2014/main" id="{959C0FD0-10A1-4140-83A7-BF8738647675}"/>
                </a:ext>
              </a:extLst>
            </p:cNvPr>
            <p:cNvSpPr txBox="1"/>
            <p:nvPr/>
          </p:nvSpPr>
          <p:spPr>
            <a:xfrm>
              <a:off x="8736172" y="5173745"/>
              <a:ext cx="3322478" cy="738664"/>
            </a:xfrm>
            <a:prstGeom prst="rect">
              <a:avLst/>
            </a:prstGeom>
            <a:noFill/>
          </p:spPr>
          <p:txBody>
            <a:bodyPr wrap="square" rtlCol="0">
              <a:spAutoFit/>
            </a:bodyPr>
            <a:lstStyle/>
            <a:p>
              <a:pPr marL="171450" indent="-171450">
                <a:buClr>
                  <a:srgbClr val="00B050"/>
                </a:buClr>
                <a:buFont typeface="Wingdings" pitchFamily="2" charset="2"/>
                <a:buChar char="ü"/>
              </a:pPr>
              <a:r>
                <a:rPr lang="en-US" sz="1400" dirty="0">
                  <a:solidFill>
                    <a:srgbClr val="4D4F53"/>
                  </a:solidFill>
                </a:rPr>
                <a:t>Increase the </a:t>
              </a:r>
              <a:r>
                <a:rPr lang="en-US" sz="1400" b="1" dirty="0">
                  <a:solidFill>
                    <a:srgbClr val="00B050"/>
                  </a:solidFill>
                </a:rPr>
                <a:t>Net promoter Score </a:t>
              </a:r>
              <a:r>
                <a:rPr lang="en-US" sz="1400" dirty="0">
                  <a:solidFill>
                    <a:srgbClr val="4D4F53"/>
                  </a:solidFill>
                </a:rPr>
                <a:t>(NPS).</a:t>
              </a:r>
            </a:p>
            <a:p>
              <a:pPr marL="171450" indent="-171450">
                <a:buClr>
                  <a:srgbClr val="00B050"/>
                </a:buClr>
                <a:buFont typeface="Wingdings" pitchFamily="2" charset="2"/>
                <a:buChar char="ü"/>
              </a:pPr>
              <a:r>
                <a:rPr lang="en-US" sz="1400" b="1" dirty="0">
                  <a:solidFill>
                    <a:srgbClr val="00B050"/>
                  </a:solidFill>
                </a:rPr>
                <a:t>Reduce the load </a:t>
              </a:r>
              <a:r>
                <a:rPr lang="en-US" sz="1400" dirty="0">
                  <a:solidFill>
                    <a:srgbClr val="4D4F53"/>
                  </a:solidFill>
                </a:rPr>
                <a:t>of customer care call centers. </a:t>
              </a:r>
            </a:p>
          </p:txBody>
        </p:sp>
      </p:grpSp>
    </p:spTree>
    <p:extLst>
      <p:ext uri="{BB962C8B-B14F-4D97-AF65-F5344CB8AC3E}">
        <p14:creationId xmlns:p14="http://schemas.microsoft.com/office/powerpoint/2010/main" val="4015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90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Prediction example 1/2</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Extra Slides</a:t>
            </a:r>
          </a:p>
        </p:txBody>
      </p:sp>
      <p:sp>
        <p:nvSpPr>
          <p:cNvPr id="3" name="TextBox 2">
            <a:extLst>
              <a:ext uri="{FF2B5EF4-FFF2-40B4-BE49-F238E27FC236}">
                <a16:creationId xmlns:a16="http://schemas.microsoft.com/office/drawing/2014/main" id="{E4387E44-A9BF-9E47-8587-4FA40EE5005F}"/>
              </a:ext>
            </a:extLst>
          </p:cNvPr>
          <p:cNvSpPr txBox="1"/>
          <p:nvPr/>
        </p:nvSpPr>
        <p:spPr>
          <a:xfrm>
            <a:off x="429685" y="1465385"/>
            <a:ext cx="11330516" cy="584775"/>
          </a:xfrm>
          <a:prstGeom prst="rect">
            <a:avLst/>
          </a:prstGeom>
          <a:noFill/>
        </p:spPr>
        <p:txBody>
          <a:bodyPr wrap="square" rtlCol="0">
            <a:spAutoFit/>
          </a:bodyPr>
          <a:lstStyle/>
          <a:p>
            <a:r>
              <a:rPr lang="en-US" sz="1600" dirty="0">
                <a:solidFill>
                  <a:srgbClr val="4D4F53"/>
                </a:solidFill>
              </a:rPr>
              <a:t>We met with Jonas </a:t>
            </a:r>
            <a:r>
              <a:rPr lang="en-US" sz="1600" dirty="0" err="1">
                <a:solidFill>
                  <a:srgbClr val="4D4F53"/>
                </a:solidFill>
              </a:rPr>
              <a:t>Staempfli</a:t>
            </a:r>
            <a:r>
              <a:rPr lang="en-US" sz="1600" dirty="0">
                <a:solidFill>
                  <a:srgbClr val="4D4F53"/>
                </a:solidFill>
              </a:rPr>
              <a:t> to look at some MACs and we have highlighted some particular problems on two MACs that were detected by the algorithm. </a:t>
            </a:r>
          </a:p>
        </p:txBody>
      </p:sp>
      <p:grpSp>
        <p:nvGrpSpPr>
          <p:cNvPr id="15" name="Group 14">
            <a:extLst>
              <a:ext uri="{FF2B5EF4-FFF2-40B4-BE49-F238E27FC236}">
                <a16:creationId xmlns:a16="http://schemas.microsoft.com/office/drawing/2014/main" id="{048693A6-94F1-5A4D-B509-C89A5D912BA4}"/>
              </a:ext>
            </a:extLst>
          </p:cNvPr>
          <p:cNvGrpSpPr/>
          <p:nvPr/>
        </p:nvGrpSpPr>
        <p:grpSpPr>
          <a:xfrm>
            <a:off x="1344085" y="2148525"/>
            <a:ext cx="5334000" cy="4152900"/>
            <a:chOff x="429685" y="2148525"/>
            <a:chExt cx="5334000" cy="4152900"/>
          </a:xfrm>
        </p:grpSpPr>
        <p:pic>
          <p:nvPicPr>
            <p:cNvPr id="6" name="Picture 5">
              <a:extLst>
                <a:ext uri="{FF2B5EF4-FFF2-40B4-BE49-F238E27FC236}">
                  <a16:creationId xmlns:a16="http://schemas.microsoft.com/office/drawing/2014/main" id="{F3CB1E89-7A60-484E-AFB9-CCDE347A0230}"/>
                </a:ext>
              </a:extLst>
            </p:cNvPr>
            <p:cNvPicPr>
              <a:picLocks noChangeAspect="1"/>
            </p:cNvPicPr>
            <p:nvPr/>
          </p:nvPicPr>
          <p:blipFill>
            <a:blip r:embed="rId3"/>
            <a:stretch>
              <a:fillRect/>
            </a:stretch>
          </p:blipFill>
          <p:spPr>
            <a:xfrm>
              <a:off x="429685" y="2148525"/>
              <a:ext cx="5334000" cy="4152900"/>
            </a:xfrm>
            <a:prstGeom prst="rect">
              <a:avLst/>
            </a:prstGeom>
          </p:spPr>
        </p:pic>
        <p:sp>
          <p:nvSpPr>
            <p:cNvPr id="8" name="Rounded Rectangle 7">
              <a:extLst>
                <a:ext uri="{FF2B5EF4-FFF2-40B4-BE49-F238E27FC236}">
                  <a16:creationId xmlns:a16="http://schemas.microsoft.com/office/drawing/2014/main" id="{674F647F-36E8-664A-B148-52103D078002}"/>
                </a:ext>
              </a:extLst>
            </p:cNvPr>
            <p:cNvSpPr/>
            <p:nvPr/>
          </p:nvSpPr>
          <p:spPr>
            <a:xfrm>
              <a:off x="2184788" y="3966143"/>
              <a:ext cx="1731078" cy="935341"/>
            </a:xfrm>
            <a:prstGeom prst="roundRect">
              <a:avLst/>
            </a:prstGeom>
            <a:noFill/>
            <a:ln w="22225">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err="1">
                <a:solidFill>
                  <a:srgbClr val="4D4F53"/>
                </a:solidFill>
              </a:endParaRPr>
            </a:p>
          </p:txBody>
        </p:sp>
      </p:grpSp>
      <p:grpSp>
        <p:nvGrpSpPr>
          <p:cNvPr id="19" name="Group 18">
            <a:extLst>
              <a:ext uri="{FF2B5EF4-FFF2-40B4-BE49-F238E27FC236}">
                <a16:creationId xmlns:a16="http://schemas.microsoft.com/office/drawing/2014/main" id="{79BCA7D6-3066-D746-B8C6-FD6110B46267}"/>
              </a:ext>
            </a:extLst>
          </p:cNvPr>
          <p:cNvGrpSpPr/>
          <p:nvPr/>
        </p:nvGrpSpPr>
        <p:grpSpPr>
          <a:xfrm>
            <a:off x="7557845" y="2728186"/>
            <a:ext cx="3319705" cy="2712876"/>
            <a:chOff x="6829425" y="2371725"/>
            <a:chExt cx="3319705" cy="2712876"/>
          </a:xfrm>
        </p:grpSpPr>
        <p:sp>
          <p:nvSpPr>
            <p:cNvPr id="9" name="TextBox 8">
              <a:extLst>
                <a:ext uri="{FF2B5EF4-FFF2-40B4-BE49-F238E27FC236}">
                  <a16:creationId xmlns:a16="http://schemas.microsoft.com/office/drawing/2014/main" id="{57F909E1-F0E9-1F40-9E9D-9CB8A8359EF8}"/>
                </a:ext>
              </a:extLst>
            </p:cNvPr>
            <p:cNvSpPr txBox="1"/>
            <p:nvPr/>
          </p:nvSpPr>
          <p:spPr>
            <a:xfrm>
              <a:off x="6829425" y="2371725"/>
              <a:ext cx="3171825" cy="369332"/>
            </a:xfrm>
            <a:prstGeom prst="rect">
              <a:avLst/>
            </a:prstGeom>
            <a:noFill/>
          </p:spPr>
          <p:txBody>
            <a:bodyPr wrap="square" rtlCol="0">
              <a:spAutoFit/>
            </a:bodyPr>
            <a:lstStyle/>
            <a:p>
              <a:pPr algn="ctr"/>
              <a:r>
                <a:rPr lang="en-US" b="1" dirty="0">
                  <a:solidFill>
                    <a:srgbClr val="4D4F53"/>
                  </a:solidFill>
                </a:rPr>
                <a:t>Service degradations</a:t>
              </a:r>
            </a:p>
          </p:txBody>
        </p:sp>
        <p:sp>
          <p:nvSpPr>
            <p:cNvPr id="10" name="TextBox 9">
              <a:extLst>
                <a:ext uri="{FF2B5EF4-FFF2-40B4-BE49-F238E27FC236}">
                  <a16:creationId xmlns:a16="http://schemas.microsoft.com/office/drawing/2014/main" id="{DAFC1C7D-D1EE-E342-AE5D-D80B48FD8B4F}"/>
                </a:ext>
              </a:extLst>
            </p:cNvPr>
            <p:cNvSpPr txBox="1"/>
            <p:nvPr/>
          </p:nvSpPr>
          <p:spPr>
            <a:xfrm>
              <a:off x="6965156" y="3071073"/>
              <a:ext cx="3183974" cy="1077218"/>
            </a:xfrm>
            <a:prstGeom prst="rect">
              <a:avLst/>
            </a:prstGeom>
            <a:noFill/>
          </p:spPr>
          <p:txBody>
            <a:bodyPr wrap="square" rtlCol="0">
              <a:spAutoFit/>
            </a:bodyPr>
            <a:lstStyle/>
            <a:p>
              <a:pPr marL="171450" indent="-171450">
                <a:buFont typeface="Arial" panose="020B0604020202020204" pitchFamily="34" charset="0"/>
                <a:buChar char="•"/>
              </a:pPr>
              <a:r>
                <a:rPr lang="en-US" sz="1600" dirty="0">
                  <a:solidFill>
                    <a:srgbClr val="4D4F53"/>
                  </a:solidFill>
                </a:rPr>
                <a:t>Packets are dropped on this particular modem channel</a:t>
              </a:r>
            </a:p>
            <a:p>
              <a:pPr marL="171450" indent="-171450">
                <a:buFont typeface="Arial" panose="020B0604020202020204" pitchFamily="34" charset="0"/>
                <a:buChar char="•"/>
              </a:pPr>
              <a:r>
                <a:rPr lang="en-US" sz="1600" dirty="0">
                  <a:solidFill>
                    <a:srgbClr val="4D4F53"/>
                  </a:solidFill>
                </a:rPr>
                <a:t>May result in performance issues</a:t>
              </a:r>
            </a:p>
            <a:p>
              <a:pPr marL="171450" indent="-171450">
                <a:buFont typeface="Arial" panose="020B0604020202020204" pitchFamily="34" charset="0"/>
                <a:buChar char="•"/>
              </a:pPr>
              <a:r>
                <a:rPr lang="en-US" sz="1600" dirty="0">
                  <a:solidFill>
                    <a:srgbClr val="4D4F53"/>
                  </a:solidFill>
                </a:rPr>
                <a:t>Most probably bad cabling</a:t>
              </a:r>
            </a:p>
          </p:txBody>
        </p:sp>
        <p:sp>
          <p:nvSpPr>
            <p:cNvPr id="11" name="TextBox 10">
              <a:extLst>
                <a:ext uri="{FF2B5EF4-FFF2-40B4-BE49-F238E27FC236}">
                  <a16:creationId xmlns:a16="http://schemas.microsoft.com/office/drawing/2014/main" id="{AB089919-DF2D-4744-9D40-96612F7B52FA}"/>
                </a:ext>
              </a:extLst>
            </p:cNvPr>
            <p:cNvSpPr txBox="1"/>
            <p:nvPr/>
          </p:nvSpPr>
          <p:spPr>
            <a:xfrm>
              <a:off x="7336631" y="4499826"/>
              <a:ext cx="2157413" cy="584775"/>
            </a:xfrm>
            <a:prstGeom prst="rect">
              <a:avLst/>
            </a:prstGeom>
            <a:noFill/>
          </p:spPr>
          <p:txBody>
            <a:bodyPr wrap="square" rtlCol="0">
              <a:spAutoFit/>
            </a:bodyPr>
            <a:lstStyle/>
            <a:p>
              <a:pPr algn="ctr"/>
              <a:r>
                <a:rPr lang="en-US" sz="1600" b="1" dirty="0">
                  <a:solidFill>
                    <a:srgbClr val="4D4F53"/>
                  </a:solidFill>
                </a:rPr>
                <a:t>Cable change doable by the customer</a:t>
              </a:r>
            </a:p>
          </p:txBody>
        </p:sp>
      </p:grpSp>
    </p:spTree>
    <p:extLst>
      <p:ext uri="{BB962C8B-B14F-4D97-AF65-F5344CB8AC3E}">
        <p14:creationId xmlns:p14="http://schemas.microsoft.com/office/powerpoint/2010/main" val="4057023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Prediction example 2/2</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Extra Slides</a:t>
            </a:r>
          </a:p>
        </p:txBody>
      </p:sp>
      <p:grpSp>
        <p:nvGrpSpPr>
          <p:cNvPr id="10" name="Group 9">
            <a:extLst>
              <a:ext uri="{FF2B5EF4-FFF2-40B4-BE49-F238E27FC236}">
                <a16:creationId xmlns:a16="http://schemas.microsoft.com/office/drawing/2014/main" id="{9734140A-4670-0246-8EEC-37F66F63350B}"/>
              </a:ext>
            </a:extLst>
          </p:cNvPr>
          <p:cNvGrpSpPr/>
          <p:nvPr/>
        </p:nvGrpSpPr>
        <p:grpSpPr>
          <a:xfrm>
            <a:off x="1297589" y="1858543"/>
            <a:ext cx="5295900" cy="4076700"/>
            <a:chOff x="429685" y="1971418"/>
            <a:chExt cx="5295900" cy="4076700"/>
          </a:xfrm>
        </p:grpSpPr>
        <p:pic>
          <p:nvPicPr>
            <p:cNvPr id="7" name="Picture 6">
              <a:extLst>
                <a:ext uri="{FF2B5EF4-FFF2-40B4-BE49-F238E27FC236}">
                  <a16:creationId xmlns:a16="http://schemas.microsoft.com/office/drawing/2014/main" id="{58DCDA1A-A172-4A42-B358-92D2B9076F2A}"/>
                </a:ext>
              </a:extLst>
            </p:cNvPr>
            <p:cNvPicPr>
              <a:picLocks noChangeAspect="1"/>
            </p:cNvPicPr>
            <p:nvPr/>
          </p:nvPicPr>
          <p:blipFill>
            <a:blip r:embed="rId3"/>
            <a:stretch>
              <a:fillRect/>
            </a:stretch>
          </p:blipFill>
          <p:spPr>
            <a:xfrm>
              <a:off x="429685" y="1971418"/>
              <a:ext cx="5295900" cy="4076700"/>
            </a:xfrm>
            <a:prstGeom prst="rect">
              <a:avLst/>
            </a:prstGeom>
          </p:spPr>
        </p:pic>
        <p:sp>
          <p:nvSpPr>
            <p:cNvPr id="9" name="Rounded Rectangle 8">
              <a:extLst>
                <a:ext uri="{FF2B5EF4-FFF2-40B4-BE49-F238E27FC236}">
                  <a16:creationId xmlns:a16="http://schemas.microsoft.com/office/drawing/2014/main" id="{723657C0-C63E-3F49-A89C-71613FE21051}"/>
                </a:ext>
              </a:extLst>
            </p:cNvPr>
            <p:cNvSpPr/>
            <p:nvPr/>
          </p:nvSpPr>
          <p:spPr>
            <a:xfrm>
              <a:off x="5460274" y="2542903"/>
              <a:ext cx="252549" cy="2090057"/>
            </a:xfrm>
            <a:prstGeom prst="roundRect">
              <a:avLst/>
            </a:prstGeom>
            <a:noFill/>
            <a:ln w="22225">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nvGrpSpPr>
          <p:cNvPr id="11" name="Group 10">
            <a:extLst>
              <a:ext uri="{FF2B5EF4-FFF2-40B4-BE49-F238E27FC236}">
                <a16:creationId xmlns:a16="http://schemas.microsoft.com/office/drawing/2014/main" id="{00DCC2FB-E62E-7142-9277-BC78EED6F01C}"/>
              </a:ext>
            </a:extLst>
          </p:cNvPr>
          <p:cNvGrpSpPr/>
          <p:nvPr/>
        </p:nvGrpSpPr>
        <p:grpSpPr>
          <a:xfrm>
            <a:off x="7573343" y="2421262"/>
            <a:ext cx="3171825" cy="2391210"/>
            <a:chOff x="6829425" y="2371725"/>
            <a:chExt cx="3171825" cy="2391210"/>
          </a:xfrm>
        </p:grpSpPr>
        <p:sp>
          <p:nvSpPr>
            <p:cNvPr id="12" name="TextBox 11">
              <a:extLst>
                <a:ext uri="{FF2B5EF4-FFF2-40B4-BE49-F238E27FC236}">
                  <a16:creationId xmlns:a16="http://schemas.microsoft.com/office/drawing/2014/main" id="{0AABC81C-52E7-4F4B-9ADC-10D3B40219CF}"/>
                </a:ext>
              </a:extLst>
            </p:cNvPr>
            <p:cNvSpPr txBox="1"/>
            <p:nvPr/>
          </p:nvSpPr>
          <p:spPr>
            <a:xfrm>
              <a:off x="6829425" y="2371725"/>
              <a:ext cx="3171825" cy="369332"/>
            </a:xfrm>
            <a:prstGeom prst="rect">
              <a:avLst/>
            </a:prstGeom>
            <a:noFill/>
          </p:spPr>
          <p:txBody>
            <a:bodyPr wrap="square" rtlCol="0">
              <a:spAutoFit/>
            </a:bodyPr>
            <a:lstStyle/>
            <a:p>
              <a:pPr algn="ctr"/>
              <a:r>
                <a:rPr lang="en-US" b="1" dirty="0">
                  <a:solidFill>
                    <a:srgbClr val="4D4F53"/>
                  </a:solidFill>
                </a:rPr>
                <a:t>Service degradations</a:t>
              </a:r>
            </a:p>
          </p:txBody>
        </p:sp>
        <p:sp>
          <p:nvSpPr>
            <p:cNvPr id="13" name="TextBox 12">
              <a:extLst>
                <a:ext uri="{FF2B5EF4-FFF2-40B4-BE49-F238E27FC236}">
                  <a16:creationId xmlns:a16="http://schemas.microsoft.com/office/drawing/2014/main" id="{B251BD17-99CB-F448-9EDD-612E6734EBD5}"/>
                </a:ext>
              </a:extLst>
            </p:cNvPr>
            <p:cNvSpPr txBox="1"/>
            <p:nvPr/>
          </p:nvSpPr>
          <p:spPr>
            <a:xfrm>
              <a:off x="6965156" y="3014663"/>
              <a:ext cx="290036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4D4F53"/>
                  </a:solidFill>
                </a:rPr>
                <a:t>Modem HFC interface resets very often</a:t>
              </a:r>
            </a:p>
            <a:p>
              <a:pPr marL="285750" indent="-285750">
                <a:buFont typeface="Arial" panose="020B0604020202020204" pitchFamily="34" charset="0"/>
                <a:buChar char="•"/>
              </a:pPr>
              <a:r>
                <a:rPr lang="en-US" sz="1600" dirty="0">
                  <a:solidFill>
                    <a:srgbClr val="4D4F53"/>
                  </a:solidFill>
                </a:rPr>
                <a:t>No connection during resets</a:t>
              </a:r>
            </a:p>
          </p:txBody>
        </p:sp>
        <p:sp>
          <p:nvSpPr>
            <p:cNvPr id="14" name="TextBox 13">
              <a:extLst>
                <a:ext uri="{FF2B5EF4-FFF2-40B4-BE49-F238E27FC236}">
                  <a16:creationId xmlns:a16="http://schemas.microsoft.com/office/drawing/2014/main" id="{9F45E462-E94F-2E48-A24B-43B1D8D25CEE}"/>
                </a:ext>
              </a:extLst>
            </p:cNvPr>
            <p:cNvSpPr txBox="1"/>
            <p:nvPr/>
          </p:nvSpPr>
          <p:spPr>
            <a:xfrm>
              <a:off x="7336630" y="4178160"/>
              <a:ext cx="2157413" cy="584775"/>
            </a:xfrm>
            <a:prstGeom prst="rect">
              <a:avLst/>
            </a:prstGeom>
            <a:noFill/>
          </p:spPr>
          <p:txBody>
            <a:bodyPr wrap="square" rtlCol="0">
              <a:spAutoFit/>
            </a:bodyPr>
            <a:lstStyle/>
            <a:p>
              <a:pPr algn="ctr"/>
              <a:r>
                <a:rPr lang="en-US" sz="1600" b="1" dirty="0">
                  <a:solidFill>
                    <a:srgbClr val="4D4F53"/>
                  </a:solidFill>
                </a:rPr>
                <a:t>Modem Hardware issue (swap)</a:t>
              </a:r>
            </a:p>
          </p:txBody>
        </p:sp>
      </p:grpSp>
    </p:spTree>
    <p:extLst>
      <p:ext uri="{BB962C8B-B14F-4D97-AF65-F5344CB8AC3E}">
        <p14:creationId xmlns:p14="http://schemas.microsoft.com/office/powerpoint/2010/main" val="1899140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576CE-28C0-A042-812D-D3C9CA181C78}"/>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20FB47DA-F5C7-2546-8B1D-F53F25D72E8A}"/>
              </a:ext>
            </a:extLst>
          </p:cNvPr>
          <p:cNvSpPr>
            <a:spLocks noGrp="1"/>
          </p:cNvSpPr>
          <p:nvPr>
            <p:ph idx="1"/>
          </p:nvPr>
        </p:nvSpPr>
        <p:spPr/>
        <p:txBody>
          <a:bodyPr/>
          <a:lstStyle/>
          <a:p>
            <a:r>
              <a:rPr lang="fr-FR" dirty="0"/>
              <a:t>[1] Photo by </a:t>
            </a:r>
            <a:r>
              <a:rPr lang="fr-FR" dirty="0">
                <a:hlinkClick r:id="rId2"/>
              </a:rPr>
              <a:t>Randall Bruder</a:t>
            </a:r>
            <a:r>
              <a:rPr lang="fr-FR" dirty="0"/>
              <a:t> on </a:t>
            </a:r>
            <a:r>
              <a:rPr lang="fr-FR" dirty="0">
                <a:hlinkClick r:id="rId3"/>
              </a:rPr>
              <a:t>Unsplash</a:t>
            </a:r>
            <a:endParaRPr lang="fr-FR" dirty="0"/>
          </a:p>
          <a:p>
            <a:r>
              <a:rPr lang="fr-FR" dirty="0"/>
              <a:t>[2] Photo by </a:t>
            </a:r>
            <a:r>
              <a:rPr lang="fr-FR" dirty="0">
                <a:hlinkClick r:id="rId4"/>
              </a:rPr>
              <a:t>Štefan Štefančík</a:t>
            </a:r>
            <a:r>
              <a:rPr lang="fr-FR" dirty="0"/>
              <a:t> on </a:t>
            </a:r>
            <a:r>
              <a:rPr lang="fr-FR" dirty="0">
                <a:hlinkClick r:id="rId5"/>
              </a:rPr>
              <a:t>Unsplash</a:t>
            </a:r>
            <a:endParaRPr lang="fr-FR" dirty="0"/>
          </a:p>
          <a:p>
            <a:endParaRPr lang="en-US" dirty="0"/>
          </a:p>
        </p:txBody>
      </p:sp>
      <p:sp>
        <p:nvSpPr>
          <p:cNvPr id="4" name="Title 3">
            <a:extLst>
              <a:ext uri="{FF2B5EF4-FFF2-40B4-BE49-F238E27FC236}">
                <a16:creationId xmlns:a16="http://schemas.microsoft.com/office/drawing/2014/main" id="{6A260CD4-8887-F847-8BBC-59922E55CE7E}"/>
              </a:ext>
            </a:extLst>
          </p:cNvPr>
          <p:cNvSpPr>
            <a:spLocks noGrp="1"/>
          </p:cNvSpPr>
          <p:nvPr>
            <p:ph type="title"/>
          </p:nvPr>
        </p:nvSpPr>
        <p:spPr/>
        <p:txBody>
          <a:bodyPr/>
          <a:lstStyle/>
          <a:p>
            <a:r>
              <a:rPr lang="en-US" dirty="0"/>
              <a:t>References</a:t>
            </a:r>
          </a:p>
        </p:txBody>
      </p:sp>
      <p:sp>
        <p:nvSpPr>
          <p:cNvPr id="5" name="Text Placeholder 4">
            <a:extLst>
              <a:ext uri="{FF2B5EF4-FFF2-40B4-BE49-F238E27FC236}">
                <a16:creationId xmlns:a16="http://schemas.microsoft.com/office/drawing/2014/main" id="{E677A02F-FA07-1944-8112-E80A8098A2B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0547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HFC Architecture</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Current State</a:t>
            </a:r>
          </a:p>
        </p:txBody>
      </p:sp>
      <p:sp>
        <p:nvSpPr>
          <p:cNvPr id="5" name="Text Placeholder 4">
            <a:extLst>
              <a:ext uri="{FF2B5EF4-FFF2-40B4-BE49-F238E27FC236}">
                <a16:creationId xmlns:a16="http://schemas.microsoft.com/office/drawing/2014/main" id="{C396B2C2-69D8-A047-9443-C7E3E3C5F6FA}"/>
              </a:ext>
            </a:extLst>
          </p:cNvPr>
          <p:cNvSpPr>
            <a:spLocks noGrp="1"/>
          </p:cNvSpPr>
          <p:nvPr>
            <p:ph type="body" sz="quarter" idx="11"/>
          </p:nvPr>
        </p:nvSpPr>
        <p:spPr/>
        <p:txBody>
          <a:bodyPr/>
          <a:lstStyle/>
          <a:p>
            <a:endParaRPr lang="en-US" dirty="0"/>
          </a:p>
        </p:txBody>
      </p:sp>
      <p:grpSp>
        <p:nvGrpSpPr>
          <p:cNvPr id="30" name="Group 29">
            <a:extLst>
              <a:ext uri="{FF2B5EF4-FFF2-40B4-BE49-F238E27FC236}">
                <a16:creationId xmlns:a16="http://schemas.microsoft.com/office/drawing/2014/main" id="{A9EDAAFF-123A-C94F-B8B7-5B1756CF7EB8}"/>
              </a:ext>
            </a:extLst>
          </p:cNvPr>
          <p:cNvGrpSpPr/>
          <p:nvPr/>
        </p:nvGrpSpPr>
        <p:grpSpPr>
          <a:xfrm>
            <a:off x="271422" y="2356957"/>
            <a:ext cx="11614652" cy="2450591"/>
            <a:chOff x="427639" y="1672220"/>
            <a:chExt cx="11614652" cy="2450591"/>
          </a:xfrm>
        </p:grpSpPr>
        <p:cxnSp>
          <p:nvCxnSpPr>
            <p:cNvPr id="31" name="Straight Arrow Connector 30">
              <a:extLst>
                <a:ext uri="{FF2B5EF4-FFF2-40B4-BE49-F238E27FC236}">
                  <a16:creationId xmlns:a16="http://schemas.microsoft.com/office/drawing/2014/main" id="{861449AC-9D7B-C048-865B-77D4198681DD}"/>
                </a:ext>
              </a:extLst>
            </p:cNvPr>
            <p:cNvCxnSpPr/>
            <p:nvPr/>
          </p:nvCxnSpPr>
          <p:spPr>
            <a:xfrm>
              <a:off x="1137684" y="2041451"/>
              <a:ext cx="5039832" cy="0"/>
            </a:xfrm>
            <a:prstGeom prst="straightConnector1">
              <a:avLst/>
            </a:prstGeom>
            <a:ln w="127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5DDAE5A-22FF-0644-BC07-283CC4A0E315}"/>
                </a:ext>
              </a:extLst>
            </p:cNvPr>
            <p:cNvCxnSpPr>
              <a:cxnSpLocks/>
            </p:cNvCxnSpPr>
            <p:nvPr/>
          </p:nvCxnSpPr>
          <p:spPr>
            <a:xfrm>
              <a:off x="6266122" y="2041451"/>
              <a:ext cx="4738576" cy="0"/>
            </a:xfrm>
            <a:prstGeom prst="straightConnector1">
              <a:avLst/>
            </a:prstGeom>
            <a:ln w="12700">
              <a:solidFill>
                <a:srgbClr val="D52B1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A6C0886-260E-4143-A4C4-A6D84D054918}"/>
                </a:ext>
              </a:extLst>
            </p:cNvPr>
            <p:cNvSpPr txBox="1"/>
            <p:nvPr/>
          </p:nvSpPr>
          <p:spPr>
            <a:xfrm>
              <a:off x="2527005" y="1702897"/>
              <a:ext cx="2137145" cy="338554"/>
            </a:xfrm>
            <a:prstGeom prst="rect">
              <a:avLst/>
            </a:prstGeom>
            <a:noFill/>
          </p:spPr>
          <p:txBody>
            <a:bodyPr wrap="square" rtlCol="0">
              <a:spAutoFit/>
            </a:bodyPr>
            <a:lstStyle/>
            <a:p>
              <a:pPr algn="ctr"/>
              <a:r>
                <a:rPr lang="en-US" sz="1600" dirty="0">
                  <a:solidFill>
                    <a:srgbClr val="4472C4"/>
                  </a:solidFill>
                </a:rPr>
                <a:t>Fiber</a:t>
              </a:r>
            </a:p>
          </p:txBody>
        </p:sp>
        <p:grpSp>
          <p:nvGrpSpPr>
            <p:cNvPr id="36" name="Group 35">
              <a:extLst>
                <a:ext uri="{FF2B5EF4-FFF2-40B4-BE49-F238E27FC236}">
                  <a16:creationId xmlns:a16="http://schemas.microsoft.com/office/drawing/2014/main" id="{8B7CF0C8-7B77-0A4D-AF70-4632518F592E}"/>
                </a:ext>
              </a:extLst>
            </p:cNvPr>
            <p:cNvGrpSpPr/>
            <p:nvPr/>
          </p:nvGrpSpPr>
          <p:grpSpPr>
            <a:xfrm>
              <a:off x="427639" y="2318451"/>
              <a:ext cx="1584251" cy="1373472"/>
              <a:chOff x="427639" y="2318451"/>
              <a:chExt cx="1584251" cy="1373472"/>
            </a:xfrm>
          </p:grpSpPr>
          <p:sp>
            <p:nvSpPr>
              <p:cNvPr id="82" name="Rounded Rectangle 81">
                <a:extLst>
                  <a:ext uri="{FF2B5EF4-FFF2-40B4-BE49-F238E27FC236}">
                    <a16:creationId xmlns:a16="http://schemas.microsoft.com/office/drawing/2014/main" id="{9976D2C2-8D36-144F-83FC-51D2A199BBB4}"/>
                  </a:ext>
                </a:extLst>
              </p:cNvPr>
              <p:cNvSpPr/>
              <p:nvPr/>
            </p:nvSpPr>
            <p:spPr>
              <a:xfrm>
                <a:off x="1137684" y="2318451"/>
                <a:ext cx="180753" cy="180753"/>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8C0C6A7-B310-974D-BD3B-8FD013699EBB}"/>
                  </a:ext>
                </a:extLst>
              </p:cNvPr>
              <p:cNvSpPr txBox="1"/>
              <p:nvPr/>
            </p:nvSpPr>
            <p:spPr>
              <a:xfrm>
                <a:off x="427639" y="2737816"/>
                <a:ext cx="1584251" cy="954107"/>
              </a:xfrm>
              <a:prstGeom prst="rect">
                <a:avLst/>
              </a:prstGeom>
              <a:noFill/>
            </p:spPr>
            <p:txBody>
              <a:bodyPr wrap="square" rtlCol="0">
                <a:spAutoFit/>
              </a:bodyPr>
              <a:lstStyle/>
              <a:p>
                <a:pPr algn="ctr"/>
                <a:r>
                  <a:rPr lang="en-US" sz="1400" b="1" dirty="0"/>
                  <a:t>Headend</a:t>
                </a:r>
                <a:r>
                  <a:rPr lang="en-US" sz="1400" dirty="0"/>
                  <a:t> </a:t>
                </a:r>
              </a:p>
              <a:p>
                <a:pPr algn="ctr"/>
                <a:r>
                  <a:rPr lang="en-US" sz="1400" dirty="0"/>
                  <a:t>(connection to the rest of the network)</a:t>
                </a:r>
              </a:p>
            </p:txBody>
          </p:sp>
        </p:grpSp>
        <p:grpSp>
          <p:nvGrpSpPr>
            <p:cNvPr id="37" name="Group 36">
              <a:extLst>
                <a:ext uri="{FF2B5EF4-FFF2-40B4-BE49-F238E27FC236}">
                  <a16:creationId xmlns:a16="http://schemas.microsoft.com/office/drawing/2014/main" id="{CB0AB068-FA96-BD4D-9E15-AA5DC8E6DBC8}"/>
                </a:ext>
              </a:extLst>
            </p:cNvPr>
            <p:cNvGrpSpPr/>
            <p:nvPr/>
          </p:nvGrpSpPr>
          <p:grpSpPr>
            <a:xfrm>
              <a:off x="2046912" y="2344740"/>
              <a:ext cx="1584251" cy="1131740"/>
              <a:chOff x="2046912" y="2344740"/>
              <a:chExt cx="1584251" cy="1131740"/>
            </a:xfrm>
          </p:grpSpPr>
          <p:grpSp>
            <p:nvGrpSpPr>
              <p:cNvPr id="78" name="Group 77">
                <a:extLst>
                  <a:ext uri="{FF2B5EF4-FFF2-40B4-BE49-F238E27FC236}">
                    <a16:creationId xmlns:a16="http://schemas.microsoft.com/office/drawing/2014/main" id="{8872486A-EF21-6C4F-9D13-B997D69E9AAA}"/>
                  </a:ext>
                </a:extLst>
              </p:cNvPr>
              <p:cNvGrpSpPr/>
              <p:nvPr/>
            </p:nvGrpSpPr>
            <p:grpSpPr>
              <a:xfrm>
                <a:off x="2721935" y="2344740"/>
                <a:ext cx="234207" cy="234207"/>
                <a:chOff x="5146158" y="2658140"/>
                <a:chExt cx="1119964" cy="1119964"/>
              </a:xfrm>
            </p:grpSpPr>
            <p:sp>
              <p:nvSpPr>
                <p:cNvPr id="80" name="Oval 79">
                  <a:extLst>
                    <a:ext uri="{FF2B5EF4-FFF2-40B4-BE49-F238E27FC236}">
                      <a16:creationId xmlns:a16="http://schemas.microsoft.com/office/drawing/2014/main" id="{87DDB23B-E8CF-5F40-B84F-4AAE86300FA5}"/>
                    </a:ext>
                  </a:extLst>
                </p:cNvPr>
                <p:cNvSpPr/>
                <p:nvPr/>
              </p:nvSpPr>
              <p:spPr>
                <a:xfrm>
                  <a:off x="5146158" y="2658140"/>
                  <a:ext cx="1119964" cy="111996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ross 80">
                  <a:extLst>
                    <a:ext uri="{FF2B5EF4-FFF2-40B4-BE49-F238E27FC236}">
                      <a16:creationId xmlns:a16="http://schemas.microsoft.com/office/drawing/2014/main" id="{88870732-BB62-FF40-A45C-FDF3DF76999F}"/>
                    </a:ext>
                  </a:extLst>
                </p:cNvPr>
                <p:cNvSpPr/>
                <p:nvPr/>
              </p:nvSpPr>
              <p:spPr>
                <a:xfrm rot="2700000">
                  <a:off x="5241851" y="2753833"/>
                  <a:ext cx="928578" cy="928578"/>
                </a:xfrm>
                <a:prstGeom prst="plus">
                  <a:avLst>
                    <a:gd name="adj" fmla="val 43321"/>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a:extLst>
                  <a:ext uri="{FF2B5EF4-FFF2-40B4-BE49-F238E27FC236}">
                    <a16:creationId xmlns:a16="http://schemas.microsoft.com/office/drawing/2014/main" id="{01CAC996-AB13-9D42-9C4D-571D6768951A}"/>
                  </a:ext>
                </a:extLst>
              </p:cNvPr>
              <p:cNvSpPr txBox="1"/>
              <p:nvPr/>
            </p:nvSpPr>
            <p:spPr>
              <a:xfrm>
                <a:off x="2046912" y="2737816"/>
                <a:ext cx="1584251" cy="738664"/>
              </a:xfrm>
              <a:prstGeom prst="rect">
                <a:avLst/>
              </a:prstGeom>
              <a:noFill/>
            </p:spPr>
            <p:txBody>
              <a:bodyPr wrap="square" rtlCol="0">
                <a:spAutoFit/>
              </a:bodyPr>
              <a:lstStyle/>
              <a:p>
                <a:pPr algn="ctr"/>
                <a:r>
                  <a:rPr lang="en-US" sz="1400" b="1" dirty="0"/>
                  <a:t>Hub</a:t>
                </a:r>
              </a:p>
              <a:p>
                <a:pPr algn="ctr"/>
                <a:r>
                  <a:rPr lang="en-US" sz="1400" dirty="0"/>
                  <a:t>(Responsible for a region)</a:t>
                </a:r>
              </a:p>
            </p:txBody>
          </p:sp>
        </p:grpSp>
        <p:grpSp>
          <p:nvGrpSpPr>
            <p:cNvPr id="40" name="Group 39">
              <a:extLst>
                <a:ext uri="{FF2B5EF4-FFF2-40B4-BE49-F238E27FC236}">
                  <a16:creationId xmlns:a16="http://schemas.microsoft.com/office/drawing/2014/main" id="{4F81BF7E-F32E-184E-A08F-DEE0F242617C}"/>
                </a:ext>
              </a:extLst>
            </p:cNvPr>
            <p:cNvGrpSpPr/>
            <p:nvPr/>
          </p:nvGrpSpPr>
          <p:grpSpPr>
            <a:xfrm>
              <a:off x="3735615" y="2318450"/>
              <a:ext cx="1584251" cy="1804361"/>
              <a:chOff x="3959647" y="2318450"/>
              <a:chExt cx="1584251" cy="1804361"/>
            </a:xfrm>
          </p:grpSpPr>
          <p:grpSp>
            <p:nvGrpSpPr>
              <p:cNvPr id="74" name="Group 73">
                <a:extLst>
                  <a:ext uri="{FF2B5EF4-FFF2-40B4-BE49-F238E27FC236}">
                    <a16:creationId xmlns:a16="http://schemas.microsoft.com/office/drawing/2014/main" id="{71AE23B3-A524-A04A-BC21-78FDA9E67743}"/>
                  </a:ext>
                </a:extLst>
              </p:cNvPr>
              <p:cNvGrpSpPr/>
              <p:nvPr/>
            </p:nvGrpSpPr>
            <p:grpSpPr>
              <a:xfrm>
                <a:off x="4663469" y="2318450"/>
                <a:ext cx="234207" cy="234207"/>
                <a:chOff x="5146158" y="2658140"/>
                <a:chExt cx="1119964" cy="1119964"/>
              </a:xfrm>
            </p:grpSpPr>
            <p:sp>
              <p:nvSpPr>
                <p:cNvPr id="76" name="Oval 75">
                  <a:extLst>
                    <a:ext uri="{FF2B5EF4-FFF2-40B4-BE49-F238E27FC236}">
                      <a16:creationId xmlns:a16="http://schemas.microsoft.com/office/drawing/2014/main" id="{79D65017-6857-0449-81D3-9A04B26DC14A}"/>
                    </a:ext>
                  </a:extLst>
                </p:cNvPr>
                <p:cNvSpPr/>
                <p:nvPr/>
              </p:nvSpPr>
              <p:spPr>
                <a:xfrm>
                  <a:off x="5146158" y="2658140"/>
                  <a:ext cx="1119964" cy="111996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ross 76">
                  <a:extLst>
                    <a:ext uri="{FF2B5EF4-FFF2-40B4-BE49-F238E27FC236}">
                      <a16:creationId xmlns:a16="http://schemas.microsoft.com/office/drawing/2014/main" id="{5FAD8267-25E5-5447-9C9E-2B6044E55D9C}"/>
                    </a:ext>
                  </a:extLst>
                </p:cNvPr>
                <p:cNvSpPr/>
                <p:nvPr/>
              </p:nvSpPr>
              <p:spPr>
                <a:xfrm rot="2700000">
                  <a:off x="5241851" y="2753833"/>
                  <a:ext cx="928578" cy="928578"/>
                </a:xfrm>
                <a:prstGeom prst="plus">
                  <a:avLst>
                    <a:gd name="adj" fmla="val 43321"/>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A52742D7-5C8C-294F-B9AC-6121ECC63331}"/>
                  </a:ext>
                </a:extLst>
              </p:cNvPr>
              <p:cNvSpPr txBox="1"/>
              <p:nvPr/>
            </p:nvSpPr>
            <p:spPr>
              <a:xfrm>
                <a:off x="3959647" y="2737816"/>
                <a:ext cx="1584251" cy="1384995"/>
              </a:xfrm>
              <a:prstGeom prst="rect">
                <a:avLst/>
              </a:prstGeom>
              <a:noFill/>
            </p:spPr>
            <p:txBody>
              <a:bodyPr wrap="square" rtlCol="0">
                <a:spAutoFit/>
              </a:bodyPr>
              <a:lstStyle/>
              <a:p>
                <a:pPr algn="ctr"/>
                <a:r>
                  <a:rPr lang="en-US" sz="1400" b="1" dirty="0"/>
                  <a:t>CMTS</a:t>
                </a:r>
              </a:p>
              <a:p>
                <a:pPr algn="ctr"/>
                <a:r>
                  <a:rPr lang="en-US" sz="1400" dirty="0"/>
                  <a:t>(Physical device that splits Bandwidth into different frequency ranges)</a:t>
                </a:r>
              </a:p>
            </p:txBody>
          </p:sp>
        </p:grpSp>
        <p:grpSp>
          <p:nvGrpSpPr>
            <p:cNvPr id="41" name="Group 40">
              <a:extLst>
                <a:ext uri="{FF2B5EF4-FFF2-40B4-BE49-F238E27FC236}">
                  <a16:creationId xmlns:a16="http://schemas.microsoft.com/office/drawing/2014/main" id="{43F234D6-3ACF-1B49-B41A-E98416A303F0}"/>
                </a:ext>
              </a:extLst>
            </p:cNvPr>
            <p:cNvGrpSpPr/>
            <p:nvPr/>
          </p:nvGrpSpPr>
          <p:grpSpPr>
            <a:xfrm>
              <a:off x="5423826" y="2318451"/>
              <a:ext cx="1584251" cy="1158029"/>
              <a:chOff x="5423826" y="2318451"/>
              <a:chExt cx="1584251" cy="1158029"/>
            </a:xfrm>
          </p:grpSpPr>
          <p:sp>
            <p:nvSpPr>
              <p:cNvPr id="72" name="Rounded Rectangle 71">
                <a:extLst>
                  <a:ext uri="{FF2B5EF4-FFF2-40B4-BE49-F238E27FC236}">
                    <a16:creationId xmlns:a16="http://schemas.microsoft.com/office/drawing/2014/main" id="{C9BE48DC-384B-5A4F-9818-2BC8F7D7E634}"/>
                  </a:ext>
                </a:extLst>
              </p:cNvPr>
              <p:cNvSpPr/>
              <p:nvPr/>
            </p:nvSpPr>
            <p:spPr>
              <a:xfrm>
                <a:off x="6136733" y="2318451"/>
                <a:ext cx="180753" cy="180753"/>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FB650AD2-68AE-A344-834A-BE8DE58DAACC}"/>
                  </a:ext>
                </a:extLst>
              </p:cNvPr>
              <p:cNvSpPr txBox="1"/>
              <p:nvPr/>
            </p:nvSpPr>
            <p:spPr>
              <a:xfrm>
                <a:off x="5423826" y="2737816"/>
                <a:ext cx="1584251" cy="738664"/>
              </a:xfrm>
              <a:prstGeom prst="rect">
                <a:avLst/>
              </a:prstGeom>
              <a:noFill/>
            </p:spPr>
            <p:txBody>
              <a:bodyPr wrap="square" rtlCol="0">
                <a:spAutoFit/>
              </a:bodyPr>
              <a:lstStyle/>
              <a:p>
                <a:pPr algn="ctr"/>
                <a:r>
                  <a:rPr lang="en-US" sz="1400" b="1" dirty="0"/>
                  <a:t>Node</a:t>
                </a:r>
                <a:r>
                  <a:rPr lang="en-US" sz="1400" dirty="0"/>
                  <a:t> </a:t>
                </a:r>
              </a:p>
              <a:p>
                <a:pPr algn="ctr"/>
                <a:r>
                  <a:rPr lang="en-US" sz="1400" dirty="0"/>
                  <a:t>O/E – optical to electrical</a:t>
                </a:r>
              </a:p>
            </p:txBody>
          </p:sp>
        </p:grpSp>
        <p:sp>
          <p:nvSpPr>
            <p:cNvPr id="42" name="TextBox 41">
              <a:extLst>
                <a:ext uri="{FF2B5EF4-FFF2-40B4-BE49-F238E27FC236}">
                  <a16:creationId xmlns:a16="http://schemas.microsoft.com/office/drawing/2014/main" id="{72453E94-6E12-5244-8CAE-5A9861F91D29}"/>
                </a:ext>
              </a:extLst>
            </p:cNvPr>
            <p:cNvSpPr txBox="1"/>
            <p:nvPr/>
          </p:nvSpPr>
          <p:spPr>
            <a:xfrm>
              <a:off x="9767651" y="1722838"/>
              <a:ext cx="2137145" cy="338554"/>
            </a:xfrm>
            <a:prstGeom prst="rect">
              <a:avLst/>
            </a:prstGeom>
            <a:noFill/>
          </p:spPr>
          <p:txBody>
            <a:bodyPr wrap="square" rtlCol="0">
              <a:spAutoFit/>
            </a:bodyPr>
            <a:lstStyle/>
            <a:p>
              <a:pPr algn="ctr"/>
              <a:r>
                <a:rPr lang="en-US" sz="1600" dirty="0">
                  <a:solidFill>
                    <a:srgbClr val="D52B1E"/>
                  </a:solidFill>
                </a:rPr>
                <a:t>Coax</a:t>
              </a:r>
            </a:p>
          </p:txBody>
        </p:sp>
        <p:grpSp>
          <p:nvGrpSpPr>
            <p:cNvPr id="43" name="Group 42">
              <a:extLst>
                <a:ext uri="{FF2B5EF4-FFF2-40B4-BE49-F238E27FC236}">
                  <a16:creationId xmlns:a16="http://schemas.microsoft.com/office/drawing/2014/main" id="{72A6F744-89C6-9F44-B877-AB06C5F63819}"/>
                </a:ext>
              </a:extLst>
            </p:cNvPr>
            <p:cNvGrpSpPr/>
            <p:nvPr/>
          </p:nvGrpSpPr>
          <p:grpSpPr>
            <a:xfrm>
              <a:off x="7123686" y="1672220"/>
              <a:ext cx="3247377" cy="2254132"/>
              <a:chOff x="6740114" y="2930619"/>
              <a:chExt cx="3247377" cy="2254132"/>
            </a:xfrm>
          </p:grpSpPr>
          <p:sp>
            <p:nvSpPr>
              <p:cNvPr id="52" name="Cloud 51">
                <a:extLst>
                  <a:ext uri="{FF2B5EF4-FFF2-40B4-BE49-F238E27FC236}">
                    <a16:creationId xmlns:a16="http://schemas.microsoft.com/office/drawing/2014/main" id="{DEEF7E98-65F4-1D45-AC19-6664A675A1F2}"/>
                  </a:ext>
                </a:extLst>
              </p:cNvPr>
              <p:cNvSpPr/>
              <p:nvPr/>
            </p:nvSpPr>
            <p:spPr>
              <a:xfrm>
                <a:off x="6740114" y="2930619"/>
                <a:ext cx="3247377" cy="2254132"/>
              </a:xfrm>
              <a:prstGeom prst="cloud">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B8DE61D6-1594-5043-BE76-A24355582BA5}"/>
                  </a:ext>
                </a:extLst>
              </p:cNvPr>
              <p:cNvSpPr/>
              <p:nvPr/>
            </p:nvSpPr>
            <p:spPr>
              <a:xfrm>
                <a:off x="7509075" y="3402381"/>
                <a:ext cx="839466" cy="37874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472C4"/>
                    </a:solidFill>
                  </a:rPr>
                  <a:t>Splitter</a:t>
                </a:r>
              </a:p>
            </p:txBody>
          </p:sp>
          <p:sp>
            <p:nvSpPr>
              <p:cNvPr id="54" name="Rounded Rectangle 53">
                <a:extLst>
                  <a:ext uri="{FF2B5EF4-FFF2-40B4-BE49-F238E27FC236}">
                    <a16:creationId xmlns:a16="http://schemas.microsoft.com/office/drawing/2014/main" id="{39791380-6DA6-B04E-B7B7-CF42A09F199A}"/>
                  </a:ext>
                </a:extLst>
              </p:cNvPr>
              <p:cNvSpPr/>
              <p:nvPr/>
            </p:nvSpPr>
            <p:spPr>
              <a:xfrm>
                <a:off x="7846028" y="3935824"/>
                <a:ext cx="911660" cy="37892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472C4"/>
                    </a:solidFill>
                  </a:rPr>
                  <a:t>Amplifier</a:t>
                </a:r>
              </a:p>
            </p:txBody>
          </p:sp>
          <p:sp>
            <p:nvSpPr>
              <p:cNvPr id="55" name="Rounded Rectangle 54">
                <a:extLst>
                  <a:ext uri="{FF2B5EF4-FFF2-40B4-BE49-F238E27FC236}">
                    <a16:creationId xmlns:a16="http://schemas.microsoft.com/office/drawing/2014/main" id="{D156F23C-D911-9240-8B4D-05ACEC4B29DF}"/>
                  </a:ext>
                </a:extLst>
              </p:cNvPr>
              <p:cNvSpPr/>
              <p:nvPr/>
            </p:nvSpPr>
            <p:spPr>
              <a:xfrm>
                <a:off x="8757687" y="3406504"/>
                <a:ext cx="626392" cy="348521"/>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472C4"/>
                    </a:solidFill>
                  </a:rPr>
                  <a:t>Tap</a:t>
                </a:r>
              </a:p>
            </p:txBody>
          </p:sp>
          <p:sp>
            <p:nvSpPr>
              <p:cNvPr id="71" name="Rounded Rectangle 70">
                <a:extLst>
                  <a:ext uri="{FF2B5EF4-FFF2-40B4-BE49-F238E27FC236}">
                    <a16:creationId xmlns:a16="http://schemas.microsoft.com/office/drawing/2014/main" id="{7C616181-B4E1-ED43-8497-159B29C1E857}"/>
                  </a:ext>
                </a:extLst>
              </p:cNvPr>
              <p:cNvSpPr/>
              <p:nvPr/>
            </p:nvSpPr>
            <p:spPr>
              <a:xfrm>
                <a:off x="8004074" y="4469447"/>
                <a:ext cx="444730" cy="345225"/>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4472C4"/>
                    </a:solidFill>
                  </a:rPr>
                  <a:t>…</a:t>
                </a:r>
              </a:p>
            </p:txBody>
          </p:sp>
        </p:grpSp>
        <p:grpSp>
          <p:nvGrpSpPr>
            <p:cNvPr id="44" name="Group 43">
              <a:extLst>
                <a:ext uri="{FF2B5EF4-FFF2-40B4-BE49-F238E27FC236}">
                  <a16:creationId xmlns:a16="http://schemas.microsoft.com/office/drawing/2014/main" id="{4EA7888D-0D2D-5146-A9C0-CB9891897042}"/>
                </a:ext>
              </a:extLst>
            </p:cNvPr>
            <p:cNvGrpSpPr/>
            <p:nvPr/>
          </p:nvGrpSpPr>
          <p:grpSpPr>
            <a:xfrm>
              <a:off x="10458040" y="2315873"/>
              <a:ext cx="1584251" cy="1160607"/>
              <a:chOff x="10458040" y="2315873"/>
              <a:chExt cx="1584251" cy="1160607"/>
            </a:xfrm>
          </p:grpSpPr>
          <p:sp>
            <p:nvSpPr>
              <p:cNvPr id="50" name="Rounded Rectangle 49">
                <a:extLst>
                  <a:ext uri="{FF2B5EF4-FFF2-40B4-BE49-F238E27FC236}">
                    <a16:creationId xmlns:a16="http://schemas.microsoft.com/office/drawing/2014/main" id="{578E9052-A3DC-C345-848C-1A70AFFFE2F4}"/>
                  </a:ext>
                </a:extLst>
              </p:cNvPr>
              <p:cNvSpPr/>
              <p:nvPr/>
            </p:nvSpPr>
            <p:spPr>
              <a:xfrm>
                <a:off x="11159788" y="2315873"/>
                <a:ext cx="180753" cy="180753"/>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9F4D06C-72D8-994C-AC6F-EA15C5C51C78}"/>
                  </a:ext>
                </a:extLst>
              </p:cNvPr>
              <p:cNvSpPr txBox="1"/>
              <p:nvPr/>
            </p:nvSpPr>
            <p:spPr>
              <a:xfrm>
                <a:off x="10458040" y="2737816"/>
                <a:ext cx="1584251" cy="738664"/>
              </a:xfrm>
              <a:prstGeom prst="rect">
                <a:avLst/>
              </a:prstGeom>
              <a:noFill/>
            </p:spPr>
            <p:txBody>
              <a:bodyPr wrap="square" rtlCol="0">
                <a:spAutoFit/>
              </a:bodyPr>
              <a:lstStyle/>
              <a:p>
                <a:pPr algn="ctr"/>
                <a:r>
                  <a:rPr lang="en-US" sz="1400" b="1" dirty="0"/>
                  <a:t>CPE</a:t>
                </a:r>
                <a:r>
                  <a:rPr lang="en-US" sz="1400" dirty="0"/>
                  <a:t> </a:t>
                </a:r>
              </a:p>
              <a:p>
                <a:pPr algn="ctr"/>
                <a:r>
                  <a:rPr lang="en-US" sz="1400" dirty="0"/>
                  <a:t>Customer Premises Equipment</a:t>
                </a:r>
              </a:p>
            </p:txBody>
          </p:sp>
        </p:grpSp>
        <p:cxnSp>
          <p:nvCxnSpPr>
            <p:cNvPr id="45" name="Straight Connector 44">
              <a:extLst>
                <a:ext uri="{FF2B5EF4-FFF2-40B4-BE49-F238E27FC236}">
                  <a16:creationId xmlns:a16="http://schemas.microsoft.com/office/drawing/2014/main" id="{7C1B1C00-136B-214C-BC22-800C75B1E053}"/>
                </a:ext>
              </a:extLst>
            </p:cNvPr>
            <p:cNvCxnSpPr/>
            <p:nvPr/>
          </p:nvCxnSpPr>
          <p:spPr>
            <a:xfrm>
              <a:off x="1453019" y="2406249"/>
              <a:ext cx="1073986" cy="0"/>
            </a:xfrm>
            <a:prstGeom prst="line">
              <a:avLst/>
            </a:prstGeom>
            <a:ln w="12700">
              <a:solidFill>
                <a:srgbClr val="0070C0"/>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2F0C31F-78AB-9B4D-AC8D-15A71923C84E}"/>
                </a:ext>
              </a:extLst>
            </p:cNvPr>
            <p:cNvCxnSpPr/>
            <p:nvPr/>
          </p:nvCxnSpPr>
          <p:spPr>
            <a:xfrm>
              <a:off x="3198622" y="2406249"/>
              <a:ext cx="1073986" cy="0"/>
            </a:xfrm>
            <a:prstGeom prst="line">
              <a:avLst/>
            </a:prstGeom>
            <a:ln w="12700">
              <a:solidFill>
                <a:srgbClr val="0070C0"/>
              </a:solidFill>
              <a:prstDash val="dash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E29D5C6-C312-5542-A3FE-989C6FDB9D26}"/>
                </a:ext>
              </a:extLst>
            </p:cNvPr>
            <p:cNvCxnSpPr/>
            <p:nvPr/>
          </p:nvCxnSpPr>
          <p:spPr>
            <a:xfrm>
              <a:off x="4886833" y="2406249"/>
              <a:ext cx="1073986" cy="0"/>
            </a:xfrm>
            <a:prstGeom prst="line">
              <a:avLst/>
            </a:prstGeom>
            <a:ln w="12700">
              <a:solidFill>
                <a:srgbClr val="0070C0"/>
              </a:solidFill>
              <a:prstDash val="dash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2FA8636-8ACE-6D41-AE83-747ACCD803B3}"/>
                </a:ext>
              </a:extLst>
            </p:cNvPr>
            <p:cNvCxnSpPr>
              <a:cxnSpLocks/>
            </p:cNvCxnSpPr>
            <p:nvPr/>
          </p:nvCxnSpPr>
          <p:spPr>
            <a:xfrm>
              <a:off x="6471084" y="2406249"/>
              <a:ext cx="768960" cy="0"/>
            </a:xfrm>
            <a:prstGeom prst="line">
              <a:avLst/>
            </a:prstGeom>
            <a:ln w="12700">
              <a:solidFill>
                <a:srgbClr val="0070C0"/>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C28A288-E8C5-1E44-8F0A-F9D35FB3FD62}"/>
                </a:ext>
              </a:extLst>
            </p:cNvPr>
            <p:cNvCxnSpPr>
              <a:cxnSpLocks/>
            </p:cNvCxnSpPr>
            <p:nvPr/>
          </p:nvCxnSpPr>
          <p:spPr>
            <a:xfrm>
              <a:off x="10458040" y="2406249"/>
              <a:ext cx="546658" cy="0"/>
            </a:xfrm>
            <a:prstGeom prst="line">
              <a:avLst/>
            </a:prstGeom>
            <a:ln w="12700">
              <a:solidFill>
                <a:srgbClr val="0070C0"/>
              </a:solidFill>
              <a:prstDash val="dashDot"/>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20C67324-70B6-0D46-AA26-24F762C48B58}"/>
              </a:ext>
            </a:extLst>
          </p:cNvPr>
          <p:cNvGrpSpPr/>
          <p:nvPr/>
        </p:nvGrpSpPr>
        <p:grpSpPr>
          <a:xfrm>
            <a:off x="271422" y="2173574"/>
            <a:ext cx="11800658" cy="2633974"/>
            <a:chOff x="287617" y="1573967"/>
            <a:chExt cx="11800658" cy="2633974"/>
          </a:xfrm>
        </p:grpSpPr>
        <p:sp>
          <p:nvSpPr>
            <p:cNvPr id="3" name="Rectangle 2">
              <a:extLst>
                <a:ext uri="{FF2B5EF4-FFF2-40B4-BE49-F238E27FC236}">
                  <a16:creationId xmlns:a16="http://schemas.microsoft.com/office/drawing/2014/main" id="{FC2C8143-7D45-0440-A76A-E4B193FAC3EC}"/>
                </a:ext>
              </a:extLst>
            </p:cNvPr>
            <p:cNvSpPr/>
            <p:nvPr/>
          </p:nvSpPr>
          <p:spPr>
            <a:xfrm>
              <a:off x="287617" y="1573967"/>
              <a:ext cx="3229961" cy="2633974"/>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4" name="Rectangle 83">
              <a:extLst>
                <a:ext uri="{FF2B5EF4-FFF2-40B4-BE49-F238E27FC236}">
                  <a16:creationId xmlns:a16="http://schemas.microsoft.com/office/drawing/2014/main" id="{4F0408F1-BC1C-3A4F-A36E-1AF516D9DED8}"/>
                </a:ext>
              </a:extLst>
            </p:cNvPr>
            <p:cNvSpPr/>
            <p:nvPr/>
          </p:nvSpPr>
          <p:spPr>
            <a:xfrm>
              <a:off x="5298191" y="1573967"/>
              <a:ext cx="5019827" cy="2633974"/>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5" name="Rectangle 84">
              <a:extLst>
                <a:ext uri="{FF2B5EF4-FFF2-40B4-BE49-F238E27FC236}">
                  <a16:creationId xmlns:a16="http://schemas.microsoft.com/office/drawing/2014/main" id="{F73F41CB-AB8D-E34F-83FD-2298342F0525}"/>
                </a:ext>
              </a:extLst>
            </p:cNvPr>
            <p:cNvSpPr/>
            <p:nvPr/>
          </p:nvSpPr>
          <p:spPr>
            <a:xfrm>
              <a:off x="3517578" y="1573967"/>
              <a:ext cx="1775512" cy="779256"/>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6" name="Rectangle 85">
              <a:extLst>
                <a:ext uri="{FF2B5EF4-FFF2-40B4-BE49-F238E27FC236}">
                  <a16:creationId xmlns:a16="http://schemas.microsoft.com/office/drawing/2014/main" id="{6FDE4318-4898-9844-B13D-C80BE6E76FF5}"/>
                </a:ext>
              </a:extLst>
            </p:cNvPr>
            <p:cNvSpPr/>
            <p:nvPr/>
          </p:nvSpPr>
          <p:spPr>
            <a:xfrm>
              <a:off x="10312763" y="1573967"/>
              <a:ext cx="1775512" cy="655145"/>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nvGrpSpPr>
          <p:cNvPr id="14" name="Group 13">
            <a:extLst>
              <a:ext uri="{FF2B5EF4-FFF2-40B4-BE49-F238E27FC236}">
                <a16:creationId xmlns:a16="http://schemas.microsoft.com/office/drawing/2014/main" id="{B4F77DBA-96D4-9C43-8542-E8EFEA5E930F}"/>
              </a:ext>
            </a:extLst>
          </p:cNvPr>
          <p:cNvGrpSpPr/>
          <p:nvPr/>
        </p:nvGrpSpPr>
        <p:grpSpPr>
          <a:xfrm>
            <a:off x="3504507" y="2616621"/>
            <a:ext cx="1839076" cy="2555724"/>
            <a:chOff x="3504507" y="2616621"/>
            <a:chExt cx="1839076" cy="2555724"/>
          </a:xfrm>
        </p:grpSpPr>
        <p:sp>
          <p:nvSpPr>
            <p:cNvPr id="8" name="Rounded Rectangle 7">
              <a:extLst>
                <a:ext uri="{FF2B5EF4-FFF2-40B4-BE49-F238E27FC236}">
                  <a16:creationId xmlns:a16="http://schemas.microsoft.com/office/drawing/2014/main" id="{BF0AFF22-6E62-4A44-9AC3-FBECEA846F94}"/>
                </a:ext>
              </a:extLst>
            </p:cNvPr>
            <p:cNvSpPr/>
            <p:nvPr/>
          </p:nvSpPr>
          <p:spPr>
            <a:xfrm>
              <a:off x="3504507" y="2616621"/>
              <a:ext cx="1708879" cy="2350527"/>
            </a:xfrm>
            <a:prstGeom prst="roundRect">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12" name="Group 11">
              <a:extLst>
                <a:ext uri="{FF2B5EF4-FFF2-40B4-BE49-F238E27FC236}">
                  <a16:creationId xmlns:a16="http://schemas.microsoft.com/office/drawing/2014/main" id="{F5A9F929-8593-A84F-A276-45232C1D2188}"/>
                </a:ext>
              </a:extLst>
            </p:cNvPr>
            <p:cNvGrpSpPr/>
            <p:nvPr/>
          </p:nvGrpSpPr>
          <p:grpSpPr>
            <a:xfrm>
              <a:off x="4812286" y="4641048"/>
              <a:ext cx="531297" cy="531297"/>
              <a:chOff x="5577458" y="5008134"/>
              <a:chExt cx="806116" cy="806116"/>
            </a:xfrm>
          </p:grpSpPr>
          <p:sp>
            <p:nvSpPr>
              <p:cNvPr id="9" name="Oval 8">
                <a:extLst>
                  <a:ext uri="{FF2B5EF4-FFF2-40B4-BE49-F238E27FC236}">
                    <a16:creationId xmlns:a16="http://schemas.microsoft.com/office/drawing/2014/main" id="{F904C091-646E-2842-86BC-C9BFC61C33A3}"/>
                  </a:ext>
                </a:extLst>
              </p:cNvPr>
              <p:cNvSpPr/>
              <p:nvPr/>
            </p:nvSpPr>
            <p:spPr>
              <a:xfrm>
                <a:off x="5577458" y="5008134"/>
                <a:ext cx="806116" cy="8061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87" name="Freeform 80">
                <a:extLst>
                  <a:ext uri="{FF2B5EF4-FFF2-40B4-BE49-F238E27FC236}">
                    <a16:creationId xmlns:a16="http://schemas.microsoft.com/office/drawing/2014/main" id="{1953F408-7671-2B40-9FD0-4EAD80B4A920}"/>
                  </a:ext>
                </a:extLst>
              </p:cNvPr>
              <p:cNvSpPr>
                <a:spLocks noEditPoints="1"/>
              </p:cNvSpPr>
              <p:nvPr/>
            </p:nvSpPr>
            <p:spPr bwMode="auto">
              <a:xfrm>
                <a:off x="5657754" y="5071679"/>
                <a:ext cx="645524" cy="576965"/>
              </a:xfrm>
              <a:custGeom>
                <a:avLst/>
                <a:gdLst>
                  <a:gd name="T0" fmla="*/ 669 w 1450"/>
                  <a:gd name="T1" fmla="*/ 729 h 1296"/>
                  <a:gd name="T2" fmla="*/ 571 w 1450"/>
                  <a:gd name="T3" fmla="*/ 776 h 1296"/>
                  <a:gd name="T4" fmla="*/ 465 w 1450"/>
                  <a:gd name="T5" fmla="*/ 781 h 1296"/>
                  <a:gd name="T6" fmla="*/ 337 w 1450"/>
                  <a:gd name="T7" fmla="*/ 721 h 1296"/>
                  <a:gd name="T8" fmla="*/ 259 w 1450"/>
                  <a:gd name="T9" fmla="*/ 606 h 1296"/>
                  <a:gd name="T10" fmla="*/ 232 w 1450"/>
                  <a:gd name="T11" fmla="*/ 578 h 1296"/>
                  <a:gd name="T12" fmla="*/ 200 w 1450"/>
                  <a:gd name="T13" fmla="*/ 597 h 1296"/>
                  <a:gd name="T14" fmla="*/ 232 w 1450"/>
                  <a:gd name="T15" fmla="*/ 686 h 1296"/>
                  <a:gd name="T16" fmla="*/ 358 w 1450"/>
                  <a:gd name="T17" fmla="*/ 806 h 1296"/>
                  <a:gd name="T18" fmla="*/ 508 w 1450"/>
                  <a:gd name="T19" fmla="*/ 843 h 1296"/>
                  <a:gd name="T20" fmla="*/ 639 w 1450"/>
                  <a:gd name="T21" fmla="*/ 815 h 1296"/>
                  <a:gd name="T22" fmla="*/ 744 w 1450"/>
                  <a:gd name="T23" fmla="*/ 736 h 1296"/>
                  <a:gd name="T24" fmla="*/ 772 w 1450"/>
                  <a:gd name="T25" fmla="*/ 684 h 1296"/>
                  <a:gd name="T26" fmla="*/ 721 w 1450"/>
                  <a:gd name="T27" fmla="*/ 674 h 1296"/>
                  <a:gd name="T28" fmla="*/ 1039 w 1450"/>
                  <a:gd name="T29" fmla="*/ 821 h 1296"/>
                  <a:gd name="T30" fmla="*/ 929 w 1450"/>
                  <a:gd name="T31" fmla="*/ 938 h 1296"/>
                  <a:gd name="T32" fmla="*/ 929 w 1450"/>
                  <a:gd name="T33" fmla="*/ 973 h 1296"/>
                  <a:gd name="T34" fmla="*/ 1339 w 1450"/>
                  <a:gd name="T35" fmla="*/ 1296 h 1296"/>
                  <a:gd name="T36" fmla="*/ 1447 w 1450"/>
                  <a:gd name="T37" fmla="*/ 1176 h 1296"/>
                  <a:gd name="T38" fmla="*/ 1440 w 1450"/>
                  <a:gd name="T39" fmla="*/ 1140 h 1296"/>
                  <a:gd name="T40" fmla="*/ 982 w 1450"/>
                  <a:gd name="T41" fmla="*/ 698 h 1296"/>
                  <a:gd name="T42" fmla="*/ 1016 w 1450"/>
                  <a:gd name="T43" fmla="*/ 548 h 1296"/>
                  <a:gd name="T44" fmla="*/ 1005 w 1450"/>
                  <a:gd name="T45" fmla="*/ 395 h 1296"/>
                  <a:gd name="T46" fmla="*/ 948 w 1450"/>
                  <a:gd name="T47" fmla="*/ 252 h 1296"/>
                  <a:gd name="T48" fmla="*/ 848 w 1450"/>
                  <a:gd name="T49" fmla="*/ 129 h 1296"/>
                  <a:gd name="T50" fmla="*/ 721 w 1450"/>
                  <a:gd name="T51" fmla="*/ 46 h 1296"/>
                  <a:gd name="T52" fmla="*/ 553 w 1450"/>
                  <a:gd name="T53" fmla="*/ 3 h 1296"/>
                  <a:gd name="T54" fmla="*/ 383 w 1450"/>
                  <a:gd name="T55" fmla="*/ 16 h 1296"/>
                  <a:gd name="T56" fmla="*/ 226 w 1450"/>
                  <a:gd name="T57" fmla="*/ 86 h 1296"/>
                  <a:gd name="T58" fmla="*/ 114 w 1450"/>
                  <a:gd name="T59" fmla="*/ 190 h 1296"/>
                  <a:gd name="T60" fmla="*/ 28 w 1450"/>
                  <a:gd name="T61" fmla="*/ 345 h 1296"/>
                  <a:gd name="T62" fmla="*/ 0 w 1450"/>
                  <a:gd name="T63" fmla="*/ 515 h 1296"/>
                  <a:gd name="T64" fmla="*/ 31 w 1450"/>
                  <a:gd name="T65" fmla="*/ 683 h 1296"/>
                  <a:gd name="T66" fmla="*/ 117 w 1450"/>
                  <a:gd name="T67" fmla="*/ 834 h 1296"/>
                  <a:gd name="T68" fmla="*/ 228 w 1450"/>
                  <a:gd name="T69" fmla="*/ 935 h 1296"/>
                  <a:gd name="T70" fmla="*/ 371 w 1450"/>
                  <a:gd name="T71" fmla="*/ 1000 h 1296"/>
                  <a:gd name="T72" fmla="*/ 524 w 1450"/>
                  <a:gd name="T73" fmla="*/ 1019 h 1296"/>
                  <a:gd name="T74" fmla="*/ 673 w 1450"/>
                  <a:gd name="T75" fmla="*/ 992 h 1296"/>
                  <a:gd name="T76" fmla="*/ 811 w 1450"/>
                  <a:gd name="T77" fmla="*/ 920 h 1296"/>
                  <a:gd name="T78" fmla="*/ 874 w 1450"/>
                  <a:gd name="T79" fmla="*/ 908 h 1296"/>
                  <a:gd name="T80" fmla="*/ 971 w 1450"/>
                  <a:gd name="T81" fmla="*/ 806 h 1296"/>
                  <a:gd name="T82" fmla="*/ 971 w 1450"/>
                  <a:gd name="T83" fmla="*/ 775 h 1296"/>
                  <a:gd name="T84" fmla="*/ 771 w 1450"/>
                  <a:gd name="T85" fmla="*/ 797 h 1296"/>
                  <a:gd name="T86" fmla="*/ 658 w 1450"/>
                  <a:gd name="T87" fmla="*/ 868 h 1296"/>
                  <a:gd name="T88" fmla="*/ 533 w 1450"/>
                  <a:gd name="T89" fmla="*/ 898 h 1296"/>
                  <a:gd name="T90" fmla="*/ 402 w 1450"/>
                  <a:gd name="T91" fmla="*/ 883 h 1296"/>
                  <a:gd name="T92" fmla="*/ 281 w 1450"/>
                  <a:gd name="T93" fmla="*/ 824 h 1296"/>
                  <a:gd name="T94" fmla="*/ 198 w 1450"/>
                  <a:gd name="T95" fmla="*/ 742 h 1296"/>
                  <a:gd name="T96" fmla="*/ 139 w 1450"/>
                  <a:gd name="T97" fmla="*/ 624 h 1296"/>
                  <a:gd name="T98" fmla="*/ 121 w 1450"/>
                  <a:gd name="T99" fmla="*/ 495 h 1296"/>
                  <a:gd name="T100" fmla="*/ 149 w 1450"/>
                  <a:gd name="T101" fmla="*/ 367 h 1296"/>
                  <a:gd name="T102" fmla="*/ 207 w 1450"/>
                  <a:gd name="T103" fmla="*/ 267 h 1296"/>
                  <a:gd name="T104" fmla="*/ 309 w 1450"/>
                  <a:gd name="T105" fmla="*/ 176 h 1296"/>
                  <a:gd name="T106" fmla="*/ 432 w 1450"/>
                  <a:gd name="T107" fmla="*/ 130 h 1296"/>
                  <a:gd name="T108" fmla="*/ 561 w 1450"/>
                  <a:gd name="T109" fmla="*/ 124 h 1296"/>
                  <a:gd name="T110" fmla="*/ 688 w 1450"/>
                  <a:gd name="T111" fmla="*/ 164 h 1296"/>
                  <a:gd name="T112" fmla="*/ 783 w 1450"/>
                  <a:gd name="T113" fmla="*/ 234 h 1296"/>
                  <a:gd name="T114" fmla="*/ 860 w 1450"/>
                  <a:gd name="T115" fmla="*/ 344 h 1296"/>
                  <a:gd name="T116" fmla="*/ 895 w 1450"/>
                  <a:gd name="T117" fmla="*/ 470 h 1296"/>
                  <a:gd name="T118" fmla="*/ 888 w 1450"/>
                  <a:gd name="T119" fmla="*/ 598 h 1296"/>
                  <a:gd name="T120" fmla="*/ 834 w 1450"/>
                  <a:gd name="T121" fmla="*/ 721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0" h="1296">
                    <a:moveTo>
                      <a:pt x="721" y="674"/>
                    </a:moveTo>
                    <a:lnTo>
                      <a:pt x="721" y="674"/>
                    </a:lnTo>
                    <a:lnTo>
                      <a:pt x="712" y="686"/>
                    </a:lnTo>
                    <a:lnTo>
                      <a:pt x="701" y="698"/>
                    </a:lnTo>
                    <a:lnTo>
                      <a:pt x="691" y="709"/>
                    </a:lnTo>
                    <a:lnTo>
                      <a:pt x="681" y="720"/>
                    </a:lnTo>
                    <a:lnTo>
                      <a:pt x="669" y="729"/>
                    </a:lnTo>
                    <a:lnTo>
                      <a:pt x="655" y="739"/>
                    </a:lnTo>
                    <a:lnTo>
                      <a:pt x="644" y="746"/>
                    </a:lnTo>
                    <a:lnTo>
                      <a:pt x="629" y="754"/>
                    </a:lnTo>
                    <a:lnTo>
                      <a:pt x="616" y="761"/>
                    </a:lnTo>
                    <a:lnTo>
                      <a:pt x="601" y="767"/>
                    </a:lnTo>
                    <a:lnTo>
                      <a:pt x="586" y="773"/>
                    </a:lnTo>
                    <a:lnTo>
                      <a:pt x="571" y="776"/>
                    </a:lnTo>
                    <a:lnTo>
                      <a:pt x="556" y="781"/>
                    </a:lnTo>
                    <a:lnTo>
                      <a:pt x="540" y="782"/>
                    </a:lnTo>
                    <a:lnTo>
                      <a:pt x="524" y="784"/>
                    </a:lnTo>
                    <a:lnTo>
                      <a:pt x="508" y="785"/>
                    </a:lnTo>
                    <a:lnTo>
                      <a:pt x="508" y="785"/>
                    </a:lnTo>
                    <a:lnTo>
                      <a:pt x="485" y="784"/>
                    </a:lnTo>
                    <a:lnTo>
                      <a:pt x="465" y="781"/>
                    </a:lnTo>
                    <a:lnTo>
                      <a:pt x="444" y="778"/>
                    </a:lnTo>
                    <a:lnTo>
                      <a:pt x="425" y="772"/>
                    </a:lnTo>
                    <a:lnTo>
                      <a:pt x="405" y="764"/>
                    </a:lnTo>
                    <a:lnTo>
                      <a:pt x="388" y="755"/>
                    </a:lnTo>
                    <a:lnTo>
                      <a:pt x="370" y="745"/>
                    </a:lnTo>
                    <a:lnTo>
                      <a:pt x="354" y="735"/>
                    </a:lnTo>
                    <a:lnTo>
                      <a:pt x="337" y="721"/>
                    </a:lnTo>
                    <a:lnTo>
                      <a:pt x="323" y="708"/>
                    </a:lnTo>
                    <a:lnTo>
                      <a:pt x="309" y="693"/>
                    </a:lnTo>
                    <a:lnTo>
                      <a:pt x="296" y="677"/>
                    </a:lnTo>
                    <a:lnTo>
                      <a:pt x="286" y="661"/>
                    </a:lnTo>
                    <a:lnTo>
                      <a:pt x="275" y="643"/>
                    </a:lnTo>
                    <a:lnTo>
                      <a:pt x="266" y="625"/>
                    </a:lnTo>
                    <a:lnTo>
                      <a:pt x="259" y="606"/>
                    </a:lnTo>
                    <a:lnTo>
                      <a:pt x="259" y="606"/>
                    </a:lnTo>
                    <a:lnTo>
                      <a:pt x="257" y="597"/>
                    </a:lnTo>
                    <a:lnTo>
                      <a:pt x="253" y="589"/>
                    </a:lnTo>
                    <a:lnTo>
                      <a:pt x="249" y="585"/>
                    </a:lnTo>
                    <a:lnTo>
                      <a:pt x="243" y="581"/>
                    </a:lnTo>
                    <a:lnTo>
                      <a:pt x="238" y="579"/>
                    </a:lnTo>
                    <a:lnTo>
                      <a:pt x="232" y="578"/>
                    </a:lnTo>
                    <a:lnTo>
                      <a:pt x="225" y="578"/>
                    </a:lnTo>
                    <a:lnTo>
                      <a:pt x="220" y="578"/>
                    </a:lnTo>
                    <a:lnTo>
                      <a:pt x="215" y="581"/>
                    </a:lnTo>
                    <a:lnTo>
                      <a:pt x="209" y="584"/>
                    </a:lnTo>
                    <a:lnTo>
                      <a:pt x="206" y="587"/>
                    </a:lnTo>
                    <a:lnTo>
                      <a:pt x="201" y="591"/>
                    </a:lnTo>
                    <a:lnTo>
                      <a:pt x="200" y="597"/>
                    </a:lnTo>
                    <a:lnTo>
                      <a:pt x="198" y="603"/>
                    </a:lnTo>
                    <a:lnTo>
                      <a:pt x="200" y="610"/>
                    </a:lnTo>
                    <a:lnTo>
                      <a:pt x="203" y="618"/>
                    </a:lnTo>
                    <a:lnTo>
                      <a:pt x="203" y="618"/>
                    </a:lnTo>
                    <a:lnTo>
                      <a:pt x="210" y="641"/>
                    </a:lnTo>
                    <a:lnTo>
                      <a:pt x="220" y="665"/>
                    </a:lnTo>
                    <a:lnTo>
                      <a:pt x="232" y="686"/>
                    </a:lnTo>
                    <a:lnTo>
                      <a:pt x="247" y="708"/>
                    </a:lnTo>
                    <a:lnTo>
                      <a:pt x="262" y="727"/>
                    </a:lnTo>
                    <a:lnTo>
                      <a:pt x="278" y="746"/>
                    </a:lnTo>
                    <a:lnTo>
                      <a:pt x="296" y="763"/>
                    </a:lnTo>
                    <a:lnTo>
                      <a:pt x="317" y="779"/>
                    </a:lnTo>
                    <a:lnTo>
                      <a:pt x="336" y="794"/>
                    </a:lnTo>
                    <a:lnTo>
                      <a:pt x="358" y="806"/>
                    </a:lnTo>
                    <a:lnTo>
                      <a:pt x="380" y="816"/>
                    </a:lnTo>
                    <a:lnTo>
                      <a:pt x="404" y="826"/>
                    </a:lnTo>
                    <a:lnTo>
                      <a:pt x="429" y="832"/>
                    </a:lnTo>
                    <a:lnTo>
                      <a:pt x="454" y="838"/>
                    </a:lnTo>
                    <a:lnTo>
                      <a:pt x="481" y="841"/>
                    </a:lnTo>
                    <a:lnTo>
                      <a:pt x="508" y="843"/>
                    </a:lnTo>
                    <a:lnTo>
                      <a:pt x="508" y="843"/>
                    </a:lnTo>
                    <a:lnTo>
                      <a:pt x="527" y="843"/>
                    </a:lnTo>
                    <a:lnTo>
                      <a:pt x="547" y="840"/>
                    </a:lnTo>
                    <a:lnTo>
                      <a:pt x="567" y="837"/>
                    </a:lnTo>
                    <a:lnTo>
                      <a:pt x="586" y="832"/>
                    </a:lnTo>
                    <a:lnTo>
                      <a:pt x="604" y="828"/>
                    </a:lnTo>
                    <a:lnTo>
                      <a:pt x="621" y="822"/>
                    </a:lnTo>
                    <a:lnTo>
                      <a:pt x="639" y="815"/>
                    </a:lnTo>
                    <a:lnTo>
                      <a:pt x="657" y="806"/>
                    </a:lnTo>
                    <a:lnTo>
                      <a:pt x="673" y="797"/>
                    </a:lnTo>
                    <a:lnTo>
                      <a:pt x="688" y="786"/>
                    </a:lnTo>
                    <a:lnTo>
                      <a:pt x="704" y="775"/>
                    </a:lnTo>
                    <a:lnTo>
                      <a:pt x="718" y="763"/>
                    </a:lnTo>
                    <a:lnTo>
                      <a:pt x="732" y="749"/>
                    </a:lnTo>
                    <a:lnTo>
                      <a:pt x="744" y="736"/>
                    </a:lnTo>
                    <a:lnTo>
                      <a:pt x="758" y="723"/>
                    </a:lnTo>
                    <a:lnTo>
                      <a:pt x="768" y="707"/>
                    </a:lnTo>
                    <a:lnTo>
                      <a:pt x="768" y="707"/>
                    </a:lnTo>
                    <a:lnTo>
                      <a:pt x="771" y="701"/>
                    </a:lnTo>
                    <a:lnTo>
                      <a:pt x="772" y="695"/>
                    </a:lnTo>
                    <a:lnTo>
                      <a:pt x="772" y="689"/>
                    </a:lnTo>
                    <a:lnTo>
                      <a:pt x="772" y="684"/>
                    </a:lnTo>
                    <a:lnTo>
                      <a:pt x="769" y="680"/>
                    </a:lnTo>
                    <a:lnTo>
                      <a:pt x="768" y="675"/>
                    </a:lnTo>
                    <a:lnTo>
                      <a:pt x="761" y="669"/>
                    </a:lnTo>
                    <a:lnTo>
                      <a:pt x="752" y="667"/>
                    </a:lnTo>
                    <a:lnTo>
                      <a:pt x="741" y="667"/>
                    </a:lnTo>
                    <a:lnTo>
                      <a:pt x="731" y="668"/>
                    </a:lnTo>
                    <a:lnTo>
                      <a:pt x="721" y="674"/>
                    </a:lnTo>
                    <a:lnTo>
                      <a:pt x="721" y="674"/>
                    </a:lnTo>
                    <a:close/>
                    <a:moveTo>
                      <a:pt x="1440" y="1140"/>
                    </a:moveTo>
                    <a:lnTo>
                      <a:pt x="1053" y="828"/>
                    </a:lnTo>
                    <a:lnTo>
                      <a:pt x="1053" y="828"/>
                    </a:lnTo>
                    <a:lnTo>
                      <a:pt x="1049" y="825"/>
                    </a:lnTo>
                    <a:lnTo>
                      <a:pt x="1045" y="822"/>
                    </a:lnTo>
                    <a:lnTo>
                      <a:pt x="1039" y="821"/>
                    </a:lnTo>
                    <a:lnTo>
                      <a:pt x="1033" y="822"/>
                    </a:lnTo>
                    <a:lnTo>
                      <a:pt x="1028" y="822"/>
                    </a:lnTo>
                    <a:lnTo>
                      <a:pt x="1022" y="825"/>
                    </a:lnTo>
                    <a:lnTo>
                      <a:pt x="1018" y="828"/>
                    </a:lnTo>
                    <a:lnTo>
                      <a:pt x="1015" y="831"/>
                    </a:lnTo>
                    <a:lnTo>
                      <a:pt x="929" y="938"/>
                    </a:lnTo>
                    <a:lnTo>
                      <a:pt x="929" y="938"/>
                    </a:lnTo>
                    <a:lnTo>
                      <a:pt x="926" y="942"/>
                    </a:lnTo>
                    <a:lnTo>
                      <a:pt x="923" y="948"/>
                    </a:lnTo>
                    <a:lnTo>
                      <a:pt x="923" y="952"/>
                    </a:lnTo>
                    <a:lnTo>
                      <a:pt x="923" y="958"/>
                    </a:lnTo>
                    <a:lnTo>
                      <a:pt x="923" y="964"/>
                    </a:lnTo>
                    <a:lnTo>
                      <a:pt x="926" y="969"/>
                    </a:lnTo>
                    <a:lnTo>
                      <a:pt x="929" y="973"/>
                    </a:lnTo>
                    <a:lnTo>
                      <a:pt x="934" y="978"/>
                    </a:lnTo>
                    <a:lnTo>
                      <a:pt x="1318" y="1290"/>
                    </a:lnTo>
                    <a:lnTo>
                      <a:pt x="1318" y="1290"/>
                    </a:lnTo>
                    <a:lnTo>
                      <a:pt x="1324" y="1293"/>
                    </a:lnTo>
                    <a:lnTo>
                      <a:pt x="1329" y="1296"/>
                    </a:lnTo>
                    <a:lnTo>
                      <a:pt x="1335" y="1296"/>
                    </a:lnTo>
                    <a:lnTo>
                      <a:pt x="1339" y="1296"/>
                    </a:lnTo>
                    <a:lnTo>
                      <a:pt x="1345" y="1296"/>
                    </a:lnTo>
                    <a:lnTo>
                      <a:pt x="1349" y="1293"/>
                    </a:lnTo>
                    <a:lnTo>
                      <a:pt x="1355" y="1290"/>
                    </a:lnTo>
                    <a:lnTo>
                      <a:pt x="1358" y="1286"/>
                    </a:lnTo>
                    <a:lnTo>
                      <a:pt x="1444" y="1180"/>
                    </a:lnTo>
                    <a:lnTo>
                      <a:pt x="1444" y="1180"/>
                    </a:lnTo>
                    <a:lnTo>
                      <a:pt x="1447" y="1176"/>
                    </a:lnTo>
                    <a:lnTo>
                      <a:pt x="1450" y="1170"/>
                    </a:lnTo>
                    <a:lnTo>
                      <a:pt x="1450" y="1166"/>
                    </a:lnTo>
                    <a:lnTo>
                      <a:pt x="1450" y="1160"/>
                    </a:lnTo>
                    <a:lnTo>
                      <a:pt x="1450" y="1154"/>
                    </a:lnTo>
                    <a:lnTo>
                      <a:pt x="1447" y="1149"/>
                    </a:lnTo>
                    <a:lnTo>
                      <a:pt x="1444" y="1145"/>
                    </a:lnTo>
                    <a:lnTo>
                      <a:pt x="1440" y="1140"/>
                    </a:lnTo>
                    <a:lnTo>
                      <a:pt x="1440" y="1140"/>
                    </a:lnTo>
                    <a:close/>
                    <a:moveTo>
                      <a:pt x="968" y="772"/>
                    </a:moveTo>
                    <a:lnTo>
                      <a:pt x="953" y="760"/>
                    </a:lnTo>
                    <a:lnTo>
                      <a:pt x="953" y="760"/>
                    </a:lnTo>
                    <a:lnTo>
                      <a:pt x="963" y="739"/>
                    </a:lnTo>
                    <a:lnTo>
                      <a:pt x="974" y="718"/>
                    </a:lnTo>
                    <a:lnTo>
                      <a:pt x="982" y="698"/>
                    </a:lnTo>
                    <a:lnTo>
                      <a:pt x="990" y="677"/>
                    </a:lnTo>
                    <a:lnTo>
                      <a:pt x="997" y="656"/>
                    </a:lnTo>
                    <a:lnTo>
                      <a:pt x="1003" y="634"/>
                    </a:lnTo>
                    <a:lnTo>
                      <a:pt x="1008" y="613"/>
                    </a:lnTo>
                    <a:lnTo>
                      <a:pt x="1012" y="591"/>
                    </a:lnTo>
                    <a:lnTo>
                      <a:pt x="1015" y="569"/>
                    </a:lnTo>
                    <a:lnTo>
                      <a:pt x="1016" y="548"/>
                    </a:lnTo>
                    <a:lnTo>
                      <a:pt x="1018" y="526"/>
                    </a:lnTo>
                    <a:lnTo>
                      <a:pt x="1018" y="504"/>
                    </a:lnTo>
                    <a:lnTo>
                      <a:pt x="1018" y="481"/>
                    </a:lnTo>
                    <a:lnTo>
                      <a:pt x="1016" y="459"/>
                    </a:lnTo>
                    <a:lnTo>
                      <a:pt x="1014" y="438"/>
                    </a:lnTo>
                    <a:lnTo>
                      <a:pt x="1009" y="416"/>
                    </a:lnTo>
                    <a:lnTo>
                      <a:pt x="1005" y="395"/>
                    </a:lnTo>
                    <a:lnTo>
                      <a:pt x="1000" y="373"/>
                    </a:lnTo>
                    <a:lnTo>
                      <a:pt x="993" y="353"/>
                    </a:lnTo>
                    <a:lnTo>
                      <a:pt x="985" y="332"/>
                    </a:lnTo>
                    <a:lnTo>
                      <a:pt x="978" y="311"/>
                    </a:lnTo>
                    <a:lnTo>
                      <a:pt x="969" y="290"/>
                    </a:lnTo>
                    <a:lnTo>
                      <a:pt x="959" y="271"/>
                    </a:lnTo>
                    <a:lnTo>
                      <a:pt x="948" y="252"/>
                    </a:lnTo>
                    <a:lnTo>
                      <a:pt x="937" y="233"/>
                    </a:lnTo>
                    <a:lnTo>
                      <a:pt x="923" y="213"/>
                    </a:lnTo>
                    <a:lnTo>
                      <a:pt x="910" y="196"/>
                    </a:lnTo>
                    <a:lnTo>
                      <a:pt x="895" y="178"/>
                    </a:lnTo>
                    <a:lnTo>
                      <a:pt x="880" y="161"/>
                    </a:lnTo>
                    <a:lnTo>
                      <a:pt x="864" y="145"/>
                    </a:lnTo>
                    <a:lnTo>
                      <a:pt x="848" y="129"/>
                    </a:lnTo>
                    <a:lnTo>
                      <a:pt x="829" y="114"/>
                    </a:lnTo>
                    <a:lnTo>
                      <a:pt x="829" y="114"/>
                    </a:lnTo>
                    <a:lnTo>
                      <a:pt x="808" y="98"/>
                    </a:lnTo>
                    <a:lnTo>
                      <a:pt x="787" y="83"/>
                    </a:lnTo>
                    <a:lnTo>
                      <a:pt x="765" y="70"/>
                    </a:lnTo>
                    <a:lnTo>
                      <a:pt x="743" y="58"/>
                    </a:lnTo>
                    <a:lnTo>
                      <a:pt x="721" y="46"/>
                    </a:lnTo>
                    <a:lnTo>
                      <a:pt x="697" y="37"/>
                    </a:lnTo>
                    <a:lnTo>
                      <a:pt x="673" y="28"/>
                    </a:lnTo>
                    <a:lnTo>
                      <a:pt x="650" y="21"/>
                    </a:lnTo>
                    <a:lnTo>
                      <a:pt x="626" y="13"/>
                    </a:lnTo>
                    <a:lnTo>
                      <a:pt x="602" y="9"/>
                    </a:lnTo>
                    <a:lnTo>
                      <a:pt x="577" y="4"/>
                    </a:lnTo>
                    <a:lnTo>
                      <a:pt x="553" y="3"/>
                    </a:lnTo>
                    <a:lnTo>
                      <a:pt x="528" y="1"/>
                    </a:lnTo>
                    <a:lnTo>
                      <a:pt x="505" y="0"/>
                    </a:lnTo>
                    <a:lnTo>
                      <a:pt x="479" y="1"/>
                    </a:lnTo>
                    <a:lnTo>
                      <a:pt x="456" y="3"/>
                    </a:lnTo>
                    <a:lnTo>
                      <a:pt x="432" y="6"/>
                    </a:lnTo>
                    <a:lnTo>
                      <a:pt x="407" y="10"/>
                    </a:lnTo>
                    <a:lnTo>
                      <a:pt x="383" y="16"/>
                    </a:lnTo>
                    <a:lnTo>
                      <a:pt x="360" y="24"/>
                    </a:lnTo>
                    <a:lnTo>
                      <a:pt x="337" y="31"/>
                    </a:lnTo>
                    <a:lnTo>
                      <a:pt x="314" y="40"/>
                    </a:lnTo>
                    <a:lnTo>
                      <a:pt x="291" y="50"/>
                    </a:lnTo>
                    <a:lnTo>
                      <a:pt x="269" y="61"/>
                    </a:lnTo>
                    <a:lnTo>
                      <a:pt x="247" y="73"/>
                    </a:lnTo>
                    <a:lnTo>
                      <a:pt x="226" y="86"/>
                    </a:lnTo>
                    <a:lnTo>
                      <a:pt x="206" y="101"/>
                    </a:lnTo>
                    <a:lnTo>
                      <a:pt x="186" y="117"/>
                    </a:lnTo>
                    <a:lnTo>
                      <a:pt x="167" y="133"/>
                    </a:lnTo>
                    <a:lnTo>
                      <a:pt x="148" y="151"/>
                    </a:lnTo>
                    <a:lnTo>
                      <a:pt x="130" y="170"/>
                    </a:lnTo>
                    <a:lnTo>
                      <a:pt x="114" y="190"/>
                    </a:lnTo>
                    <a:lnTo>
                      <a:pt x="114" y="190"/>
                    </a:lnTo>
                    <a:lnTo>
                      <a:pt x="98" y="210"/>
                    </a:lnTo>
                    <a:lnTo>
                      <a:pt x="83" y="233"/>
                    </a:lnTo>
                    <a:lnTo>
                      <a:pt x="70" y="253"/>
                    </a:lnTo>
                    <a:lnTo>
                      <a:pt x="58" y="277"/>
                    </a:lnTo>
                    <a:lnTo>
                      <a:pt x="46" y="299"/>
                    </a:lnTo>
                    <a:lnTo>
                      <a:pt x="37" y="321"/>
                    </a:lnTo>
                    <a:lnTo>
                      <a:pt x="28" y="345"/>
                    </a:lnTo>
                    <a:lnTo>
                      <a:pt x="21" y="369"/>
                    </a:lnTo>
                    <a:lnTo>
                      <a:pt x="13" y="394"/>
                    </a:lnTo>
                    <a:lnTo>
                      <a:pt x="9" y="418"/>
                    </a:lnTo>
                    <a:lnTo>
                      <a:pt x="4" y="441"/>
                    </a:lnTo>
                    <a:lnTo>
                      <a:pt x="3" y="467"/>
                    </a:lnTo>
                    <a:lnTo>
                      <a:pt x="1" y="490"/>
                    </a:lnTo>
                    <a:lnTo>
                      <a:pt x="0" y="515"/>
                    </a:lnTo>
                    <a:lnTo>
                      <a:pt x="1" y="539"/>
                    </a:lnTo>
                    <a:lnTo>
                      <a:pt x="3" y="564"/>
                    </a:lnTo>
                    <a:lnTo>
                      <a:pt x="7" y="588"/>
                    </a:lnTo>
                    <a:lnTo>
                      <a:pt x="10" y="612"/>
                    </a:lnTo>
                    <a:lnTo>
                      <a:pt x="16" y="635"/>
                    </a:lnTo>
                    <a:lnTo>
                      <a:pt x="24" y="659"/>
                    </a:lnTo>
                    <a:lnTo>
                      <a:pt x="31" y="683"/>
                    </a:lnTo>
                    <a:lnTo>
                      <a:pt x="40" y="707"/>
                    </a:lnTo>
                    <a:lnTo>
                      <a:pt x="50" y="729"/>
                    </a:lnTo>
                    <a:lnTo>
                      <a:pt x="61" y="751"/>
                    </a:lnTo>
                    <a:lnTo>
                      <a:pt x="73" y="772"/>
                    </a:lnTo>
                    <a:lnTo>
                      <a:pt x="86" y="794"/>
                    </a:lnTo>
                    <a:lnTo>
                      <a:pt x="101" y="813"/>
                    </a:lnTo>
                    <a:lnTo>
                      <a:pt x="117" y="834"/>
                    </a:lnTo>
                    <a:lnTo>
                      <a:pt x="133" y="853"/>
                    </a:lnTo>
                    <a:lnTo>
                      <a:pt x="151" y="871"/>
                    </a:lnTo>
                    <a:lnTo>
                      <a:pt x="170" y="889"/>
                    </a:lnTo>
                    <a:lnTo>
                      <a:pt x="189" y="906"/>
                    </a:lnTo>
                    <a:lnTo>
                      <a:pt x="189" y="906"/>
                    </a:lnTo>
                    <a:lnTo>
                      <a:pt x="209" y="921"/>
                    </a:lnTo>
                    <a:lnTo>
                      <a:pt x="228" y="935"/>
                    </a:lnTo>
                    <a:lnTo>
                      <a:pt x="247" y="946"/>
                    </a:lnTo>
                    <a:lnTo>
                      <a:pt x="266" y="958"/>
                    </a:lnTo>
                    <a:lnTo>
                      <a:pt x="287" y="969"/>
                    </a:lnTo>
                    <a:lnTo>
                      <a:pt x="308" y="978"/>
                    </a:lnTo>
                    <a:lnTo>
                      <a:pt x="328" y="986"/>
                    </a:lnTo>
                    <a:lnTo>
                      <a:pt x="349" y="994"/>
                    </a:lnTo>
                    <a:lnTo>
                      <a:pt x="371" y="1000"/>
                    </a:lnTo>
                    <a:lnTo>
                      <a:pt x="392" y="1006"/>
                    </a:lnTo>
                    <a:lnTo>
                      <a:pt x="414" y="1010"/>
                    </a:lnTo>
                    <a:lnTo>
                      <a:pt x="435" y="1015"/>
                    </a:lnTo>
                    <a:lnTo>
                      <a:pt x="457" y="1016"/>
                    </a:lnTo>
                    <a:lnTo>
                      <a:pt x="479" y="1019"/>
                    </a:lnTo>
                    <a:lnTo>
                      <a:pt x="502" y="1019"/>
                    </a:lnTo>
                    <a:lnTo>
                      <a:pt x="524" y="1019"/>
                    </a:lnTo>
                    <a:lnTo>
                      <a:pt x="544" y="1018"/>
                    </a:lnTo>
                    <a:lnTo>
                      <a:pt x="567" y="1016"/>
                    </a:lnTo>
                    <a:lnTo>
                      <a:pt x="589" y="1013"/>
                    </a:lnTo>
                    <a:lnTo>
                      <a:pt x="610" y="1009"/>
                    </a:lnTo>
                    <a:lnTo>
                      <a:pt x="632" y="1004"/>
                    </a:lnTo>
                    <a:lnTo>
                      <a:pt x="653" y="998"/>
                    </a:lnTo>
                    <a:lnTo>
                      <a:pt x="673" y="992"/>
                    </a:lnTo>
                    <a:lnTo>
                      <a:pt x="694" y="985"/>
                    </a:lnTo>
                    <a:lnTo>
                      <a:pt x="715" y="976"/>
                    </a:lnTo>
                    <a:lnTo>
                      <a:pt x="735" y="967"/>
                    </a:lnTo>
                    <a:lnTo>
                      <a:pt x="755" y="957"/>
                    </a:lnTo>
                    <a:lnTo>
                      <a:pt x="774" y="945"/>
                    </a:lnTo>
                    <a:lnTo>
                      <a:pt x="793" y="933"/>
                    </a:lnTo>
                    <a:lnTo>
                      <a:pt x="811" y="920"/>
                    </a:lnTo>
                    <a:lnTo>
                      <a:pt x="829" y="906"/>
                    </a:lnTo>
                    <a:lnTo>
                      <a:pt x="846" y="892"/>
                    </a:lnTo>
                    <a:lnTo>
                      <a:pt x="861" y="903"/>
                    </a:lnTo>
                    <a:lnTo>
                      <a:pt x="861" y="903"/>
                    </a:lnTo>
                    <a:lnTo>
                      <a:pt x="866" y="906"/>
                    </a:lnTo>
                    <a:lnTo>
                      <a:pt x="870" y="908"/>
                    </a:lnTo>
                    <a:lnTo>
                      <a:pt x="874" y="908"/>
                    </a:lnTo>
                    <a:lnTo>
                      <a:pt x="879" y="908"/>
                    </a:lnTo>
                    <a:lnTo>
                      <a:pt x="883" y="908"/>
                    </a:lnTo>
                    <a:lnTo>
                      <a:pt x="888" y="906"/>
                    </a:lnTo>
                    <a:lnTo>
                      <a:pt x="892" y="903"/>
                    </a:lnTo>
                    <a:lnTo>
                      <a:pt x="895" y="899"/>
                    </a:lnTo>
                    <a:lnTo>
                      <a:pt x="971" y="806"/>
                    </a:lnTo>
                    <a:lnTo>
                      <a:pt x="971" y="806"/>
                    </a:lnTo>
                    <a:lnTo>
                      <a:pt x="974" y="801"/>
                    </a:lnTo>
                    <a:lnTo>
                      <a:pt x="975" y="797"/>
                    </a:lnTo>
                    <a:lnTo>
                      <a:pt x="977" y="792"/>
                    </a:lnTo>
                    <a:lnTo>
                      <a:pt x="977" y="788"/>
                    </a:lnTo>
                    <a:lnTo>
                      <a:pt x="975" y="784"/>
                    </a:lnTo>
                    <a:lnTo>
                      <a:pt x="974" y="779"/>
                    </a:lnTo>
                    <a:lnTo>
                      <a:pt x="971" y="775"/>
                    </a:lnTo>
                    <a:lnTo>
                      <a:pt x="968" y="772"/>
                    </a:lnTo>
                    <a:lnTo>
                      <a:pt x="968" y="772"/>
                    </a:lnTo>
                    <a:close/>
                    <a:moveTo>
                      <a:pt x="811" y="754"/>
                    </a:moveTo>
                    <a:lnTo>
                      <a:pt x="811" y="754"/>
                    </a:lnTo>
                    <a:lnTo>
                      <a:pt x="799" y="769"/>
                    </a:lnTo>
                    <a:lnTo>
                      <a:pt x="784" y="784"/>
                    </a:lnTo>
                    <a:lnTo>
                      <a:pt x="771" y="797"/>
                    </a:lnTo>
                    <a:lnTo>
                      <a:pt x="756" y="810"/>
                    </a:lnTo>
                    <a:lnTo>
                      <a:pt x="741" y="822"/>
                    </a:lnTo>
                    <a:lnTo>
                      <a:pt x="725" y="832"/>
                    </a:lnTo>
                    <a:lnTo>
                      <a:pt x="709" y="843"/>
                    </a:lnTo>
                    <a:lnTo>
                      <a:pt x="692" y="852"/>
                    </a:lnTo>
                    <a:lnTo>
                      <a:pt x="676" y="861"/>
                    </a:lnTo>
                    <a:lnTo>
                      <a:pt x="658" y="868"/>
                    </a:lnTo>
                    <a:lnTo>
                      <a:pt x="641" y="875"/>
                    </a:lnTo>
                    <a:lnTo>
                      <a:pt x="623" y="881"/>
                    </a:lnTo>
                    <a:lnTo>
                      <a:pt x="605" y="886"/>
                    </a:lnTo>
                    <a:lnTo>
                      <a:pt x="587" y="890"/>
                    </a:lnTo>
                    <a:lnTo>
                      <a:pt x="570" y="893"/>
                    </a:lnTo>
                    <a:lnTo>
                      <a:pt x="550" y="896"/>
                    </a:lnTo>
                    <a:lnTo>
                      <a:pt x="533" y="898"/>
                    </a:lnTo>
                    <a:lnTo>
                      <a:pt x="513" y="898"/>
                    </a:lnTo>
                    <a:lnTo>
                      <a:pt x="494" y="898"/>
                    </a:lnTo>
                    <a:lnTo>
                      <a:pt x="476" y="898"/>
                    </a:lnTo>
                    <a:lnTo>
                      <a:pt x="457" y="895"/>
                    </a:lnTo>
                    <a:lnTo>
                      <a:pt x="439" y="892"/>
                    </a:lnTo>
                    <a:lnTo>
                      <a:pt x="420" y="889"/>
                    </a:lnTo>
                    <a:lnTo>
                      <a:pt x="402" y="883"/>
                    </a:lnTo>
                    <a:lnTo>
                      <a:pt x="385" y="878"/>
                    </a:lnTo>
                    <a:lnTo>
                      <a:pt x="367" y="871"/>
                    </a:lnTo>
                    <a:lnTo>
                      <a:pt x="349" y="864"/>
                    </a:lnTo>
                    <a:lnTo>
                      <a:pt x="331" y="855"/>
                    </a:lnTo>
                    <a:lnTo>
                      <a:pt x="315" y="846"/>
                    </a:lnTo>
                    <a:lnTo>
                      <a:pt x="297" y="835"/>
                    </a:lnTo>
                    <a:lnTo>
                      <a:pt x="281" y="824"/>
                    </a:lnTo>
                    <a:lnTo>
                      <a:pt x="266" y="812"/>
                    </a:lnTo>
                    <a:lnTo>
                      <a:pt x="266" y="812"/>
                    </a:lnTo>
                    <a:lnTo>
                      <a:pt x="250" y="800"/>
                    </a:lnTo>
                    <a:lnTo>
                      <a:pt x="237" y="785"/>
                    </a:lnTo>
                    <a:lnTo>
                      <a:pt x="222" y="772"/>
                    </a:lnTo>
                    <a:lnTo>
                      <a:pt x="210" y="757"/>
                    </a:lnTo>
                    <a:lnTo>
                      <a:pt x="198" y="742"/>
                    </a:lnTo>
                    <a:lnTo>
                      <a:pt x="186" y="726"/>
                    </a:lnTo>
                    <a:lnTo>
                      <a:pt x="176" y="709"/>
                    </a:lnTo>
                    <a:lnTo>
                      <a:pt x="167" y="693"/>
                    </a:lnTo>
                    <a:lnTo>
                      <a:pt x="158" y="677"/>
                    </a:lnTo>
                    <a:lnTo>
                      <a:pt x="151" y="659"/>
                    </a:lnTo>
                    <a:lnTo>
                      <a:pt x="145" y="641"/>
                    </a:lnTo>
                    <a:lnTo>
                      <a:pt x="139" y="624"/>
                    </a:lnTo>
                    <a:lnTo>
                      <a:pt x="133" y="606"/>
                    </a:lnTo>
                    <a:lnTo>
                      <a:pt x="130" y="588"/>
                    </a:lnTo>
                    <a:lnTo>
                      <a:pt x="126" y="570"/>
                    </a:lnTo>
                    <a:lnTo>
                      <a:pt x="124" y="551"/>
                    </a:lnTo>
                    <a:lnTo>
                      <a:pt x="123" y="533"/>
                    </a:lnTo>
                    <a:lnTo>
                      <a:pt x="121" y="514"/>
                    </a:lnTo>
                    <a:lnTo>
                      <a:pt x="121" y="495"/>
                    </a:lnTo>
                    <a:lnTo>
                      <a:pt x="123" y="477"/>
                    </a:lnTo>
                    <a:lnTo>
                      <a:pt x="124" y="458"/>
                    </a:lnTo>
                    <a:lnTo>
                      <a:pt x="127" y="440"/>
                    </a:lnTo>
                    <a:lnTo>
                      <a:pt x="132" y="421"/>
                    </a:lnTo>
                    <a:lnTo>
                      <a:pt x="136" y="403"/>
                    </a:lnTo>
                    <a:lnTo>
                      <a:pt x="142" y="385"/>
                    </a:lnTo>
                    <a:lnTo>
                      <a:pt x="149" y="367"/>
                    </a:lnTo>
                    <a:lnTo>
                      <a:pt x="157" y="350"/>
                    </a:lnTo>
                    <a:lnTo>
                      <a:pt x="164" y="332"/>
                    </a:lnTo>
                    <a:lnTo>
                      <a:pt x="175" y="315"/>
                    </a:lnTo>
                    <a:lnTo>
                      <a:pt x="185" y="298"/>
                    </a:lnTo>
                    <a:lnTo>
                      <a:pt x="195" y="281"/>
                    </a:lnTo>
                    <a:lnTo>
                      <a:pt x="207" y="267"/>
                    </a:lnTo>
                    <a:lnTo>
                      <a:pt x="207" y="267"/>
                    </a:lnTo>
                    <a:lnTo>
                      <a:pt x="220" y="250"/>
                    </a:lnTo>
                    <a:lnTo>
                      <a:pt x="234" y="237"/>
                    </a:lnTo>
                    <a:lnTo>
                      <a:pt x="249" y="222"/>
                    </a:lnTo>
                    <a:lnTo>
                      <a:pt x="263" y="210"/>
                    </a:lnTo>
                    <a:lnTo>
                      <a:pt x="278" y="198"/>
                    </a:lnTo>
                    <a:lnTo>
                      <a:pt x="293" y="187"/>
                    </a:lnTo>
                    <a:lnTo>
                      <a:pt x="309" y="176"/>
                    </a:lnTo>
                    <a:lnTo>
                      <a:pt x="326" y="167"/>
                    </a:lnTo>
                    <a:lnTo>
                      <a:pt x="343" y="158"/>
                    </a:lnTo>
                    <a:lnTo>
                      <a:pt x="360" y="151"/>
                    </a:lnTo>
                    <a:lnTo>
                      <a:pt x="377" y="145"/>
                    </a:lnTo>
                    <a:lnTo>
                      <a:pt x="395" y="139"/>
                    </a:lnTo>
                    <a:lnTo>
                      <a:pt x="413" y="133"/>
                    </a:lnTo>
                    <a:lnTo>
                      <a:pt x="432" y="130"/>
                    </a:lnTo>
                    <a:lnTo>
                      <a:pt x="450" y="126"/>
                    </a:lnTo>
                    <a:lnTo>
                      <a:pt x="469" y="124"/>
                    </a:lnTo>
                    <a:lnTo>
                      <a:pt x="487" y="123"/>
                    </a:lnTo>
                    <a:lnTo>
                      <a:pt x="506" y="121"/>
                    </a:lnTo>
                    <a:lnTo>
                      <a:pt x="524" y="121"/>
                    </a:lnTo>
                    <a:lnTo>
                      <a:pt x="543" y="123"/>
                    </a:lnTo>
                    <a:lnTo>
                      <a:pt x="561" y="124"/>
                    </a:lnTo>
                    <a:lnTo>
                      <a:pt x="580" y="127"/>
                    </a:lnTo>
                    <a:lnTo>
                      <a:pt x="598" y="132"/>
                    </a:lnTo>
                    <a:lnTo>
                      <a:pt x="617" y="136"/>
                    </a:lnTo>
                    <a:lnTo>
                      <a:pt x="635" y="142"/>
                    </a:lnTo>
                    <a:lnTo>
                      <a:pt x="653" y="150"/>
                    </a:lnTo>
                    <a:lnTo>
                      <a:pt x="670" y="157"/>
                    </a:lnTo>
                    <a:lnTo>
                      <a:pt x="688" y="164"/>
                    </a:lnTo>
                    <a:lnTo>
                      <a:pt x="704" y="175"/>
                    </a:lnTo>
                    <a:lnTo>
                      <a:pt x="721" y="185"/>
                    </a:lnTo>
                    <a:lnTo>
                      <a:pt x="737" y="196"/>
                    </a:lnTo>
                    <a:lnTo>
                      <a:pt x="753" y="207"/>
                    </a:lnTo>
                    <a:lnTo>
                      <a:pt x="753" y="207"/>
                    </a:lnTo>
                    <a:lnTo>
                      <a:pt x="768" y="221"/>
                    </a:lnTo>
                    <a:lnTo>
                      <a:pt x="783" y="234"/>
                    </a:lnTo>
                    <a:lnTo>
                      <a:pt x="796" y="249"/>
                    </a:lnTo>
                    <a:lnTo>
                      <a:pt x="809" y="264"/>
                    </a:lnTo>
                    <a:lnTo>
                      <a:pt x="821" y="278"/>
                    </a:lnTo>
                    <a:lnTo>
                      <a:pt x="832" y="293"/>
                    </a:lnTo>
                    <a:lnTo>
                      <a:pt x="842" y="310"/>
                    </a:lnTo>
                    <a:lnTo>
                      <a:pt x="851" y="326"/>
                    </a:lnTo>
                    <a:lnTo>
                      <a:pt x="860" y="344"/>
                    </a:lnTo>
                    <a:lnTo>
                      <a:pt x="867" y="360"/>
                    </a:lnTo>
                    <a:lnTo>
                      <a:pt x="874" y="378"/>
                    </a:lnTo>
                    <a:lnTo>
                      <a:pt x="880" y="395"/>
                    </a:lnTo>
                    <a:lnTo>
                      <a:pt x="885" y="413"/>
                    </a:lnTo>
                    <a:lnTo>
                      <a:pt x="889" y="432"/>
                    </a:lnTo>
                    <a:lnTo>
                      <a:pt x="892" y="450"/>
                    </a:lnTo>
                    <a:lnTo>
                      <a:pt x="895" y="470"/>
                    </a:lnTo>
                    <a:lnTo>
                      <a:pt x="897" y="487"/>
                    </a:lnTo>
                    <a:lnTo>
                      <a:pt x="897" y="507"/>
                    </a:lnTo>
                    <a:lnTo>
                      <a:pt x="897" y="524"/>
                    </a:lnTo>
                    <a:lnTo>
                      <a:pt x="897" y="544"/>
                    </a:lnTo>
                    <a:lnTo>
                      <a:pt x="894" y="561"/>
                    </a:lnTo>
                    <a:lnTo>
                      <a:pt x="891" y="581"/>
                    </a:lnTo>
                    <a:lnTo>
                      <a:pt x="888" y="598"/>
                    </a:lnTo>
                    <a:lnTo>
                      <a:pt x="882" y="618"/>
                    </a:lnTo>
                    <a:lnTo>
                      <a:pt x="877" y="635"/>
                    </a:lnTo>
                    <a:lnTo>
                      <a:pt x="870" y="653"/>
                    </a:lnTo>
                    <a:lnTo>
                      <a:pt x="863" y="671"/>
                    </a:lnTo>
                    <a:lnTo>
                      <a:pt x="854" y="689"/>
                    </a:lnTo>
                    <a:lnTo>
                      <a:pt x="845" y="705"/>
                    </a:lnTo>
                    <a:lnTo>
                      <a:pt x="834" y="721"/>
                    </a:lnTo>
                    <a:lnTo>
                      <a:pt x="823" y="738"/>
                    </a:lnTo>
                    <a:lnTo>
                      <a:pt x="811" y="754"/>
                    </a:lnTo>
                    <a:lnTo>
                      <a:pt x="811" y="754"/>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p14="http://schemas.microsoft.com/office/powerpoint/2010/main" val="7365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HFC Architecture</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dirty="0"/>
              <a:t>Current State</a:t>
            </a:r>
          </a:p>
        </p:txBody>
      </p:sp>
      <p:sp>
        <p:nvSpPr>
          <p:cNvPr id="5" name="Text Placeholder 4">
            <a:extLst>
              <a:ext uri="{FF2B5EF4-FFF2-40B4-BE49-F238E27FC236}">
                <a16:creationId xmlns:a16="http://schemas.microsoft.com/office/drawing/2014/main" id="{C396B2C2-69D8-A047-9443-C7E3E3C5F6FA}"/>
              </a:ext>
            </a:extLst>
          </p:cNvPr>
          <p:cNvSpPr>
            <a:spLocks noGrp="1"/>
          </p:cNvSpPr>
          <p:nvPr>
            <p:ph type="body" sz="quarter" idx="11"/>
          </p:nvPr>
        </p:nvSpPr>
        <p:spPr/>
        <p:txBody>
          <a:bodyPr/>
          <a:lstStyle/>
          <a:p>
            <a:endParaRPr lang="en-US" dirty="0"/>
          </a:p>
        </p:txBody>
      </p:sp>
      <p:sp>
        <p:nvSpPr>
          <p:cNvPr id="56" name="Freeform 80">
            <a:extLst>
              <a:ext uri="{FF2B5EF4-FFF2-40B4-BE49-F238E27FC236}">
                <a16:creationId xmlns:a16="http://schemas.microsoft.com/office/drawing/2014/main" id="{03767976-6E39-7342-BC8F-3DCFF182BAD8}"/>
              </a:ext>
            </a:extLst>
          </p:cNvPr>
          <p:cNvSpPr>
            <a:spLocks noEditPoints="1"/>
          </p:cNvSpPr>
          <p:nvPr/>
        </p:nvSpPr>
        <p:spPr bwMode="auto">
          <a:xfrm>
            <a:off x="10891226" y="302378"/>
            <a:ext cx="868975" cy="776684"/>
          </a:xfrm>
          <a:custGeom>
            <a:avLst/>
            <a:gdLst>
              <a:gd name="T0" fmla="*/ 669 w 1450"/>
              <a:gd name="T1" fmla="*/ 729 h 1296"/>
              <a:gd name="T2" fmla="*/ 571 w 1450"/>
              <a:gd name="T3" fmla="*/ 776 h 1296"/>
              <a:gd name="T4" fmla="*/ 465 w 1450"/>
              <a:gd name="T5" fmla="*/ 781 h 1296"/>
              <a:gd name="T6" fmla="*/ 337 w 1450"/>
              <a:gd name="T7" fmla="*/ 721 h 1296"/>
              <a:gd name="T8" fmla="*/ 259 w 1450"/>
              <a:gd name="T9" fmla="*/ 606 h 1296"/>
              <a:gd name="T10" fmla="*/ 232 w 1450"/>
              <a:gd name="T11" fmla="*/ 578 h 1296"/>
              <a:gd name="T12" fmla="*/ 200 w 1450"/>
              <a:gd name="T13" fmla="*/ 597 h 1296"/>
              <a:gd name="T14" fmla="*/ 232 w 1450"/>
              <a:gd name="T15" fmla="*/ 686 h 1296"/>
              <a:gd name="T16" fmla="*/ 358 w 1450"/>
              <a:gd name="T17" fmla="*/ 806 h 1296"/>
              <a:gd name="T18" fmla="*/ 508 w 1450"/>
              <a:gd name="T19" fmla="*/ 843 h 1296"/>
              <a:gd name="T20" fmla="*/ 639 w 1450"/>
              <a:gd name="T21" fmla="*/ 815 h 1296"/>
              <a:gd name="T22" fmla="*/ 744 w 1450"/>
              <a:gd name="T23" fmla="*/ 736 h 1296"/>
              <a:gd name="T24" fmla="*/ 772 w 1450"/>
              <a:gd name="T25" fmla="*/ 684 h 1296"/>
              <a:gd name="T26" fmla="*/ 721 w 1450"/>
              <a:gd name="T27" fmla="*/ 674 h 1296"/>
              <a:gd name="T28" fmla="*/ 1039 w 1450"/>
              <a:gd name="T29" fmla="*/ 821 h 1296"/>
              <a:gd name="T30" fmla="*/ 929 w 1450"/>
              <a:gd name="T31" fmla="*/ 938 h 1296"/>
              <a:gd name="T32" fmla="*/ 929 w 1450"/>
              <a:gd name="T33" fmla="*/ 973 h 1296"/>
              <a:gd name="T34" fmla="*/ 1339 w 1450"/>
              <a:gd name="T35" fmla="*/ 1296 h 1296"/>
              <a:gd name="T36" fmla="*/ 1447 w 1450"/>
              <a:gd name="T37" fmla="*/ 1176 h 1296"/>
              <a:gd name="T38" fmla="*/ 1440 w 1450"/>
              <a:gd name="T39" fmla="*/ 1140 h 1296"/>
              <a:gd name="T40" fmla="*/ 982 w 1450"/>
              <a:gd name="T41" fmla="*/ 698 h 1296"/>
              <a:gd name="T42" fmla="*/ 1016 w 1450"/>
              <a:gd name="T43" fmla="*/ 548 h 1296"/>
              <a:gd name="T44" fmla="*/ 1005 w 1450"/>
              <a:gd name="T45" fmla="*/ 395 h 1296"/>
              <a:gd name="T46" fmla="*/ 948 w 1450"/>
              <a:gd name="T47" fmla="*/ 252 h 1296"/>
              <a:gd name="T48" fmla="*/ 848 w 1450"/>
              <a:gd name="T49" fmla="*/ 129 h 1296"/>
              <a:gd name="T50" fmla="*/ 721 w 1450"/>
              <a:gd name="T51" fmla="*/ 46 h 1296"/>
              <a:gd name="T52" fmla="*/ 553 w 1450"/>
              <a:gd name="T53" fmla="*/ 3 h 1296"/>
              <a:gd name="T54" fmla="*/ 383 w 1450"/>
              <a:gd name="T55" fmla="*/ 16 h 1296"/>
              <a:gd name="T56" fmla="*/ 226 w 1450"/>
              <a:gd name="T57" fmla="*/ 86 h 1296"/>
              <a:gd name="T58" fmla="*/ 114 w 1450"/>
              <a:gd name="T59" fmla="*/ 190 h 1296"/>
              <a:gd name="T60" fmla="*/ 28 w 1450"/>
              <a:gd name="T61" fmla="*/ 345 h 1296"/>
              <a:gd name="T62" fmla="*/ 0 w 1450"/>
              <a:gd name="T63" fmla="*/ 515 h 1296"/>
              <a:gd name="T64" fmla="*/ 31 w 1450"/>
              <a:gd name="T65" fmla="*/ 683 h 1296"/>
              <a:gd name="T66" fmla="*/ 117 w 1450"/>
              <a:gd name="T67" fmla="*/ 834 h 1296"/>
              <a:gd name="T68" fmla="*/ 228 w 1450"/>
              <a:gd name="T69" fmla="*/ 935 h 1296"/>
              <a:gd name="T70" fmla="*/ 371 w 1450"/>
              <a:gd name="T71" fmla="*/ 1000 h 1296"/>
              <a:gd name="T72" fmla="*/ 524 w 1450"/>
              <a:gd name="T73" fmla="*/ 1019 h 1296"/>
              <a:gd name="T74" fmla="*/ 673 w 1450"/>
              <a:gd name="T75" fmla="*/ 992 h 1296"/>
              <a:gd name="T76" fmla="*/ 811 w 1450"/>
              <a:gd name="T77" fmla="*/ 920 h 1296"/>
              <a:gd name="T78" fmla="*/ 874 w 1450"/>
              <a:gd name="T79" fmla="*/ 908 h 1296"/>
              <a:gd name="T80" fmla="*/ 971 w 1450"/>
              <a:gd name="T81" fmla="*/ 806 h 1296"/>
              <a:gd name="T82" fmla="*/ 971 w 1450"/>
              <a:gd name="T83" fmla="*/ 775 h 1296"/>
              <a:gd name="T84" fmla="*/ 771 w 1450"/>
              <a:gd name="T85" fmla="*/ 797 h 1296"/>
              <a:gd name="T86" fmla="*/ 658 w 1450"/>
              <a:gd name="T87" fmla="*/ 868 h 1296"/>
              <a:gd name="T88" fmla="*/ 533 w 1450"/>
              <a:gd name="T89" fmla="*/ 898 h 1296"/>
              <a:gd name="T90" fmla="*/ 402 w 1450"/>
              <a:gd name="T91" fmla="*/ 883 h 1296"/>
              <a:gd name="T92" fmla="*/ 281 w 1450"/>
              <a:gd name="T93" fmla="*/ 824 h 1296"/>
              <a:gd name="T94" fmla="*/ 198 w 1450"/>
              <a:gd name="T95" fmla="*/ 742 h 1296"/>
              <a:gd name="T96" fmla="*/ 139 w 1450"/>
              <a:gd name="T97" fmla="*/ 624 h 1296"/>
              <a:gd name="T98" fmla="*/ 121 w 1450"/>
              <a:gd name="T99" fmla="*/ 495 h 1296"/>
              <a:gd name="T100" fmla="*/ 149 w 1450"/>
              <a:gd name="T101" fmla="*/ 367 h 1296"/>
              <a:gd name="T102" fmla="*/ 207 w 1450"/>
              <a:gd name="T103" fmla="*/ 267 h 1296"/>
              <a:gd name="T104" fmla="*/ 309 w 1450"/>
              <a:gd name="T105" fmla="*/ 176 h 1296"/>
              <a:gd name="T106" fmla="*/ 432 w 1450"/>
              <a:gd name="T107" fmla="*/ 130 h 1296"/>
              <a:gd name="T108" fmla="*/ 561 w 1450"/>
              <a:gd name="T109" fmla="*/ 124 h 1296"/>
              <a:gd name="T110" fmla="*/ 688 w 1450"/>
              <a:gd name="T111" fmla="*/ 164 h 1296"/>
              <a:gd name="T112" fmla="*/ 783 w 1450"/>
              <a:gd name="T113" fmla="*/ 234 h 1296"/>
              <a:gd name="T114" fmla="*/ 860 w 1450"/>
              <a:gd name="T115" fmla="*/ 344 h 1296"/>
              <a:gd name="T116" fmla="*/ 895 w 1450"/>
              <a:gd name="T117" fmla="*/ 470 h 1296"/>
              <a:gd name="T118" fmla="*/ 888 w 1450"/>
              <a:gd name="T119" fmla="*/ 598 h 1296"/>
              <a:gd name="T120" fmla="*/ 834 w 1450"/>
              <a:gd name="T121" fmla="*/ 721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0" h="1296">
                <a:moveTo>
                  <a:pt x="721" y="674"/>
                </a:moveTo>
                <a:lnTo>
                  <a:pt x="721" y="674"/>
                </a:lnTo>
                <a:lnTo>
                  <a:pt x="712" y="686"/>
                </a:lnTo>
                <a:lnTo>
                  <a:pt x="701" y="698"/>
                </a:lnTo>
                <a:lnTo>
                  <a:pt x="691" y="709"/>
                </a:lnTo>
                <a:lnTo>
                  <a:pt x="681" y="720"/>
                </a:lnTo>
                <a:lnTo>
                  <a:pt x="669" y="729"/>
                </a:lnTo>
                <a:lnTo>
                  <a:pt x="655" y="739"/>
                </a:lnTo>
                <a:lnTo>
                  <a:pt x="644" y="746"/>
                </a:lnTo>
                <a:lnTo>
                  <a:pt x="629" y="754"/>
                </a:lnTo>
                <a:lnTo>
                  <a:pt x="616" y="761"/>
                </a:lnTo>
                <a:lnTo>
                  <a:pt x="601" y="767"/>
                </a:lnTo>
                <a:lnTo>
                  <a:pt x="586" y="773"/>
                </a:lnTo>
                <a:lnTo>
                  <a:pt x="571" y="776"/>
                </a:lnTo>
                <a:lnTo>
                  <a:pt x="556" y="781"/>
                </a:lnTo>
                <a:lnTo>
                  <a:pt x="540" y="782"/>
                </a:lnTo>
                <a:lnTo>
                  <a:pt x="524" y="784"/>
                </a:lnTo>
                <a:lnTo>
                  <a:pt x="508" y="785"/>
                </a:lnTo>
                <a:lnTo>
                  <a:pt x="508" y="785"/>
                </a:lnTo>
                <a:lnTo>
                  <a:pt x="485" y="784"/>
                </a:lnTo>
                <a:lnTo>
                  <a:pt x="465" y="781"/>
                </a:lnTo>
                <a:lnTo>
                  <a:pt x="444" y="778"/>
                </a:lnTo>
                <a:lnTo>
                  <a:pt x="425" y="772"/>
                </a:lnTo>
                <a:lnTo>
                  <a:pt x="405" y="764"/>
                </a:lnTo>
                <a:lnTo>
                  <a:pt x="388" y="755"/>
                </a:lnTo>
                <a:lnTo>
                  <a:pt x="370" y="745"/>
                </a:lnTo>
                <a:lnTo>
                  <a:pt x="354" y="735"/>
                </a:lnTo>
                <a:lnTo>
                  <a:pt x="337" y="721"/>
                </a:lnTo>
                <a:lnTo>
                  <a:pt x="323" y="708"/>
                </a:lnTo>
                <a:lnTo>
                  <a:pt x="309" y="693"/>
                </a:lnTo>
                <a:lnTo>
                  <a:pt x="296" y="677"/>
                </a:lnTo>
                <a:lnTo>
                  <a:pt x="286" y="661"/>
                </a:lnTo>
                <a:lnTo>
                  <a:pt x="275" y="643"/>
                </a:lnTo>
                <a:lnTo>
                  <a:pt x="266" y="625"/>
                </a:lnTo>
                <a:lnTo>
                  <a:pt x="259" y="606"/>
                </a:lnTo>
                <a:lnTo>
                  <a:pt x="259" y="606"/>
                </a:lnTo>
                <a:lnTo>
                  <a:pt x="257" y="597"/>
                </a:lnTo>
                <a:lnTo>
                  <a:pt x="253" y="589"/>
                </a:lnTo>
                <a:lnTo>
                  <a:pt x="249" y="585"/>
                </a:lnTo>
                <a:lnTo>
                  <a:pt x="243" y="581"/>
                </a:lnTo>
                <a:lnTo>
                  <a:pt x="238" y="579"/>
                </a:lnTo>
                <a:lnTo>
                  <a:pt x="232" y="578"/>
                </a:lnTo>
                <a:lnTo>
                  <a:pt x="225" y="578"/>
                </a:lnTo>
                <a:lnTo>
                  <a:pt x="220" y="578"/>
                </a:lnTo>
                <a:lnTo>
                  <a:pt x="215" y="581"/>
                </a:lnTo>
                <a:lnTo>
                  <a:pt x="209" y="584"/>
                </a:lnTo>
                <a:lnTo>
                  <a:pt x="206" y="587"/>
                </a:lnTo>
                <a:lnTo>
                  <a:pt x="201" y="591"/>
                </a:lnTo>
                <a:lnTo>
                  <a:pt x="200" y="597"/>
                </a:lnTo>
                <a:lnTo>
                  <a:pt x="198" y="603"/>
                </a:lnTo>
                <a:lnTo>
                  <a:pt x="200" y="610"/>
                </a:lnTo>
                <a:lnTo>
                  <a:pt x="203" y="618"/>
                </a:lnTo>
                <a:lnTo>
                  <a:pt x="203" y="618"/>
                </a:lnTo>
                <a:lnTo>
                  <a:pt x="210" y="641"/>
                </a:lnTo>
                <a:lnTo>
                  <a:pt x="220" y="665"/>
                </a:lnTo>
                <a:lnTo>
                  <a:pt x="232" y="686"/>
                </a:lnTo>
                <a:lnTo>
                  <a:pt x="247" y="708"/>
                </a:lnTo>
                <a:lnTo>
                  <a:pt x="262" y="727"/>
                </a:lnTo>
                <a:lnTo>
                  <a:pt x="278" y="746"/>
                </a:lnTo>
                <a:lnTo>
                  <a:pt x="296" y="763"/>
                </a:lnTo>
                <a:lnTo>
                  <a:pt x="317" y="779"/>
                </a:lnTo>
                <a:lnTo>
                  <a:pt x="336" y="794"/>
                </a:lnTo>
                <a:lnTo>
                  <a:pt x="358" y="806"/>
                </a:lnTo>
                <a:lnTo>
                  <a:pt x="380" y="816"/>
                </a:lnTo>
                <a:lnTo>
                  <a:pt x="404" y="826"/>
                </a:lnTo>
                <a:lnTo>
                  <a:pt x="429" y="832"/>
                </a:lnTo>
                <a:lnTo>
                  <a:pt x="454" y="838"/>
                </a:lnTo>
                <a:lnTo>
                  <a:pt x="481" y="841"/>
                </a:lnTo>
                <a:lnTo>
                  <a:pt x="508" y="843"/>
                </a:lnTo>
                <a:lnTo>
                  <a:pt x="508" y="843"/>
                </a:lnTo>
                <a:lnTo>
                  <a:pt x="527" y="843"/>
                </a:lnTo>
                <a:lnTo>
                  <a:pt x="547" y="840"/>
                </a:lnTo>
                <a:lnTo>
                  <a:pt x="567" y="837"/>
                </a:lnTo>
                <a:lnTo>
                  <a:pt x="586" y="832"/>
                </a:lnTo>
                <a:lnTo>
                  <a:pt x="604" y="828"/>
                </a:lnTo>
                <a:lnTo>
                  <a:pt x="621" y="822"/>
                </a:lnTo>
                <a:lnTo>
                  <a:pt x="639" y="815"/>
                </a:lnTo>
                <a:lnTo>
                  <a:pt x="657" y="806"/>
                </a:lnTo>
                <a:lnTo>
                  <a:pt x="673" y="797"/>
                </a:lnTo>
                <a:lnTo>
                  <a:pt x="688" y="786"/>
                </a:lnTo>
                <a:lnTo>
                  <a:pt x="704" y="775"/>
                </a:lnTo>
                <a:lnTo>
                  <a:pt x="718" y="763"/>
                </a:lnTo>
                <a:lnTo>
                  <a:pt x="732" y="749"/>
                </a:lnTo>
                <a:lnTo>
                  <a:pt x="744" y="736"/>
                </a:lnTo>
                <a:lnTo>
                  <a:pt x="758" y="723"/>
                </a:lnTo>
                <a:lnTo>
                  <a:pt x="768" y="707"/>
                </a:lnTo>
                <a:lnTo>
                  <a:pt x="768" y="707"/>
                </a:lnTo>
                <a:lnTo>
                  <a:pt x="771" y="701"/>
                </a:lnTo>
                <a:lnTo>
                  <a:pt x="772" y="695"/>
                </a:lnTo>
                <a:lnTo>
                  <a:pt x="772" y="689"/>
                </a:lnTo>
                <a:lnTo>
                  <a:pt x="772" y="684"/>
                </a:lnTo>
                <a:lnTo>
                  <a:pt x="769" y="680"/>
                </a:lnTo>
                <a:lnTo>
                  <a:pt x="768" y="675"/>
                </a:lnTo>
                <a:lnTo>
                  <a:pt x="761" y="669"/>
                </a:lnTo>
                <a:lnTo>
                  <a:pt x="752" y="667"/>
                </a:lnTo>
                <a:lnTo>
                  <a:pt x="741" y="667"/>
                </a:lnTo>
                <a:lnTo>
                  <a:pt x="731" y="668"/>
                </a:lnTo>
                <a:lnTo>
                  <a:pt x="721" y="674"/>
                </a:lnTo>
                <a:lnTo>
                  <a:pt x="721" y="674"/>
                </a:lnTo>
                <a:close/>
                <a:moveTo>
                  <a:pt x="1440" y="1140"/>
                </a:moveTo>
                <a:lnTo>
                  <a:pt x="1053" y="828"/>
                </a:lnTo>
                <a:lnTo>
                  <a:pt x="1053" y="828"/>
                </a:lnTo>
                <a:lnTo>
                  <a:pt x="1049" y="825"/>
                </a:lnTo>
                <a:lnTo>
                  <a:pt x="1045" y="822"/>
                </a:lnTo>
                <a:lnTo>
                  <a:pt x="1039" y="821"/>
                </a:lnTo>
                <a:lnTo>
                  <a:pt x="1033" y="822"/>
                </a:lnTo>
                <a:lnTo>
                  <a:pt x="1028" y="822"/>
                </a:lnTo>
                <a:lnTo>
                  <a:pt x="1022" y="825"/>
                </a:lnTo>
                <a:lnTo>
                  <a:pt x="1018" y="828"/>
                </a:lnTo>
                <a:lnTo>
                  <a:pt x="1015" y="831"/>
                </a:lnTo>
                <a:lnTo>
                  <a:pt x="929" y="938"/>
                </a:lnTo>
                <a:lnTo>
                  <a:pt x="929" y="938"/>
                </a:lnTo>
                <a:lnTo>
                  <a:pt x="926" y="942"/>
                </a:lnTo>
                <a:lnTo>
                  <a:pt x="923" y="948"/>
                </a:lnTo>
                <a:lnTo>
                  <a:pt x="923" y="952"/>
                </a:lnTo>
                <a:lnTo>
                  <a:pt x="923" y="958"/>
                </a:lnTo>
                <a:lnTo>
                  <a:pt x="923" y="964"/>
                </a:lnTo>
                <a:lnTo>
                  <a:pt x="926" y="969"/>
                </a:lnTo>
                <a:lnTo>
                  <a:pt x="929" y="973"/>
                </a:lnTo>
                <a:lnTo>
                  <a:pt x="934" y="978"/>
                </a:lnTo>
                <a:lnTo>
                  <a:pt x="1318" y="1290"/>
                </a:lnTo>
                <a:lnTo>
                  <a:pt x="1318" y="1290"/>
                </a:lnTo>
                <a:lnTo>
                  <a:pt x="1324" y="1293"/>
                </a:lnTo>
                <a:lnTo>
                  <a:pt x="1329" y="1296"/>
                </a:lnTo>
                <a:lnTo>
                  <a:pt x="1335" y="1296"/>
                </a:lnTo>
                <a:lnTo>
                  <a:pt x="1339" y="1296"/>
                </a:lnTo>
                <a:lnTo>
                  <a:pt x="1345" y="1296"/>
                </a:lnTo>
                <a:lnTo>
                  <a:pt x="1349" y="1293"/>
                </a:lnTo>
                <a:lnTo>
                  <a:pt x="1355" y="1290"/>
                </a:lnTo>
                <a:lnTo>
                  <a:pt x="1358" y="1286"/>
                </a:lnTo>
                <a:lnTo>
                  <a:pt x="1444" y="1180"/>
                </a:lnTo>
                <a:lnTo>
                  <a:pt x="1444" y="1180"/>
                </a:lnTo>
                <a:lnTo>
                  <a:pt x="1447" y="1176"/>
                </a:lnTo>
                <a:lnTo>
                  <a:pt x="1450" y="1170"/>
                </a:lnTo>
                <a:lnTo>
                  <a:pt x="1450" y="1166"/>
                </a:lnTo>
                <a:lnTo>
                  <a:pt x="1450" y="1160"/>
                </a:lnTo>
                <a:lnTo>
                  <a:pt x="1450" y="1154"/>
                </a:lnTo>
                <a:lnTo>
                  <a:pt x="1447" y="1149"/>
                </a:lnTo>
                <a:lnTo>
                  <a:pt x="1444" y="1145"/>
                </a:lnTo>
                <a:lnTo>
                  <a:pt x="1440" y="1140"/>
                </a:lnTo>
                <a:lnTo>
                  <a:pt x="1440" y="1140"/>
                </a:lnTo>
                <a:close/>
                <a:moveTo>
                  <a:pt x="968" y="772"/>
                </a:moveTo>
                <a:lnTo>
                  <a:pt x="953" y="760"/>
                </a:lnTo>
                <a:lnTo>
                  <a:pt x="953" y="760"/>
                </a:lnTo>
                <a:lnTo>
                  <a:pt x="963" y="739"/>
                </a:lnTo>
                <a:lnTo>
                  <a:pt x="974" y="718"/>
                </a:lnTo>
                <a:lnTo>
                  <a:pt x="982" y="698"/>
                </a:lnTo>
                <a:lnTo>
                  <a:pt x="990" y="677"/>
                </a:lnTo>
                <a:lnTo>
                  <a:pt x="997" y="656"/>
                </a:lnTo>
                <a:lnTo>
                  <a:pt x="1003" y="634"/>
                </a:lnTo>
                <a:lnTo>
                  <a:pt x="1008" y="613"/>
                </a:lnTo>
                <a:lnTo>
                  <a:pt x="1012" y="591"/>
                </a:lnTo>
                <a:lnTo>
                  <a:pt x="1015" y="569"/>
                </a:lnTo>
                <a:lnTo>
                  <a:pt x="1016" y="548"/>
                </a:lnTo>
                <a:lnTo>
                  <a:pt x="1018" y="526"/>
                </a:lnTo>
                <a:lnTo>
                  <a:pt x="1018" y="504"/>
                </a:lnTo>
                <a:lnTo>
                  <a:pt x="1018" y="481"/>
                </a:lnTo>
                <a:lnTo>
                  <a:pt x="1016" y="459"/>
                </a:lnTo>
                <a:lnTo>
                  <a:pt x="1014" y="438"/>
                </a:lnTo>
                <a:lnTo>
                  <a:pt x="1009" y="416"/>
                </a:lnTo>
                <a:lnTo>
                  <a:pt x="1005" y="395"/>
                </a:lnTo>
                <a:lnTo>
                  <a:pt x="1000" y="373"/>
                </a:lnTo>
                <a:lnTo>
                  <a:pt x="993" y="353"/>
                </a:lnTo>
                <a:lnTo>
                  <a:pt x="985" y="332"/>
                </a:lnTo>
                <a:lnTo>
                  <a:pt x="978" y="311"/>
                </a:lnTo>
                <a:lnTo>
                  <a:pt x="969" y="290"/>
                </a:lnTo>
                <a:lnTo>
                  <a:pt x="959" y="271"/>
                </a:lnTo>
                <a:lnTo>
                  <a:pt x="948" y="252"/>
                </a:lnTo>
                <a:lnTo>
                  <a:pt x="937" y="233"/>
                </a:lnTo>
                <a:lnTo>
                  <a:pt x="923" y="213"/>
                </a:lnTo>
                <a:lnTo>
                  <a:pt x="910" y="196"/>
                </a:lnTo>
                <a:lnTo>
                  <a:pt x="895" y="178"/>
                </a:lnTo>
                <a:lnTo>
                  <a:pt x="880" y="161"/>
                </a:lnTo>
                <a:lnTo>
                  <a:pt x="864" y="145"/>
                </a:lnTo>
                <a:lnTo>
                  <a:pt x="848" y="129"/>
                </a:lnTo>
                <a:lnTo>
                  <a:pt x="829" y="114"/>
                </a:lnTo>
                <a:lnTo>
                  <a:pt x="829" y="114"/>
                </a:lnTo>
                <a:lnTo>
                  <a:pt x="808" y="98"/>
                </a:lnTo>
                <a:lnTo>
                  <a:pt x="787" y="83"/>
                </a:lnTo>
                <a:lnTo>
                  <a:pt x="765" y="70"/>
                </a:lnTo>
                <a:lnTo>
                  <a:pt x="743" y="58"/>
                </a:lnTo>
                <a:lnTo>
                  <a:pt x="721" y="46"/>
                </a:lnTo>
                <a:lnTo>
                  <a:pt x="697" y="37"/>
                </a:lnTo>
                <a:lnTo>
                  <a:pt x="673" y="28"/>
                </a:lnTo>
                <a:lnTo>
                  <a:pt x="650" y="21"/>
                </a:lnTo>
                <a:lnTo>
                  <a:pt x="626" y="13"/>
                </a:lnTo>
                <a:lnTo>
                  <a:pt x="602" y="9"/>
                </a:lnTo>
                <a:lnTo>
                  <a:pt x="577" y="4"/>
                </a:lnTo>
                <a:lnTo>
                  <a:pt x="553" y="3"/>
                </a:lnTo>
                <a:lnTo>
                  <a:pt x="528" y="1"/>
                </a:lnTo>
                <a:lnTo>
                  <a:pt x="505" y="0"/>
                </a:lnTo>
                <a:lnTo>
                  <a:pt x="479" y="1"/>
                </a:lnTo>
                <a:lnTo>
                  <a:pt x="456" y="3"/>
                </a:lnTo>
                <a:lnTo>
                  <a:pt x="432" y="6"/>
                </a:lnTo>
                <a:lnTo>
                  <a:pt x="407" y="10"/>
                </a:lnTo>
                <a:lnTo>
                  <a:pt x="383" y="16"/>
                </a:lnTo>
                <a:lnTo>
                  <a:pt x="360" y="24"/>
                </a:lnTo>
                <a:lnTo>
                  <a:pt x="337" y="31"/>
                </a:lnTo>
                <a:lnTo>
                  <a:pt x="314" y="40"/>
                </a:lnTo>
                <a:lnTo>
                  <a:pt x="291" y="50"/>
                </a:lnTo>
                <a:lnTo>
                  <a:pt x="269" y="61"/>
                </a:lnTo>
                <a:lnTo>
                  <a:pt x="247" y="73"/>
                </a:lnTo>
                <a:lnTo>
                  <a:pt x="226" y="86"/>
                </a:lnTo>
                <a:lnTo>
                  <a:pt x="206" y="101"/>
                </a:lnTo>
                <a:lnTo>
                  <a:pt x="186" y="117"/>
                </a:lnTo>
                <a:lnTo>
                  <a:pt x="167" y="133"/>
                </a:lnTo>
                <a:lnTo>
                  <a:pt x="148" y="151"/>
                </a:lnTo>
                <a:lnTo>
                  <a:pt x="130" y="170"/>
                </a:lnTo>
                <a:lnTo>
                  <a:pt x="114" y="190"/>
                </a:lnTo>
                <a:lnTo>
                  <a:pt x="114" y="190"/>
                </a:lnTo>
                <a:lnTo>
                  <a:pt x="98" y="210"/>
                </a:lnTo>
                <a:lnTo>
                  <a:pt x="83" y="233"/>
                </a:lnTo>
                <a:lnTo>
                  <a:pt x="70" y="253"/>
                </a:lnTo>
                <a:lnTo>
                  <a:pt x="58" y="277"/>
                </a:lnTo>
                <a:lnTo>
                  <a:pt x="46" y="299"/>
                </a:lnTo>
                <a:lnTo>
                  <a:pt x="37" y="321"/>
                </a:lnTo>
                <a:lnTo>
                  <a:pt x="28" y="345"/>
                </a:lnTo>
                <a:lnTo>
                  <a:pt x="21" y="369"/>
                </a:lnTo>
                <a:lnTo>
                  <a:pt x="13" y="394"/>
                </a:lnTo>
                <a:lnTo>
                  <a:pt x="9" y="418"/>
                </a:lnTo>
                <a:lnTo>
                  <a:pt x="4" y="441"/>
                </a:lnTo>
                <a:lnTo>
                  <a:pt x="3" y="467"/>
                </a:lnTo>
                <a:lnTo>
                  <a:pt x="1" y="490"/>
                </a:lnTo>
                <a:lnTo>
                  <a:pt x="0" y="515"/>
                </a:lnTo>
                <a:lnTo>
                  <a:pt x="1" y="539"/>
                </a:lnTo>
                <a:lnTo>
                  <a:pt x="3" y="564"/>
                </a:lnTo>
                <a:lnTo>
                  <a:pt x="7" y="588"/>
                </a:lnTo>
                <a:lnTo>
                  <a:pt x="10" y="612"/>
                </a:lnTo>
                <a:lnTo>
                  <a:pt x="16" y="635"/>
                </a:lnTo>
                <a:lnTo>
                  <a:pt x="24" y="659"/>
                </a:lnTo>
                <a:lnTo>
                  <a:pt x="31" y="683"/>
                </a:lnTo>
                <a:lnTo>
                  <a:pt x="40" y="707"/>
                </a:lnTo>
                <a:lnTo>
                  <a:pt x="50" y="729"/>
                </a:lnTo>
                <a:lnTo>
                  <a:pt x="61" y="751"/>
                </a:lnTo>
                <a:lnTo>
                  <a:pt x="73" y="772"/>
                </a:lnTo>
                <a:lnTo>
                  <a:pt x="86" y="794"/>
                </a:lnTo>
                <a:lnTo>
                  <a:pt x="101" y="813"/>
                </a:lnTo>
                <a:lnTo>
                  <a:pt x="117" y="834"/>
                </a:lnTo>
                <a:lnTo>
                  <a:pt x="133" y="853"/>
                </a:lnTo>
                <a:lnTo>
                  <a:pt x="151" y="871"/>
                </a:lnTo>
                <a:lnTo>
                  <a:pt x="170" y="889"/>
                </a:lnTo>
                <a:lnTo>
                  <a:pt x="189" y="906"/>
                </a:lnTo>
                <a:lnTo>
                  <a:pt x="189" y="906"/>
                </a:lnTo>
                <a:lnTo>
                  <a:pt x="209" y="921"/>
                </a:lnTo>
                <a:lnTo>
                  <a:pt x="228" y="935"/>
                </a:lnTo>
                <a:lnTo>
                  <a:pt x="247" y="946"/>
                </a:lnTo>
                <a:lnTo>
                  <a:pt x="266" y="958"/>
                </a:lnTo>
                <a:lnTo>
                  <a:pt x="287" y="969"/>
                </a:lnTo>
                <a:lnTo>
                  <a:pt x="308" y="978"/>
                </a:lnTo>
                <a:lnTo>
                  <a:pt x="328" y="986"/>
                </a:lnTo>
                <a:lnTo>
                  <a:pt x="349" y="994"/>
                </a:lnTo>
                <a:lnTo>
                  <a:pt x="371" y="1000"/>
                </a:lnTo>
                <a:lnTo>
                  <a:pt x="392" y="1006"/>
                </a:lnTo>
                <a:lnTo>
                  <a:pt x="414" y="1010"/>
                </a:lnTo>
                <a:lnTo>
                  <a:pt x="435" y="1015"/>
                </a:lnTo>
                <a:lnTo>
                  <a:pt x="457" y="1016"/>
                </a:lnTo>
                <a:lnTo>
                  <a:pt x="479" y="1019"/>
                </a:lnTo>
                <a:lnTo>
                  <a:pt x="502" y="1019"/>
                </a:lnTo>
                <a:lnTo>
                  <a:pt x="524" y="1019"/>
                </a:lnTo>
                <a:lnTo>
                  <a:pt x="544" y="1018"/>
                </a:lnTo>
                <a:lnTo>
                  <a:pt x="567" y="1016"/>
                </a:lnTo>
                <a:lnTo>
                  <a:pt x="589" y="1013"/>
                </a:lnTo>
                <a:lnTo>
                  <a:pt x="610" y="1009"/>
                </a:lnTo>
                <a:lnTo>
                  <a:pt x="632" y="1004"/>
                </a:lnTo>
                <a:lnTo>
                  <a:pt x="653" y="998"/>
                </a:lnTo>
                <a:lnTo>
                  <a:pt x="673" y="992"/>
                </a:lnTo>
                <a:lnTo>
                  <a:pt x="694" y="985"/>
                </a:lnTo>
                <a:lnTo>
                  <a:pt x="715" y="976"/>
                </a:lnTo>
                <a:lnTo>
                  <a:pt x="735" y="967"/>
                </a:lnTo>
                <a:lnTo>
                  <a:pt x="755" y="957"/>
                </a:lnTo>
                <a:lnTo>
                  <a:pt x="774" y="945"/>
                </a:lnTo>
                <a:lnTo>
                  <a:pt x="793" y="933"/>
                </a:lnTo>
                <a:lnTo>
                  <a:pt x="811" y="920"/>
                </a:lnTo>
                <a:lnTo>
                  <a:pt x="829" y="906"/>
                </a:lnTo>
                <a:lnTo>
                  <a:pt x="846" y="892"/>
                </a:lnTo>
                <a:lnTo>
                  <a:pt x="861" y="903"/>
                </a:lnTo>
                <a:lnTo>
                  <a:pt x="861" y="903"/>
                </a:lnTo>
                <a:lnTo>
                  <a:pt x="866" y="906"/>
                </a:lnTo>
                <a:lnTo>
                  <a:pt x="870" y="908"/>
                </a:lnTo>
                <a:lnTo>
                  <a:pt x="874" y="908"/>
                </a:lnTo>
                <a:lnTo>
                  <a:pt x="879" y="908"/>
                </a:lnTo>
                <a:lnTo>
                  <a:pt x="883" y="908"/>
                </a:lnTo>
                <a:lnTo>
                  <a:pt x="888" y="906"/>
                </a:lnTo>
                <a:lnTo>
                  <a:pt x="892" y="903"/>
                </a:lnTo>
                <a:lnTo>
                  <a:pt x="895" y="899"/>
                </a:lnTo>
                <a:lnTo>
                  <a:pt x="971" y="806"/>
                </a:lnTo>
                <a:lnTo>
                  <a:pt x="971" y="806"/>
                </a:lnTo>
                <a:lnTo>
                  <a:pt x="974" y="801"/>
                </a:lnTo>
                <a:lnTo>
                  <a:pt x="975" y="797"/>
                </a:lnTo>
                <a:lnTo>
                  <a:pt x="977" y="792"/>
                </a:lnTo>
                <a:lnTo>
                  <a:pt x="977" y="788"/>
                </a:lnTo>
                <a:lnTo>
                  <a:pt x="975" y="784"/>
                </a:lnTo>
                <a:lnTo>
                  <a:pt x="974" y="779"/>
                </a:lnTo>
                <a:lnTo>
                  <a:pt x="971" y="775"/>
                </a:lnTo>
                <a:lnTo>
                  <a:pt x="968" y="772"/>
                </a:lnTo>
                <a:lnTo>
                  <a:pt x="968" y="772"/>
                </a:lnTo>
                <a:close/>
                <a:moveTo>
                  <a:pt x="811" y="754"/>
                </a:moveTo>
                <a:lnTo>
                  <a:pt x="811" y="754"/>
                </a:lnTo>
                <a:lnTo>
                  <a:pt x="799" y="769"/>
                </a:lnTo>
                <a:lnTo>
                  <a:pt x="784" y="784"/>
                </a:lnTo>
                <a:lnTo>
                  <a:pt x="771" y="797"/>
                </a:lnTo>
                <a:lnTo>
                  <a:pt x="756" y="810"/>
                </a:lnTo>
                <a:lnTo>
                  <a:pt x="741" y="822"/>
                </a:lnTo>
                <a:lnTo>
                  <a:pt x="725" y="832"/>
                </a:lnTo>
                <a:lnTo>
                  <a:pt x="709" y="843"/>
                </a:lnTo>
                <a:lnTo>
                  <a:pt x="692" y="852"/>
                </a:lnTo>
                <a:lnTo>
                  <a:pt x="676" y="861"/>
                </a:lnTo>
                <a:lnTo>
                  <a:pt x="658" y="868"/>
                </a:lnTo>
                <a:lnTo>
                  <a:pt x="641" y="875"/>
                </a:lnTo>
                <a:lnTo>
                  <a:pt x="623" y="881"/>
                </a:lnTo>
                <a:lnTo>
                  <a:pt x="605" y="886"/>
                </a:lnTo>
                <a:lnTo>
                  <a:pt x="587" y="890"/>
                </a:lnTo>
                <a:lnTo>
                  <a:pt x="570" y="893"/>
                </a:lnTo>
                <a:lnTo>
                  <a:pt x="550" y="896"/>
                </a:lnTo>
                <a:lnTo>
                  <a:pt x="533" y="898"/>
                </a:lnTo>
                <a:lnTo>
                  <a:pt x="513" y="898"/>
                </a:lnTo>
                <a:lnTo>
                  <a:pt x="494" y="898"/>
                </a:lnTo>
                <a:lnTo>
                  <a:pt x="476" y="898"/>
                </a:lnTo>
                <a:lnTo>
                  <a:pt x="457" y="895"/>
                </a:lnTo>
                <a:lnTo>
                  <a:pt x="439" y="892"/>
                </a:lnTo>
                <a:lnTo>
                  <a:pt x="420" y="889"/>
                </a:lnTo>
                <a:lnTo>
                  <a:pt x="402" y="883"/>
                </a:lnTo>
                <a:lnTo>
                  <a:pt x="385" y="878"/>
                </a:lnTo>
                <a:lnTo>
                  <a:pt x="367" y="871"/>
                </a:lnTo>
                <a:lnTo>
                  <a:pt x="349" y="864"/>
                </a:lnTo>
                <a:lnTo>
                  <a:pt x="331" y="855"/>
                </a:lnTo>
                <a:lnTo>
                  <a:pt x="315" y="846"/>
                </a:lnTo>
                <a:lnTo>
                  <a:pt x="297" y="835"/>
                </a:lnTo>
                <a:lnTo>
                  <a:pt x="281" y="824"/>
                </a:lnTo>
                <a:lnTo>
                  <a:pt x="266" y="812"/>
                </a:lnTo>
                <a:lnTo>
                  <a:pt x="266" y="812"/>
                </a:lnTo>
                <a:lnTo>
                  <a:pt x="250" y="800"/>
                </a:lnTo>
                <a:lnTo>
                  <a:pt x="237" y="785"/>
                </a:lnTo>
                <a:lnTo>
                  <a:pt x="222" y="772"/>
                </a:lnTo>
                <a:lnTo>
                  <a:pt x="210" y="757"/>
                </a:lnTo>
                <a:lnTo>
                  <a:pt x="198" y="742"/>
                </a:lnTo>
                <a:lnTo>
                  <a:pt x="186" y="726"/>
                </a:lnTo>
                <a:lnTo>
                  <a:pt x="176" y="709"/>
                </a:lnTo>
                <a:lnTo>
                  <a:pt x="167" y="693"/>
                </a:lnTo>
                <a:lnTo>
                  <a:pt x="158" y="677"/>
                </a:lnTo>
                <a:lnTo>
                  <a:pt x="151" y="659"/>
                </a:lnTo>
                <a:lnTo>
                  <a:pt x="145" y="641"/>
                </a:lnTo>
                <a:lnTo>
                  <a:pt x="139" y="624"/>
                </a:lnTo>
                <a:lnTo>
                  <a:pt x="133" y="606"/>
                </a:lnTo>
                <a:lnTo>
                  <a:pt x="130" y="588"/>
                </a:lnTo>
                <a:lnTo>
                  <a:pt x="126" y="570"/>
                </a:lnTo>
                <a:lnTo>
                  <a:pt x="124" y="551"/>
                </a:lnTo>
                <a:lnTo>
                  <a:pt x="123" y="533"/>
                </a:lnTo>
                <a:lnTo>
                  <a:pt x="121" y="514"/>
                </a:lnTo>
                <a:lnTo>
                  <a:pt x="121" y="495"/>
                </a:lnTo>
                <a:lnTo>
                  <a:pt x="123" y="477"/>
                </a:lnTo>
                <a:lnTo>
                  <a:pt x="124" y="458"/>
                </a:lnTo>
                <a:lnTo>
                  <a:pt x="127" y="440"/>
                </a:lnTo>
                <a:lnTo>
                  <a:pt x="132" y="421"/>
                </a:lnTo>
                <a:lnTo>
                  <a:pt x="136" y="403"/>
                </a:lnTo>
                <a:lnTo>
                  <a:pt x="142" y="385"/>
                </a:lnTo>
                <a:lnTo>
                  <a:pt x="149" y="367"/>
                </a:lnTo>
                <a:lnTo>
                  <a:pt x="157" y="350"/>
                </a:lnTo>
                <a:lnTo>
                  <a:pt x="164" y="332"/>
                </a:lnTo>
                <a:lnTo>
                  <a:pt x="175" y="315"/>
                </a:lnTo>
                <a:lnTo>
                  <a:pt x="185" y="298"/>
                </a:lnTo>
                <a:lnTo>
                  <a:pt x="195" y="281"/>
                </a:lnTo>
                <a:lnTo>
                  <a:pt x="207" y="267"/>
                </a:lnTo>
                <a:lnTo>
                  <a:pt x="207" y="267"/>
                </a:lnTo>
                <a:lnTo>
                  <a:pt x="220" y="250"/>
                </a:lnTo>
                <a:lnTo>
                  <a:pt x="234" y="237"/>
                </a:lnTo>
                <a:lnTo>
                  <a:pt x="249" y="222"/>
                </a:lnTo>
                <a:lnTo>
                  <a:pt x="263" y="210"/>
                </a:lnTo>
                <a:lnTo>
                  <a:pt x="278" y="198"/>
                </a:lnTo>
                <a:lnTo>
                  <a:pt x="293" y="187"/>
                </a:lnTo>
                <a:lnTo>
                  <a:pt x="309" y="176"/>
                </a:lnTo>
                <a:lnTo>
                  <a:pt x="326" y="167"/>
                </a:lnTo>
                <a:lnTo>
                  <a:pt x="343" y="158"/>
                </a:lnTo>
                <a:lnTo>
                  <a:pt x="360" y="151"/>
                </a:lnTo>
                <a:lnTo>
                  <a:pt x="377" y="145"/>
                </a:lnTo>
                <a:lnTo>
                  <a:pt x="395" y="139"/>
                </a:lnTo>
                <a:lnTo>
                  <a:pt x="413" y="133"/>
                </a:lnTo>
                <a:lnTo>
                  <a:pt x="432" y="130"/>
                </a:lnTo>
                <a:lnTo>
                  <a:pt x="450" y="126"/>
                </a:lnTo>
                <a:lnTo>
                  <a:pt x="469" y="124"/>
                </a:lnTo>
                <a:lnTo>
                  <a:pt x="487" y="123"/>
                </a:lnTo>
                <a:lnTo>
                  <a:pt x="506" y="121"/>
                </a:lnTo>
                <a:lnTo>
                  <a:pt x="524" y="121"/>
                </a:lnTo>
                <a:lnTo>
                  <a:pt x="543" y="123"/>
                </a:lnTo>
                <a:lnTo>
                  <a:pt x="561" y="124"/>
                </a:lnTo>
                <a:lnTo>
                  <a:pt x="580" y="127"/>
                </a:lnTo>
                <a:lnTo>
                  <a:pt x="598" y="132"/>
                </a:lnTo>
                <a:lnTo>
                  <a:pt x="617" y="136"/>
                </a:lnTo>
                <a:lnTo>
                  <a:pt x="635" y="142"/>
                </a:lnTo>
                <a:lnTo>
                  <a:pt x="653" y="150"/>
                </a:lnTo>
                <a:lnTo>
                  <a:pt x="670" y="157"/>
                </a:lnTo>
                <a:lnTo>
                  <a:pt x="688" y="164"/>
                </a:lnTo>
                <a:lnTo>
                  <a:pt x="704" y="175"/>
                </a:lnTo>
                <a:lnTo>
                  <a:pt x="721" y="185"/>
                </a:lnTo>
                <a:lnTo>
                  <a:pt x="737" y="196"/>
                </a:lnTo>
                <a:lnTo>
                  <a:pt x="753" y="207"/>
                </a:lnTo>
                <a:lnTo>
                  <a:pt x="753" y="207"/>
                </a:lnTo>
                <a:lnTo>
                  <a:pt x="768" y="221"/>
                </a:lnTo>
                <a:lnTo>
                  <a:pt x="783" y="234"/>
                </a:lnTo>
                <a:lnTo>
                  <a:pt x="796" y="249"/>
                </a:lnTo>
                <a:lnTo>
                  <a:pt x="809" y="264"/>
                </a:lnTo>
                <a:lnTo>
                  <a:pt x="821" y="278"/>
                </a:lnTo>
                <a:lnTo>
                  <a:pt x="832" y="293"/>
                </a:lnTo>
                <a:lnTo>
                  <a:pt x="842" y="310"/>
                </a:lnTo>
                <a:lnTo>
                  <a:pt x="851" y="326"/>
                </a:lnTo>
                <a:lnTo>
                  <a:pt x="860" y="344"/>
                </a:lnTo>
                <a:lnTo>
                  <a:pt x="867" y="360"/>
                </a:lnTo>
                <a:lnTo>
                  <a:pt x="874" y="378"/>
                </a:lnTo>
                <a:lnTo>
                  <a:pt x="880" y="395"/>
                </a:lnTo>
                <a:lnTo>
                  <a:pt x="885" y="413"/>
                </a:lnTo>
                <a:lnTo>
                  <a:pt x="889" y="432"/>
                </a:lnTo>
                <a:lnTo>
                  <a:pt x="892" y="450"/>
                </a:lnTo>
                <a:lnTo>
                  <a:pt x="895" y="470"/>
                </a:lnTo>
                <a:lnTo>
                  <a:pt x="897" y="487"/>
                </a:lnTo>
                <a:lnTo>
                  <a:pt x="897" y="507"/>
                </a:lnTo>
                <a:lnTo>
                  <a:pt x="897" y="524"/>
                </a:lnTo>
                <a:lnTo>
                  <a:pt x="897" y="544"/>
                </a:lnTo>
                <a:lnTo>
                  <a:pt x="894" y="561"/>
                </a:lnTo>
                <a:lnTo>
                  <a:pt x="891" y="581"/>
                </a:lnTo>
                <a:lnTo>
                  <a:pt x="888" y="598"/>
                </a:lnTo>
                <a:lnTo>
                  <a:pt x="882" y="618"/>
                </a:lnTo>
                <a:lnTo>
                  <a:pt x="877" y="635"/>
                </a:lnTo>
                <a:lnTo>
                  <a:pt x="870" y="653"/>
                </a:lnTo>
                <a:lnTo>
                  <a:pt x="863" y="671"/>
                </a:lnTo>
                <a:lnTo>
                  <a:pt x="854" y="689"/>
                </a:lnTo>
                <a:lnTo>
                  <a:pt x="845" y="705"/>
                </a:lnTo>
                <a:lnTo>
                  <a:pt x="834" y="721"/>
                </a:lnTo>
                <a:lnTo>
                  <a:pt x="823" y="738"/>
                </a:lnTo>
                <a:lnTo>
                  <a:pt x="811" y="754"/>
                </a:lnTo>
                <a:lnTo>
                  <a:pt x="811" y="754"/>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10" name="Group 9">
            <a:extLst>
              <a:ext uri="{FF2B5EF4-FFF2-40B4-BE49-F238E27FC236}">
                <a16:creationId xmlns:a16="http://schemas.microsoft.com/office/drawing/2014/main" id="{3A20E3D6-5770-7046-92AB-998E00BBB689}"/>
              </a:ext>
            </a:extLst>
          </p:cNvPr>
          <p:cNvGrpSpPr/>
          <p:nvPr/>
        </p:nvGrpSpPr>
        <p:grpSpPr>
          <a:xfrm>
            <a:off x="528539" y="1520283"/>
            <a:ext cx="7511507" cy="4154345"/>
            <a:chOff x="2339189" y="1364369"/>
            <a:chExt cx="7511507" cy="4154345"/>
          </a:xfrm>
        </p:grpSpPr>
        <p:grpSp>
          <p:nvGrpSpPr>
            <p:cNvPr id="68" name="Group 67">
              <a:extLst>
                <a:ext uri="{FF2B5EF4-FFF2-40B4-BE49-F238E27FC236}">
                  <a16:creationId xmlns:a16="http://schemas.microsoft.com/office/drawing/2014/main" id="{EE636CDF-EDC2-7546-A3BD-CF21A023C3DC}"/>
                </a:ext>
              </a:extLst>
            </p:cNvPr>
            <p:cNvGrpSpPr/>
            <p:nvPr/>
          </p:nvGrpSpPr>
          <p:grpSpPr>
            <a:xfrm>
              <a:off x="8266445" y="1364369"/>
              <a:ext cx="1584251" cy="589740"/>
              <a:chOff x="10458038" y="2315873"/>
              <a:chExt cx="1584251" cy="589740"/>
            </a:xfrm>
          </p:grpSpPr>
          <p:sp>
            <p:nvSpPr>
              <p:cNvPr id="70" name="Rounded Rectangle 69">
                <a:extLst>
                  <a:ext uri="{FF2B5EF4-FFF2-40B4-BE49-F238E27FC236}">
                    <a16:creationId xmlns:a16="http://schemas.microsoft.com/office/drawing/2014/main" id="{A3F31705-FF7B-DC4D-85C2-32E39A62E315}"/>
                  </a:ext>
                </a:extLst>
              </p:cNvPr>
              <p:cNvSpPr/>
              <p:nvPr/>
            </p:nvSpPr>
            <p:spPr>
              <a:xfrm>
                <a:off x="11159788" y="2315873"/>
                <a:ext cx="180753" cy="180753"/>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C1CB7A62-8536-8049-A3AE-EF34B7311A3F}"/>
                  </a:ext>
                </a:extLst>
              </p:cNvPr>
              <p:cNvSpPr txBox="1"/>
              <p:nvPr/>
            </p:nvSpPr>
            <p:spPr>
              <a:xfrm>
                <a:off x="10458038" y="2536281"/>
                <a:ext cx="1584251" cy="369332"/>
              </a:xfrm>
              <a:prstGeom prst="rect">
                <a:avLst/>
              </a:prstGeom>
              <a:noFill/>
            </p:spPr>
            <p:txBody>
              <a:bodyPr wrap="square" rtlCol="0">
                <a:spAutoFit/>
              </a:bodyPr>
              <a:lstStyle/>
              <a:p>
                <a:pPr algn="ctr"/>
                <a:r>
                  <a:rPr lang="en-US" b="1" dirty="0"/>
                  <a:t>CPE</a:t>
                </a:r>
                <a:r>
                  <a:rPr lang="en-US" dirty="0"/>
                  <a:t> </a:t>
                </a:r>
              </a:p>
            </p:txBody>
          </p:sp>
        </p:grpSp>
        <p:grpSp>
          <p:nvGrpSpPr>
            <p:cNvPr id="6" name="Group 5">
              <a:extLst>
                <a:ext uri="{FF2B5EF4-FFF2-40B4-BE49-F238E27FC236}">
                  <a16:creationId xmlns:a16="http://schemas.microsoft.com/office/drawing/2014/main" id="{2863B6D6-698E-A845-B76E-7F0ACBEF919B}"/>
                </a:ext>
              </a:extLst>
            </p:cNvPr>
            <p:cNvGrpSpPr/>
            <p:nvPr/>
          </p:nvGrpSpPr>
          <p:grpSpPr>
            <a:xfrm>
              <a:off x="2339189" y="1617901"/>
              <a:ext cx="6414371" cy="3900813"/>
              <a:chOff x="2339189" y="1617901"/>
              <a:chExt cx="6414371" cy="3900813"/>
            </a:xfrm>
          </p:grpSpPr>
          <p:grpSp>
            <p:nvGrpSpPr>
              <p:cNvPr id="58" name="Group 57">
                <a:extLst>
                  <a:ext uri="{FF2B5EF4-FFF2-40B4-BE49-F238E27FC236}">
                    <a16:creationId xmlns:a16="http://schemas.microsoft.com/office/drawing/2014/main" id="{6782C83B-1BD7-A748-88F4-48EAEB2032C4}"/>
                  </a:ext>
                </a:extLst>
              </p:cNvPr>
              <p:cNvGrpSpPr/>
              <p:nvPr/>
            </p:nvGrpSpPr>
            <p:grpSpPr>
              <a:xfrm>
                <a:off x="4056299" y="1798484"/>
                <a:ext cx="1427967" cy="3720230"/>
                <a:chOff x="2354893" y="1528175"/>
                <a:chExt cx="1427967" cy="3720230"/>
              </a:xfrm>
            </p:grpSpPr>
            <p:sp>
              <p:nvSpPr>
                <p:cNvPr id="89" name="Rectangle 88">
                  <a:extLst>
                    <a:ext uri="{FF2B5EF4-FFF2-40B4-BE49-F238E27FC236}">
                      <a16:creationId xmlns:a16="http://schemas.microsoft.com/office/drawing/2014/main" id="{0E6F157F-8EF9-364C-A4B9-73566CD85EA9}"/>
                    </a:ext>
                  </a:extLst>
                </p:cNvPr>
                <p:cNvSpPr/>
                <p:nvPr/>
              </p:nvSpPr>
              <p:spPr>
                <a:xfrm>
                  <a:off x="2354893" y="1528175"/>
                  <a:ext cx="1427967" cy="372023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BC3A53D-6F6E-1E43-9DFF-EE07AE149AF1}"/>
                    </a:ext>
                  </a:extLst>
                </p:cNvPr>
                <p:cNvSpPr/>
                <p:nvPr/>
              </p:nvSpPr>
              <p:spPr>
                <a:xfrm>
                  <a:off x="2431093" y="1592893"/>
                  <a:ext cx="1275567" cy="536532"/>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1-20Hz</a:t>
                  </a:r>
                </a:p>
              </p:txBody>
            </p:sp>
            <p:sp>
              <p:nvSpPr>
                <p:cNvPr id="91" name="Rectangle 90">
                  <a:extLst>
                    <a:ext uri="{FF2B5EF4-FFF2-40B4-BE49-F238E27FC236}">
                      <a16:creationId xmlns:a16="http://schemas.microsoft.com/office/drawing/2014/main" id="{F0B0B5A3-F643-274D-A73C-DF7350BB2225}"/>
                    </a:ext>
                  </a:extLst>
                </p:cNvPr>
                <p:cNvSpPr/>
                <p:nvPr/>
              </p:nvSpPr>
              <p:spPr>
                <a:xfrm>
                  <a:off x="2431093" y="2206668"/>
                  <a:ext cx="1275567" cy="536532"/>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5CCDE37-FDA6-CA40-9EEE-85A8680502CD}"/>
                    </a:ext>
                  </a:extLst>
                </p:cNvPr>
                <p:cNvSpPr/>
                <p:nvPr/>
              </p:nvSpPr>
              <p:spPr>
                <a:xfrm>
                  <a:off x="2431093" y="2820443"/>
                  <a:ext cx="1275567" cy="536532"/>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7E40F65-460A-6B4D-840E-5EAE9DE61C6E}"/>
                    </a:ext>
                  </a:extLst>
                </p:cNvPr>
                <p:cNvSpPr/>
                <p:nvPr/>
              </p:nvSpPr>
              <p:spPr>
                <a:xfrm>
                  <a:off x="2431093" y="3434218"/>
                  <a:ext cx="1275567" cy="536532"/>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EC71242-C1E1-5146-9AD1-F174E0E3265B}"/>
                    </a:ext>
                  </a:extLst>
                </p:cNvPr>
                <p:cNvSpPr/>
                <p:nvPr/>
              </p:nvSpPr>
              <p:spPr>
                <a:xfrm>
                  <a:off x="2431093" y="4047993"/>
                  <a:ext cx="1275567" cy="536532"/>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7F3AFA04-9063-7545-894A-25E262831690}"/>
                    </a:ext>
                  </a:extLst>
                </p:cNvPr>
                <p:cNvSpPr/>
                <p:nvPr/>
              </p:nvSpPr>
              <p:spPr>
                <a:xfrm>
                  <a:off x="2431093" y="4661769"/>
                  <a:ext cx="1275567" cy="536532"/>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Left Brace 58">
                <a:extLst>
                  <a:ext uri="{FF2B5EF4-FFF2-40B4-BE49-F238E27FC236}">
                    <a16:creationId xmlns:a16="http://schemas.microsoft.com/office/drawing/2014/main" id="{B6E6AA1C-31FC-BB41-B1FB-092D15AE206E}"/>
                  </a:ext>
                </a:extLst>
              </p:cNvPr>
              <p:cNvSpPr/>
              <p:nvPr/>
            </p:nvSpPr>
            <p:spPr>
              <a:xfrm>
                <a:off x="3743148" y="1863202"/>
                <a:ext cx="175365" cy="3605408"/>
              </a:xfrm>
              <a:prstGeom prst="leftBrace">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A573D1EB-72D3-B748-9D94-0FC0DCB680F2}"/>
                  </a:ext>
                </a:extLst>
              </p:cNvPr>
              <p:cNvSpPr txBox="1"/>
              <p:nvPr/>
            </p:nvSpPr>
            <p:spPr>
              <a:xfrm>
                <a:off x="2339189" y="3473933"/>
                <a:ext cx="1327759" cy="369332"/>
              </a:xfrm>
              <a:prstGeom prst="rect">
                <a:avLst/>
              </a:prstGeom>
              <a:noFill/>
            </p:spPr>
            <p:txBody>
              <a:bodyPr wrap="square" rtlCol="0">
                <a:spAutoFit/>
              </a:bodyPr>
              <a:lstStyle/>
              <a:p>
                <a:r>
                  <a:rPr lang="en-US" dirty="0"/>
                  <a:t>e.g. 300 Hz</a:t>
                </a:r>
              </a:p>
            </p:txBody>
          </p:sp>
          <p:sp>
            <p:nvSpPr>
              <p:cNvPr id="61" name="TextBox 60">
                <a:extLst>
                  <a:ext uri="{FF2B5EF4-FFF2-40B4-BE49-F238E27FC236}">
                    <a16:creationId xmlns:a16="http://schemas.microsoft.com/office/drawing/2014/main" id="{20FED252-A608-234B-8F10-EAFFCD4A9547}"/>
                  </a:ext>
                </a:extLst>
              </p:cNvPr>
              <p:cNvSpPr txBox="1"/>
              <p:nvPr/>
            </p:nvSpPr>
            <p:spPr>
              <a:xfrm>
                <a:off x="5647105" y="1946802"/>
                <a:ext cx="1540702" cy="369332"/>
              </a:xfrm>
              <a:prstGeom prst="rect">
                <a:avLst/>
              </a:prstGeom>
              <a:noFill/>
            </p:spPr>
            <p:txBody>
              <a:bodyPr wrap="square" rtlCol="0">
                <a:spAutoFit/>
              </a:bodyPr>
              <a:lstStyle/>
              <a:p>
                <a:pPr algn="ctr"/>
                <a:r>
                  <a:rPr lang="en-US" b="1" dirty="0"/>
                  <a:t>Service Group</a:t>
                </a:r>
              </a:p>
            </p:txBody>
          </p:sp>
          <p:sp>
            <p:nvSpPr>
              <p:cNvPr id="62" name="Right Bracket 61">
                <a:extLst>
                  <a:ext uri="{FF2B5EF4-FFF2-40B4-BE49-F238E27FC236}">
                    <a16:creationId xmlns:a16="http://schemas.microsoft.com/office/drawing/2014/main" id="{9284C7DA-D77D-BB4C-94BE-17E882A2D779}"/>
                  </a:ext>
                </a:extLst>
              </p:cNvPr>
              <p:cNvSpPr/>
              <p:nvPr/>
            </p:nvSpPr>
            <p:spPr>
              <a:xfrm>
                <a:off x="5571948" y="1863202"/>
                <a:ext cx="45719" cy="536532"/>
              </a:xfrm>
              <a:prstGeom prst="rightBracket">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22D0B019-529C-B445-9553-0E62894A3A09}"/>
                  </a:ext>
                </a:extLst>
              </p:cNvPr>
              <p:cNvCxnSpPr/>
              <p:nvPr/>
            </p:nvCxnSpPr>
            <p:spPr>
              <a:xfrm flipV="1">
                <a:off x="7488431" y="1617901"/>
                <a:ext cx="513567" cy="513567"/>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06572B0-AE20-154B-9F95-00B073ED554F}"/>
                  </a:ext>
                </a:extLst>
              </p:cNvPr>
              <p:cNvCxnSpPr/>
              <p:nvPr/>
            </p:nvCxnSpPr>
            <p:spPr>
              <a:xfrm>
                <a:off x="7488431" y="2131468"/>
                <a:ext cx="518786" cy="51878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3F7CA18-D00A-D541-9BB6-D241DA9C4608}"/>
                  </a:ext>
                </a:extLst>
              </p:cNvPr>
              <p:cNvCxnSpPr>
                <a:cxnSpLocks/>
              </p:cNvCxnSpPr>
              <p:nvPr/>
            </p:nvCxnSpPr>
            <p:spPr>
              <a:xfrm flipV="1">
                <a:off x="7488431" y="1946802"/>
                <a:ext cx="513567" cy="18466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41D664-BEBC-DD48-9C95-03CB48323416}"/>
                  </a:ext>
                </a:extLst>
              </p:cNvPr>
              <p:cNvCxnSpPr>
                <a:cxnSpLocks/>
              </p:cNvCxnSpPr>
              <p:nvPr/>
            </p:nvCxnSpPr>
            <p:spPr>
              <a:xfrm>
                <a:off x="7488431" y="2131468"/>
                <a:ext cx="513567" cy="18466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390F436-056D-2543-938B-9146C7199A25}"/>
                  </a:ext>
                </a:extLst>
              </p:cNvPr>
              <p:cNvSpPr txBox="1"/>
              <p:nvPr/>
            </p:nvSpPr>
            <p:spPr>
              <a:xfrm>
                <a:off x="7187807" y="2690343"/>
                <a:ext cx="1565753" cy="646331"/>
              </a:xfrm>
              <a:prstGeom prst="rect">
                <a:avLst/>
              </a:prstGeom>
              <a:noFill/>
            </p:spPr>
            <p:txBody>
              <a:bodyPr wrap="square" rtlCol="0">
                <a:spAutoFit/>
              </a:bodyPr>
              <a:lstStyle/>
              <a:p>
                <a:pPr algn="ctr"/>
                <a:r>
                  <a:rPr lang="en-US" b="1" dirty="0"/>
                  <a:t>Connection Interfaces</a:t>
                </a:r>
              </a:p>
            </p:txBody>
          </p:sp>
          <p:cxnSp>
            <p:nvCxnSpPr>
              <p:cNvPr id="69" name="Straight Connector 68">
                <a:extLst>
                  <a:ext uri="{FF2B5EF4-FFF2-40B4-BE49-F238E27FC236}">
                    <a16:creationId xmlns:a16="http://schemas.microsoft.com/office/drawing/2014/main" id="{A2EE50EA-E396-5142-9E9B-A6F3FB9043E1}"/>
                  </a:ext>
                </a:extLst>
              </p:cNvPr>
              <p:cNvCxnSpPr/>
              <p:nvPr/>
            </p:nvCxnSpPr>
            <p:spPr>
              <a:xfrm>
                <a:off x="8176167" y="1617901"/>
                <a:ext cx="577393" cy="0"/>
              </a:xfrm>
              <a:prstGeom prst="line">
                <a:avLst/>
              </a:prstGeom>
              <a:ln w="12700">
                <a:solidFill>
                  <a:srgbClr val="0070C0"/>
                </a:solidFill>
                <a:prstDash val="dashDot"/>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3BD82C1F-AFA9-464F-9A9A-B5A941698B24}"/>
              </a:ext>
            </a:extLst>
          </p:cNvPr>
          <p:cNvGrpSpPr/>
          <p:nvPr/>
        </p:nvGrpSpPr>
        <p:grpSpPr>
          <a:xfrm>
            <a:off x="8040046" y="2724676"/>
            <a:ext cx="3552928" cy="889492"/>
            <a:chOff x="7338298" y="3897804"/>
            <a:chExt cx="3552928" cy="889492"/>
          </a:xfrm>
        </p:grpSpPr>
        <p:sp>
          <p:nvSpPr>
            <p:cNvPr id="11" name="Rounded Rectangle 10">
              <a:extLst>
                <a:ext uri="{FF2B5EF4-FFF2-40B4-BE49-F238E27FC236}">
                  <a16:creationId xmlns:a16="http://schemas.microsoft.com/office/drawing/2014/main" id="{6B059883-E0C0-F542-A43D-5E3D74643B6A}"/>
                </a:ext>
              </a:extLst>
            </p:cNvPr>
            <p:cNvSpPr/>
            <p:nvPr/>
          </p:nvSpPr>
          <p:spPr>
            <a:xfrm>
              <a:off x="7338298" y="3897804"/>
              <a:ext cx="3552928" cy="889492"/>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96" name="Freeform 56">
              <a:extLst>
                <a:ext uri="{FF2B5EF4-FFF2-40B4-BE49-F238E27FC236}">
                  <a16:creationId xmlns:a16="http://schemas.microsoft.com/office/drawing/2014/main" id="{0F6630F3-FF5D-6F47-870F-DA2DE751F207}"/>
                </a:ext>
              </a:extLst>
            </p:cNvPr>
            <p:cNvSpPr>
              <a:spLocks/>
            </p:cNvSpPr>
            <p:nvPr/>
          </p:nvSpPr>
          <p:spPr bwMode="auto">
            <a:xfrm>
              <a:off x="7518476" y="4102845"/>
              <a:ext cx="236108" cy="454328"/>
            </a:xfrm>
            <a:custGeom>
              <a:avLst/>
              <a:gdLst>
                <a:gd name="T0" fmla="*/ 255 w 395"/>
                <a:gd name="T1" fmla="*/ 318 h 761"/>
                <a:gd name="T2" fmla="*/ 235 w 395"/>
                <a:gd name="T3" fmla="*/ 26 h 761"/>
                <a:gd name="T4" fmla="*/ 234 w 395"/>
                <a:gd name="T5" fmla="*/ 0 h 761"/>
                <a:gd name="T6" fmla="*/ 220 w 395"/>
                <a:gd name="T7" fmla="*/ 24 h 761"/>
                <a:gd name="T8" fmla="*/ 0 w 395"/>
                <a:gd name="T9" fmla="*/ 443 h 761"/>
                <a:gd name="T10" fmla="*/ 141 w 395"/>
                <a:gd name="T11" fmla="*/ 443 h 761"/>
                <a:gd name="T12" fmla="*/ 160 w 395"/>
                <a:gd name="T13" fmla="*/ 735 h 761"/>
                <a:gd name="T14" fmla="*/ 161 w 395"/>
                <a:gd name="T15" fmla="*/ 761 h 761"/>
                <a:gd name="T16" fmla="*/ 175 w 395"/>
                <a:gd name="T17" fmla="*/ 737 h 761"/>
                <a:gd name="T18" fmla="*/ 395 w 395"/>
                <a:gd name="T19" fmla="*/ 318 h 761"/>
                <a:gd name="T20" fmla="*/ 255 w 395"/>
                <a:gd name="T21" fmla="*/ 318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761">
                  <a:moveTo>
                    <a:pt x="255" y="318"/>
                  </a:moveTo>
                  <a:lnTo>
                    <a:pt x="235" y="26"/>
                  </a:lnTo>
                  <a:lnTo>
                    <a:pt x="234" y="0"/>
                  </a:lnTo>
                  <a:lnTo>
                    <a:pt x="220" y="24"/>
                  </a:lnTo>
                  <a:lnTo>
                    <a:pt x="0" y="443"/>
                  </a:lnTo>
                  <a:lnTo>
                    <a:pt x="141" y="443"/>
                  </a:lnTo>
                  <a:lnTo>
                    <a:pt x="160" y="735"/>
                  </a:lnTo>
                  <a:lnTo>
                    <a:pt x="161" y="761"/>
                  </a:lnTo>
                  <a:lnTo>
                    <a:pt x="175" y="737"/>
                  </a:lnTo>
                  <a:lnTo>
                    <a:pt x="395" y="318"/>
                  </a:lnTo>
                  <a:lnTo>
                    <a:pt x="255" y="318"/>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fr-FR"/>
            </a:p>
          </p:txBody>
        </p:sp>
        <p:grpSp>
          <p:nvGrpSpPr>
            <p:cNvPr id="16" name="Group 15">
              <a:extLst>
                <a:ext uri="{FF2B5EF4-FFF2-40B4-BE49-F238E27FC236}">
                  <a16:creationId xmlns:a16="http://schemas.microsoft.com/office/drawing/2014/main" id="{76620F37-955D-9F4B-AD96-0B6293BC2BBC}"/>
                </a:ext>
              </a:extLst>
            </p:cNvPr>
            <p:cNvGrpSpPr/>
            <p:nvPr/>
          </p:nvGrpSpPr>
          <p:grpSpPr>
            <a:xfrm>
              <a:off x="7807226" y="4025639"/>
              <a:ext cx="3031358" cy="668805"/>
              <a:chOff x="7754584" y="3974688"/>
              <a:chExt cx="3031358" cy="668805"/>
            </a:xfrm>
          </p:grpSpPr>
          <p:sp>
            <p:nvSpPr>
              <p:cNvPr id="13" name="TextBox 12">
                <a:extLst>
                  <a:ext uri="{FF2B5EF4-FFF2-40B4-BE49-F238E27FC236}">
                    <a16:creationId xmlns:a16="http://schemas.microsoft.com/office/drawing/2014/main" id="{9F164BDB-BA43-8F49-A4A3-AE98F1679E38}"/>
                  </a:ext>
                </a:extLst>
              </p:cNvPr>
              <p:cNvSpPr txBox="1"/>
              <p:nvPr/>
            </p:nvSpPr>
            <p:spPr>
              <a:xfrm>
                <a:off x="7754584" y="3974688"/>
                <a:ext cx="3031358" cy="338554"/>
              </a:xfrm>
              <a:prstGeom prst="rect">
                <a:avLst/>
              </a:prstGeom>
              <a:noFill/>
            </p:spPr>
            <p:txBody>
              <a:bodyPr wrap="square" rtlCol="0">
                <a:spAutoFit/>
              </a:bodyPr>
              <a:lstStyle/>
              <a:p>
                <a:pPr algn="ctr"/>
                <a:r>
                  <a:rPr lang="en-US" sz="1600" b="1" dirty="0">
                    <a:solidFill>
                      <a:schemeClr val="bg1"/>
                    </a:solidFill>
                  </a:rPr>
                  <a:t>CPE to Connection Interfaces</a:t>
                </a:r>
              </a:p>
            </p:txBody>
          </p:sp>
          <p:sp>
            <p:nvSpPr>
              <p:cNvPr id="15" name="TextBox 14">
                <a:extLst>
                  <a:ext uri="{FF2B5EF4-FFF2-40B4-BE49-F238E27FC236}">
                    <a16:creationId xmlns:a16="http://schemas.microsoft.com/office/drawing/2014/main" id="{A30865AA-149C-524F-B2A6-1AFEC7C59FA9}"/>
                  </a:ext>
                </a:extLst>
              </p:cNvPr>
              <p:cNvSpPr txBox="1"/>
              <p:nvPr/>
            </p:nvSpPr>
            <p:spPr>
              <a:xfrm>
                <a:off x="7954269" y="4304939"/>
                <a:ext cx="2631989" cy="338554"/>
              </a:xfrm>
              <a:prstGeom prst="rect">
                <a:avLst/>
              </a:prstGeom>
              <a:noFill/>
            </p:spPr>
            <p:txBody>
              <a:bodyPr wrap="square" rtlCol="0">
                <a:spAutoFit/>
              </a:bodyPr>
              <a:lstStyle/>
              <a:p>
                <a:pPr algn="ctr"/>
                <a:r>
                  <a:rPr lang="en-US" sz="1600" i="1" dirty="0">
                    <a:solidFill>
                      <a:schemeClr val="bg1"/>
                    </a:solidFill>
                  </a:rPr>
                  <a:t>Frequent changes (~Hours)</a:t>
                </a:r>
              </a:p>
            </p:txBody>
          </p:sp>
        </p:grpSp>
      </p:grpSp>
      <p:grpSp>
        <p:nvGrpSpPr>
          <p:cNvPr id="18" name="Group 17">
            <a:extLst>
              <a:ext uri="{FF2B5EF4-FFF2-40B4-BE49-F238E27FC236}">
                <a16:creationId xmlns:a16="http://schemas.microsoft.com/office/drawing/2014/main" id="{7FE7882C-CA13-CD4C-B21C-623D6A545343}"/>
              </a:ext>
            </a:extLst>
          </p:cNvPr>
          <p:cNvGrpSpPr/>
          <p:nvPr/>
        </p:nvGrpSpPr>
        <p:grpSpPr>
          <a:xfrm>
            <a:off x="8040046" y="3962206"/>
            <a:ext cx="3552928" cy="889492"/>
            <a:chOff x="8040046" y="3962206"/>
            <a:chExt cx="3552928" cy="889492"/>
          </a:xfrm>
        </p:grpSpPr>
        <p:grpSp>
          <p:nvGrpSpPr>
            <p:cNvPr id="97" name="Group 96">
              <a:extLst>
                <a:ext uri="{FF2B5EF4-FFF2-40B4-BE49-F238E27FC236}">
                  <a16:creationId xmlns:a16="http://schemas.microsoft.com/office/drawing/2014/main" id="{BD718EA6-92BC-B244-B804-5D05A88C7B53}"/>
                </a:ext>
              </a:extLst>
            </p:cNvPr>
            <p:cNvGrpSpPr/>
            <p:nvPr/>
          </p:nvGrpSpPr>
          <p:grpSpPr>
            <a:xfrm>
              <a:off x="8040046" y="3962206"/>
              <a:ext cx="3552928" cy="889492"/>
              <a:chOff x="7338298" y="3897804"/>
              <a:chExt cx="3552928" cy="889492"/>
            </a:xfrm>
            <a:solidFill>
              <a:srgbClr val="92D050"/>
            </a:solidFill>
          </p:grpSpPr>
          <p:sp>
            <p:nvSpPr>
              <p:cNvPr id="98" name="Rounded Rectangle 97">
                <a:extLst>
                  <a:ext uri="{FF2B5EF4-FFF2-40B4-BE49-F238E27FC236}">
                    <a16:creationId xmlns:a16="http://schemas.microsoft.com/office/drawing/2014/main" id="{BE95BFE3-893A-A341-8BE4-2BF2238AAB70}"/>
                  </a:ext>
                </a:extLst>
              </p:cNvPr>
              <p:cNvSpPr/>
              <p:nvPr/>
            </p:nvSpPr>
            <p:spPr>
              <a:xfrm>
                <a:off x="7338298" y="3897804"/>
                <a:ext cx="3552928" cy="889492"/>
              </a:xfrm>
              <a:prstGeom prst="round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100" name="Group 99">
                <a:extLst>
                  <a:ext uri="{FF2B5EF4-FFF2-40B4-BE49-F238E27FC236}">
                    <a16:creationId xmlns:a16="http://schemas.microsoft.com/office/drawing/2014/main" id="{8836369D-3763-A74F-BA11-77AFA689D64F}"/>
                  </a:ext>
                </a:extLst>
              </p:cNvPr>
              <p:cNvGrpSpPr/>
              <p:nvPr/>
            </p:nvGrpSpPr>
            <p:grpSpPr>
              <a:xfrm>
                <a:off x="7807226" y="4025639"/>
                <a:ext cx="3031358" cy="668805"/>
                <a:chOff x="7754584" y="3974688"/>
                <a:chExt cx="3031358" cy="668805"/>
              </a:xfrm>
              <a:grpFill/>
            </p:grpSpPr>
            <p:sp>
              <p:nvSpPr>
                <p:cNvPr id="101" name="TextBox 100">
                  <a:extLst>
                    <a:ext uri="{FF2B5EF4-FFF2-40B4-BE49-F238E27FC236}">
                      <a16:creationId xmlns:a16="http://schemas.microsoft.com/office/drawing/2014/main" id="{D00806CC-E3C8-8D42-A434-52CEBA53D55C}"/>
                    </a:ext>
                  </a:extLst>
                </p:cNvPr>
                <p:cNvSpPr txBox="1"/>
                <p:nvPr/>
              </p:nvSpPr>
              <p:spPr>
                <a:xfrm>
                  <a:off x="7754584" y="3974688"/>
                  <a:ext cx="3031358" cy="338554"/>
                </a:xfrm>
                <a:prstGeom prst="rect">
                  <a:avLst/>
                </a:prstGeom>
                <a:grpFill/>
              </p:spPr>
              <p:txBody>
                <a:bodyPr wrap="square" rtlCol="0">
                  <a:spAutoFit/>
                </a:bodyPr>
                <a:lstStyle/>
                <a:p>
                  <a:pPr algn="ctr"/>
                  <a:r>
                    <a:rPr lang="en-US" sz="1600" b="1" dirty="0">
                      <a:solidFill>
                        <a:schemeClr val="bg1"/>
                      </a:solidFill>
                    </a:rPr>
                    <a:t>CPE to Service Groups</a:t>
                  </a:r>
                </a:p>
              </p:txBody>
            </p:sp>
            <p:sp>
              <p:nvSpPr>
                <p:cNvPr id="102" name="TextBox 101">
                  <a:extLst>
                    <a:ext uri="{FF2B5EF4-FFF2-40B4-BE49-F238E27FC236}">
                      <a16:creationId xmlns:a16="http://schemas.microsoft.com/office/drawing/2014/main" id="{65A18886-7EFB-0D49-82A1-1339810CE4B4}"/>
                    </a:ext>
                  </a:extLst>
                </p:cNvPr>
                <p:cNvSpPr txBox="1"/>
                <p:nvPr/>
              </p:nvSpPr>
              <p:spPr>
                <a:xfrm>
                  <a:off x="7954269" y="4304939"/>
                  <a:ext cx="2631989" cy="338554"/>
                </a:xfrm>
                <a:prstGeom prst="rect">
                  <a:avLst/>
                </a:prstGeom>
                <a:grpFill/>
              </p:spPr>
              <p:txBody>
                <a:bodyPr wrap="square" rtlCol="0">
                  <a:spAutoFit/>
                </a:bodyPr>
                <a:lstStyle/>
                <a:p>
                  <a:pPr algn="ctr"/>
                  <a:r>
                    <a:rPr lang="en-US" sz="1600" i="1" dirty="0">
                      <a:solidFill>
                        <a:schemeClr val="bg1"/>
                      </a:solidFill>
                    </a:rPr>
                    <a:t>Stable (~Days)</a:t>
                  </a:r>
                </a:p>
              </p:txBody>
            </p:sp>
          </p:grpSp>
        </p:grpSp>
        <p:sp>
          <p:nvSpPr>
            <p:cNvPr id="103" name="Freeform 45">
              <a:extLst>
                <a:ext uri="{FF2B5EF4-FFF2-40B4-BE49-F238E27FC236}">
                  <a16:creationId xmlns:a16="http://schemas.microsoft.com/office/drawing/2014/main" id="{5A2A5190-450F-FF4F-B0EC-E7B930BD7E21}"/>
                </a:ext>
              </a:extLst>
            </p:cNvPr>
            <p:cNvSpPr>
              <a:spLocks noEditPoints="1"/>
            </p:cNvSpPr>
            <p:nvPr/>
          </p:nvSpPr>
          <p:spPr bwMode="auto">
            <a:xfrm>
              <a:off x="8152726" y="4172374"/>
              <a:ext cx="503291" cy="495835"/>
            </a:xfrm>
            <a:custGeom>
              <a:avLst/>
              <a:gdLst>
                <a:gd name="T0" fmla="*/ 366 w 405"/>
                <a:gd name="T1" fmla="*/ 183 h 399"/>
                <a:gd name="T2" fmla="*/ 359 w 405"/>
                <a:gd name="T3" fmla="*/ 162 h 399"/>
                <a:gd name="T4" fmla="*/ 380 w 405"/>
                <a:gd name="T5" fmla="*/ 114 h 399"/>
                <a:gd name="T6" fmla="*/ 377 w 405"/>
                <a:gd name="T7" fmla="*/ 96 h 399"/>
                <a:gd name="T8" fmla="*/ 325 w 405"/>
                <a:gd name="T9" fmla="*/ 91 h 399"/>
                <a:gd name="T10" fmla="*/ 306 w 405"/>
                <a:gd name="T11" fmla="*/ 78 h 399"/>
                <a:gd name="T12" fmla="*/ 295 w 405"/>
                <a:gd name="T13" fmla="*/ 27 h 399"/>
                <a:gd name="T14" fmla="*/ 283 w 405"/>
                <a:gd name="T15" fmla="*/ 14 h 399"/>
                <a:gd name="T16" fmla="*/ 238 w 405"/>
                <a:gd name="T17" fmla="*/ 39 h 399"/>
                <a:gd name="T18" fmla="*/ 213 w 405"/>
                <a:gd name="T19" fmla="*/ 41 h 399"/>
                <a:gd name="T20" fmla="*/ 176 w 405"/>
                <a:gd name="T21" fmla="*/ 5 h 399"/>
                <a:gd name="T22" fmla="*/ 158 w 405"/>
                <a:gd name="T23" fmla="*/ 4 h 399"/>
                <a:gd name="T24" fmla="*/ 137 w 405"/>
                <a:gd name="T25" fmla="*/ 50 h 399"/>
                <a:gd name="T26" fmla="*/ 117 w 405"/>
                <a:gd name="T27" fmla="*/ 66 h 399"/>
                <a:gd name="T28" fmla="*/ 66 w 405"/>
                <a:gd name="T29" fmla="*/ 59 h 399"/>
                <a:gd name="T30" fmla="*/ 52 w 405"/>
                <a:gd name="T31" fmla="*/ 68 h 399"/>
                <a:gd name="T32" fmla="*/ 61 w 405"/>
                <a:gd name="T33" fmla="*/ 119 h 399"/>
                <a:gd name="T34" fmla="*/ 55 w 405"/>
                <a:gd name="T35" fmla="*/ 140 h 399"/>
                <a:gd name="T36" fmla="*/ 9 w 405"/>
                <a:gd name="T37" fmla="*/ 167 h 399"/>
                <a:gd name="T38" fmla="*/ 2 w 405"/>
                <a:gd name="T39" fmla="*/ 183 h 399"/>
                <a:gd name="T40" fmla="*/ 39 w 405"/>
                <a:gd name="T41" fmla="*/ 217 h 399"/>
                <a:gd name="T42" fmla="*/ 48 w 405"/>
                <a:gd name="T43" fmla="*/ 240 h 399"/>
                <a:gd name="T44" fmla="*/ 25 w 405"/>
                <a:gd name="T45" fmla="*/ 288 h 399"/>
                <a:gd name="T46" fmla="*/ 30 w 405"/>
                <a:gd name="T47" fmla="*/ 304 h 399"/>
                <a:gd name="T48" fmla="*/ 80 w 405"/>
                <a:gd name="T49" fmla="*/ 311 h 399"/>
                <a:gd name="T50" fmla="*/ 101 w 405"/>
                <a:gd name="T51" fmla="*/ 323 h 399"/>
                <a:gd name="T52" fmla="*/ 110 w 405"/>
                <a:gd name="T53" fmla="*/ 375 h 399"/>
                <a:gd name="T54" fmla="*/ 125 w 405"/>
                <a:gd name="T55" fmla="*/ 387 h 399"/>
                <a:gd name="T56" fmla="*/ 169 w 405"/>
                <a:gd name="T57" fmla="*/ 360 h 399"/>
                <a:gd name="T58" fmla="*/ 192 w 405"/>
                <a:gd name="T59" fmla="*/ 360 h 399"/>
                <a:gd name="T60" fmla="*/ 231 w 405"/>
                <a:gd name="T61" fmla="*/ 396 h 399"/>
                <a:gd name="T62" fmla="*/ 249 w 405"/>
                <a:gd name="T63" fmla="*/ 398 h 399"/>
                <a:gd name="T64" fmla="*/ 270 w 405"/>
                <a:gd name="T65" fmla="*/ 352 h 399"/>
                <a:gd name="T66" fmla="*/ 288 w 405"/>
                <a:gd name="T67" fmla="*/ 336 h 399"/>
                <a:gd name="T68" fmla="*/ 341 w 405"/>
                <a:gd name="T69" fmla="*/ 343 h 399"/>
                <a:gd name="T70" fmla="*/ 355 w 405"/>
                <a:gd name="T71" fmla="*/ 334 h 399"/>
                <a:gd name="T72" fmla="*/ 345 w 405"/>
                <a:gd name="T73" fmla="*/ 282 h 399"/>
                <a:gd name="T74" fmla="*/ 352 w 405"/>
                <a:gd name="T75" fmla="*/ 259 h 399"/>
                <a:gd name="T76" fmla="*/ 398 w 405"/>
                <a:gd name="T77" fmla="*/ 234 h 399"/>
                <a:gd name="T78" fmla="*/ 405 w 405"/>
                <a:gd name="T79" fmla="*/ 218 h 399"/>
                <a:gd name="T80" fmla="*/ 196 w 405"/>
                <a:gd name="T81" fmla="*/ 273 h 399"/>
                <a:gd name="T82" fmla="*/ 192 w 405"/>
                <a:gd name="T83" fmla="*/ 218 h 399"/>
                <a:gd name="T84" fmla="*/ 196 w 405"/>
                <a:gd name="T85" fmla="*/ 273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5" h="399">
                  <a:moveTo>
                    <a:pt x="400" y="213"/>
                  </a:moveTo>
                  <a:lnTo>
                    <a:pt x="366" y="183"/>
                  </a:lnTo>
                  <a:lnTo>
                    <a:pt x="366" y="183"/>
                  </a:lnTo>
                  <a:lnTo>
                    <a:pt x="362" y="178"/>
                  </a:lnTo>
                  <a:lnTo>
                    <a:pt x="359" y="171"/>
                  </a:lnTo>
                  <a:lnTo>
                    <a:pt x="359" y="162"/>
                  </a:lnTo>
                  <a:lnTo>
                    <a:pt x="361" y="155"/>
                  </a:lnTo>
                  <a:lnTo>
                    <a:pt x="380" y="114"/>
                  </a:lnTo>
                  <a:lnTo>
                    <a:pt x="380" y="114"/>
                  </a:lnTo>
                  <a:lnTo>
                    <a:pt x="382" y="107"/>
                  </a:lnTo>
                  <a:lnTo>
                    <a:pt x="380" y="101"/>
                  </a:lnTo>
                  <a:lnTo>
                    <a:pt x="377" y="96"/>
                  </a:lnTo>
                  <a:lnTo>
                    <a:pt x="370" y="94"/>
                  </a:lnTo>
                  <a:lnTo>
                    <a:pt x="325" y="91"/>
                  </a:lnTo>
                  <a:lnTo>
                    <a:pt x="325" y="91"/>
                  </a:lnTo>
                  <a:lnTo>
                    <a:pt x="318" y="89"/>
                  </a:lnTo>
                  <a:lnTo>
                    <a:pt x="311" y="84"/>
                  </a:lnTo>
                  <a:lnTo>
                    <a:pt x="306" y="78"/>
                  </a:lnTo>
                  <a:lnTo>
                    <a:pt x="302" y="69"/>
                  </a:lnTo>
                  <a:lnTo>
                    <a:pt x="295" y="27"/>
                  </a:lnTo>
                  <a:lnTo>
                    <a:pt x="295" y="27"/>
                  </a:lnTo>
                  <a:lnTo>
                    <a:pt x="293" y="20"/>
                  </a:lnTo>
                  <a:lnTo>
                    <a:pt x="288" y="16"/>
                  </a:lnTo>
                  <a:lnTo>
                    <a:pt x="283" y="14"/>
                  </a:lnTo>
                  <a:lnTo>
                    <a:pt x="275" y="18"/>
                  </a:lnTo>
                  <a:lnTo>
                    <a:pt x="238" y="39"/>
                  </a:lnTo>
                  <a:lnTo>
                    <a:pt x="238" y="39"/>
                  </a:lnTo>
                  <a:lnTo>
                    <a:pt x="229" y="43"/>
                  </a:lnTo>
                  <a:lnTo>
                    <a:pt x="222" y="43"/>
                  </a:lnTo>
                  <a:lnTo>
                    <a:pt x="213" y="41"/>
                  </a:lnTo>
                  <a:lnTo>
                    <a:pt x="208" y="36"/>
                  </a:lnTo>
                  <a:lnTo>
                    <a:pt x="176" y="5"/>
                  </a:lnTo>
                  <a:lnTo>
                    <a:pt x="176" y="5"/>
                  </a:lnTo>
                  <a:lnTo>
                    <a:pt x="169" y="2"/>
                  </a:lnTo>
                  <a:lnTo>
                    <a:pt x="164" y="0"/>
                  </a:lnTo>
                  <a:lnTo>
                    <a:pt x="158" y="4"/>
                  </a:lnTo>
                  <a:lnTo>
                    <a:pt x="155" y="9"/>
                  </a:lnTo>
                  <a:lnTo>
                    <a:pt x="137" y="50"/>
                  </a:lnTo>
                  <a:lnTo>
                    <a:pt x="137" y="50"/>
                  </a:lnTo>
                  <a:lnTo>
                    <a:pt x="132" y="57"/>
                  </a:lnTo>
                  <a:lnTo>
                    <a:pt x="126" y="62"/>
                  </a:lnTo>
                  <a:lnTo>
                    <a:pt x="117" y="66"/>
                  </a:lnTo>
                  <a:lnTo>
                    <a:pt x="110" y="66"/>
                  </a:lnTo>
                  <a:lnTo>
                    <a:pt x="66" y="59"/>
                  </a:lnTo>
                  <a:lnTo>
                    <a:pt x="66" y="59"/>
                  </a:lnTo>
                  <a:lnTo>
                    <a:pt x="59" y="59"/>
                  </a:lnTo>
                  <a:lnTo>
                    <a:pt x="54" y="62"/>
                  </a:lnTo>
                  <a:lnTo>
                    <a:pt x="52" y="68"/>
                  </a:lnTo>
                  <a:lnTo>
                    <a:pt x="52" y="75"/>
                  </a:lnTo>
                  <a:lnTo>
                    <a:pt x="61" y="119"/>
                  </a:lnTo>
                  <a:lnTo>
                    <a:pt x="61" y="119"/>
                  </a:lnTo>
                  <a:lnTo>
                    <a:pt x="61" y="126"/>
                  </a:lnTo>
                  <a:lnTo>
                    <a:pt x="59" y="135"/>
                  </a:lnTo>
                  <a:lnTo>
                    <a:pt x="55" y="140"/>
                  </a:lnTo>
                  <a:lnTo>
                    <a:pt x="48" y="146"/>
                  </a:lnTo>
                  <a:lnTo>
                    <a:pt x="9" y="167"/>
                  </a:lnTo>
                  <a:lnTo>
                    <a:pt x="9" y="167"/>
                  </a:lnTo>
                  <a:lnTo>
                    <a:pt x="4" y="171"/>
                  </a:lnTo>
                  <a:lnTo>
                    <a:pt x="0" y="176"/>
                  </a:lnTo>
                  <a:lnTo>
                    <a:pt x="2" y="183"/>
                  </a:lnTo>
                  <a:lnTo>
                    <a:pt x="6" y="188"/>
                  </a:lnTo>
                  <a:lnTo>
                    <a:pt x="39" y="217"/>
                  </a:lnTo>
                  <a:lnTo>
                    <a:pt x="39" y="217"/>
                  </a:lnTo>
                  <a:lnTo>
                    <a:pt x="45" y="224"/>
                  </a:lnTo>
                  <a:lnTo>
                    <a:pt x="48" y="231"/>
                  </a:lnTo>
                  <a:lnTo>
                    <a:pt x="48" y="240"/>
                  </a:lnTo>
                  <a:lnTo>
                    <a:pt x="46" y="247"/>
                  </a:lnTo>
                  <a:lnTo>
                    <a:pt x="25" y="288"/>
                  </a:lnTo>
                  <a:lnTo>
                    <a:pt x="25" y="288"/>
                  </a:lnTo>
                  <a:lnTo>
                    <a:pt x="23" y="295"/>
                  </a:lnTo>
                  <a:lnTo>
                    <a:pt x="25" y="300"/>
                  </a:lnTo>
                  <a:lnTo>
                    <a:pt x="30" y="304"/>
                  </a:lnTo>
                  <a:lnTo>
                    <a:pt x="36" y="307"/>
                  </a:lnTo>
                  <a:lnTo>
                    <a:pt x="80" y="311"/>
                  </a:lnTo>
                  <a:lnTo>
                    <a:pt x="80" y="311"/>
                  </a:lnTo>
                  <a:lnTo>
                    <a:pt x="89" y="313"/>
                  </a:lnTo>
                  <a:lnTo>
                    <a:pt x="96" y="318"/>
                  </a:lnTo>
                  <a:lnTo>
                    <a:pt x="101" y="323"/>
                  </a:lnTo>
                  <a:lnTo>
                    <a:pt x="103" y="330"/>
                  </a:lnTo>
                  <a:lnTo>
                    <a:pt x="110" y="375"/>
                  </a:lnTo>
                  <a:lnTo>
                    <a:pt x="110" y="375"/>
                  </a:lnTo>
                  <a:lnTo>
                    <a:pt x="114" y="382"/>
                  </a:lnTo>
                  <a:lnTo>
                    <a:pt x="117" y="385"/>
                  </a:lnTo>
                  <a:lnTo>
                    <a:pt x="125" y="387"/>
                  </a:lnTo>
                  <a:lnTo>
                    <a:pt x="130" y="384"/>
                  </a:lnTo>
                  <a:lnTo>
                    <a:pt x="169" y="360"/>
                  </a:lnTo>
                  <a:lnTo>
                    <a:pt x="169" y="360"/>
                  </a:lnTo>
                  <a:lnTo>
                    <a:pt x="176" y="359"/>
                  </a:lnTo>
                  <a:lnTo>
                    <a:pt x="185" y="359"/>
                  </a:lnTo>
                  <a:lnTo>
                    <a:pt x="192" y="360"/>
                  </a:lnTo>
                  <a:lnTo>
                    <a:pt x="199" y="364"/>
                  </a:lnTo>
                  <a:lnTo>
                    <a:pt x="231" y="396"/>
                  </a:lnTo>
                  <a:lnTo>
                    <a:pt x="231" y="396"/>
                  </a:lnTo>
                  <a:lnTo>
                    <a:pt x="236" y="399"/>
                  </a:lnTo>
                  <a:lnTo>
                    <a:pt x="243" y="399"/>
                  </a:lnTo>
                  <a:lnTo>
                    <a:pt x="249" y="398"/>
                  </a:lnTo>
                  <a:lnTo>
                    <a:pt x="252" y="392"/>
                  </a:lnTo>
                  <a:lnTo>
                    <a:pt x="270" y="352"/>
                  </a:lnTo>
                  <a:lnTo>
                    <a:pt x="270" y="352"/>
                  </a:lnTo>
                  <a:lnTo>
                    <a:pt x="274" y="344"/>
                  </a:lnTo>
                  <a:lnTo>
                    <a:pt x="281" y="339"/>
                  </a:lnTo>
                  <a:lnTo>
                    <a:pt x="288" y="336"/>
                  </a:lnTo>
                  <a:lnTo>
                    <a:pt x="297" y="336"/>
                  </a:lnTo>
                  <a:lnTo>
                    <a:pt x="341" y="343"/>
                  </a:lnTo>
                  <a:lnTo>
                    <a:pt x="341" y="343"/>
                  </a:lnTo>
                  <a:lnTo>
                    <a:pt x="348" y="343"/>
                  </a:lnTo>
                  <a:lnTo>
                    <a:pt x="354" y="339"/>
                  </a:lnTo>
                  <a:lnTo>
                    <a:pt x="355" y="334"/>
                  </a:lnTo>
                  <a:lnTo>
                    <a:pt x="355" y="327"/>
                  </a:lnTo>
                  <a:lnTo>
                    <a:pt x="345" y="282"/>
                  </a:lnTo>
                  <a:lnTo>
                    <a:pt x="345" y="282"/>
                  </a:lnTo>
                  <a:lnTo>
                    <a:pt x="345" y="275"/>
                  </a:lnTo>
                  <a:lnTo>
                    <a:pt x="346" y="266"/>
                  </a:lnTo>
                  <a:lnTo>
                    <a:pt x="352" y="259"/>
                  </a:lnTo>
                  <a:lnTo>
                    <a:pt x="359" y="256"/>
                  </a:lnTo>
                  <a:lnTo>
                    <a:pt x="398" y="234"/>
                  </a:lnTo>
                  <a:lnTo>
                    <a:pt x="398" y="234"/>
                  </a:lnTo>
                  <a:lnTo>
                    <a:pt x="403" y="231"/>
                  </a:lnTo>
                  <a:lnTo>
                    <a:pt x="405" y="224"/>
                  </a:lnTo>
                  <a:lnTo>
                    <a:pt x="405" y="218"/>
                  </a:lnTo>
                  <a:lnTo>
                    <a:pt x="400" y="213"/>
                  </a:lnTo>
                  <a:lnTo>
                    <a:pt x="400" y="213"/>
                  </a:lnTo>
                  <a:close/>
                  <a:moveTo>
                    <a:pt x="196" y="273"/>
                  </a:moveTo>
                  <a:lnTo>
                    <a:pt x="123" y="201"/>
                  </a:lnTo>
                  <a:lnTo>
                    <a:pt x="148" y="174"/>
                  </a:lnTo>
                  <a:lnTo>
                    <a:pt x="192" y="218"/>
                  </a:lnTo>
                  <a:lnTo>
                    <a:pt x="268" y="124"/>
                  </a:lnTo>
                  <a:lnTo>
                    <a:pt x="295" y="146"/>
                  </a:lnTo>
                  <a:lnTo>
                    <a:pt x="196" y="27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254887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Identified Problem</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a:t>Current State</a:t>
            </a:r>
          </a:p>
        </p:txBody>
      </p:sp>
      <p:sp>
        <p:nvSpPr>
          <p:cNvPr id="5" name="Text Placeholder 4">
            <a:extLst>
              <a:ext uri="{FF2B5EF4-FFF2-40B4-BE49-F238E27FC236}">
                <a16:creationId xmlns:a16="http://schemas.microsoft.com/office/drawing/2014/main" id="{C396B2C2-69D8-A047-9443-C7E3E3C5F6FA}"/>
              </a:ext>
            </a:extLst>
          </p:cNvPr>
          <p:cNvSpPr>
            <a:spLocks noGrp="1"/>
          </p:cNvSpPr>
          <p:nvPr>
            <p:ph type="body" sz="quarter" idx="11"/>
          </p:nvPr>
        </p:nvSpPr>
        <p:spPr/>
        <p:txBody>
          <a:bodyPr/>
          <a:lstStyle/>
          <a:p>
            <a:endParaRPr lang="en-US" dirty="0"/>
          </a:p>
        </p:txBody>
      </p:sp>
      <p:grpSp>
        <p:nvGrpSpPr>
          <p:cNvPr id="70" name="Group 69">
            <a:extLst>
              <a:ext uri="{FF2B5EF4-FFF2-40B4-BE49-F238E27FC236}">
                <a16:creationId xmlns:a16="http://schemas.microsoft.com/office/drawing/2014/main" id="{253224E8-D623-3C4E-9FEC-D4DA990FDC13}"/>
              </a:ext>
            </a:extLst>
          </p:cNvPr>
          <p:cNvGrpSpPr/>
          <p:nvPr/>
        </p:nvGrpSpPr>
        <p:grpSpPr>
          <a:xfrm>
            <a:off x="429685" y="2959658"/>
            <a:ext cx="11160318" cy="1459650"/>
            <a:chOff x="429685" y="2520124"/>
            <a:chExt cx="11160318" cy="1459650"/>
          </a:xfrm>
        </p:grpSpPr>
        <p:grpSp>
          <p:nvGrpSpPr>
            <p:cNvPr id="35" name="Group 34">
              <a:extLst>
                <a:ext uri="{FF2B5EF4-FFF2-40B4-BE49-F238E27FC236}">
                  <a16:creationId xmlns:a16="http://schemas.microsoft.com/office/drawing/2014/main" id="{157546EC-25E6-C94D-9E05-5DBAB8807B45}"/>
                </a:ext>
              </a:extLst>
            </p:cNvPr>
            <p:cNvGrpSpPr/>
            <p:nvPr/>
          </p:nvGrpSpPr>
          <p:grpSpPr>
            <a:xfrm>
              <a:off x="9340933" y="2520124"/>
              <a:ext cx="2249070" cy="1459650"/>
              <a:chOff x="8335802" y="4094109"/>
              <a:chExt cx="2249070" cy="1459650"/>
            </a:xfrm>
          </p:grpSpPr>
          <p:sp>
            <p:nvSpPr>
              <p:cNvPr id="10" name="TextBox 9">
                <a:extLst>
                  <a:ext uri="{FF2B5EF4-FFF2-40B4-BE49-F238E27FC236}">
                    <a16:creationId xmlns:a16="http://schemas.microsoft.com/office/drawing/2014/main" id="{715C0C8D-06D4-5C41-8E0C-85E747402B4F}"/>
                  </a:ext>
                </a:extLst>
              </p:cNvPr>
              <p:cNvSpPr txBox="1"/>
              <p:nvPr/>
            </p:nvSpPr>
            <p:spPr>
              <a:xfrm>
                <a:off x="8354291" y="4907428"/>
                <a:ext cx="2230581" cy="646331"/>
              </a:xfrm>
              <a:prstGeom prst="rect">
                <a:avLst/>
              </a:prstGeom>
              <a:noFill/>
            </p:spPr>
            <p:txBody>
              <a:bodyPr wrap="square" rtlCol="0">
                <a:spAutoFit/>
              </a:bodyPr>
              <a:lstStyle/>
              <a:p>
                <a:pPr algn="ctr"/>
                <a:r>
                  <a:rPr lang="en-US" sz="1200" dirty="0">
                    <a:solidFill>
                      <a:srgbClr val="4D4F53"/>
                    </a:solidFill>
                  </a:rPr>
                  <a:t>Machine Learning can help us shifting </a:t>
                </a:r>
                <a:r>
                  <a:rPr lang="en-US" sz="1200" b="1" dirty="0">
                    <a:solidFill>
                      <a:srgbClr val="92D050"/>
                    </a:solidFill>
                  </a:rPr>
                  <a:t>from passive troubleshooting to proactive</a:t>
                </a:r>
              </a:p>
            </p:txBody>
          </p:sp>
          <p:sp>
            <p:nvSpPr>
              <p:cNvPr id="27" name="Freeform 11">
                <a:extLst>
                  <a:ext uri="{FF2B5EF4-FFF2-40B4-BE49-F238E27FC236}">
                    <a16:creationId xmlns:a16="http://schemas.microsoft.com/office/drawing/2014/main" id="{86C2F5A0-744D-994E-9A52-BB42F7863BA7}"/>
                  </a:ext>
                </a:extLst>
              </p:cNvPr>
              <p:cNvSpPr>
                <a:spLocks noEditPoints="1"/>
              </p:cNvSpPr>
              <p:nvPr/>
            </p:nvSpPr>
            <p:spPr bwMode="auto">
              <a:xfrm flipH="1">
                <a:off x="9256670" y="4164308"/>
                <a:ext cx="425821" cy="673580"/>
              </a:xfrm>
              <a:custGeom>
                <a:avLst/>
                <a:gdLst>
                  <a:gd name="T0" fmla="*/ 503 w 837"/>
                  <a:gd name="T1" fmla="*/ 8 h 1324"/>
                  <a:gd name="T2" fmla="*/ 619 w 837"/>
                  <a:gd name="T3" fmla="*/ 50 h 1324"/>
                  <a:gd name="T4" fmla="*/ 741 w 837"/>
                  <a:gd name="T5" fmla="*/ 151 h 1324"/>
                  <a:gd name="T6" fmla="*/ 812 w 837"/>
                  <a:gd name="T7" fmla="*/ 275 h 1324"/>
                  <a:gd name="T8" fmla="*/ 837 w 837"/>
                  <a:gd name="T9" fmla="*/ 397 h 1324"/>
                  <a:gd name="T10" fmla="*/ 822 w 837"/>
                  <a:gd name="T11" fmla="*/ 531 h 1324"/>
                  <a:gd name="T12" fmla="*/ 765 w 837"/>
                  <a:gd name="T13" fmla="*/ 653 h 1324"/>
                  <a:gd name="T14" fmla="*/ 663 w 837"/>
                  <a:gd name="T15" fmla="*/ 759 h 1324"/>
                  <a:gd name="T16" fmla="*/ 702 w 837"/>
                  <a:gd name="T17" fmla="*/ 840 h 1324"/>
                  <a:gd name="T18" fmla="*/ 716 w 837"/>
                  <a:gd name="T19" fmla="*/ 930 h 1324"/>
                  <a:gd name="T20" fmla="*/ 702 w 837"/>
                  <a:gd name="T21" fmla="*/ 996 h 1324"/>
                  <a:gd name="T22" fmla="*/ 716 w 837"/>
                  <a:gd name="T23" fmla="*/ 1086 h 1324"/>
                  <a:gd name="T24" fmla="*/ 192 w 837"/>
                  <a:gd name="T25" fmla="*/ 1205 h 1324"/>
                  <a:gd name="T26" fmla="*/ 135 w 837"/>
                  <a:gd name="T27" fmla="*/ 1130 h 1324"/>
                  <a:gd name="T28" fmla="*/ 148 w 837"/>
                  <a:gd name="T29" fmla="*/ 1037 h 1324"/>
                  <a:gd name="T30" fmla="*/ 135 w 837"/>
                  <a:gd name="T31" fmla="*/ 974 h 1324"/>
                  <a:gd name="T32" fmla="*/ 148 w 837"/>
                  <a:gd name="T33" fmla="*/ 881 h 1324"/>
                  <a:gd name="T34" fmla="*/ 180 w 837"/>
                  <a:gd name="T35" fmla="*/ 764 h 1324"/>
                  <a:gd name="T36" fmla="*/ 74 w 837"/>
                  <a:gd name="T37" fmla="*/ 656 h 1324"/>
                  <a:gd name="T38" fmla="*/ 14 w 837"/>
                  <a:gd name="T39" fmla="*/ 532 h 1324"/>
                  <a:gd name="T40" fmla="*/ 0 w 837"/>
                  <a:gd name="T41" fmla="*/ 397 h 1324"/>
                  <a:gd name="T42" fmla="*/ 24 w 837"/>
                  <a:gd name="T43" fmla="*/ 275 h 1324"/>
                  <a:gd name="T44" fmla="*/ 94 w 837"/>
                  <a:gd name="T45" fmla="*/ 151 h 1324"/>
                  <a:gd name="T46" fmla="*/ 218 w 837"/>
                  <a:gd name="T47" fmla="*/ 50 h 1324"/>
                  <a:gd name="T48" fmla="*/ 334 w 837"/>
                  <a:gd name="T49" fmla="*/ 8 h 1324"/>
                  <a:gd name="T50" fmla="*/ 325 w 837"/>
                  <a:gd name="T51" fmla="*/ 498 h 1324"/>
                  <a:gd name="T52" fmla="*/ 360 w 837"/>
                  <a:gd name="T53" fmla="*/ 501 h 1324"/>
                  <a:gd name="T54" fmla="*/ 394 w 837"/>
                  <a:gd name="T55" fmla="*/ 498 h 1324"/>
                  <a:gd name="T56" fmla="*/ 430 w 837"/>
                  <a:gd name="T57" fmla="*/ 505 h 1324"/>
                  <a:gd name="T58" fmla="*/ 467 w 837"/>
                  <a:gd name="T59" fmla="*/ 500 h 1324"/>
                  <a:gd name="T60" fmla="*/ 522 w 837"/>
                  <a:gd name="T61" fmla="*/ 496 h 1324"/>
                  <a:gd name="T62" fmla="*/ 555 w 837"/>
                  <a:gd name="T63" fmla="*/ 747 h 1324"/>
                  <a:gd name="T64" fmla="*/ 633 w 837"/>
                  <a:gd name="T65" fmla="*/ 672 h 1324"/>
                  <a:gd name="T66" fmla="*/ 703 w 837"/>
                  <a:gd name="T67" fmla="*/ 588 h 1324"/>
                  <a:gd name="T68" fmla="*/ 747 w 837"/>
                  <a:gd name="T69" fmla="*/ 464 h 1324"/>
                  <a:gd name="T70" fmla="*/ 736 w 837"/>
                  <a:gd name="T71" fmla="*/ 319 h 1324"/>
                  <a:gd name="T72" fmla="*/ 653 w 837"/>
                  <a:gd name="T73" fmla="*/ 184 h 1324"/>
                  <a:gd name="T74" fmla="*/ 485 w 837"/>
                  <a:gd name="T75" fmla="*/ 92 h 1324"/>
                  <a:gd name="T76" fmla="*/ 319 w 837"/>
                  <a:gd name="T77" fmla="*/ 101 h 1324"/>
                  <a:gd name="T78" fmla="*/ 184 w 837"/>
                  <a:gd name="T79" fmla="*/ 184 h 1324"/>
                  <a:gd name="T80" fmla="*/ 92 w 837"/>
                  <a:gd name="T81" fmla="*/ 351 h 1324"/>
                  <a:gd name="T82" fmla="*/ 94 w 837"/>
                  <a:gd name="T83" fmla="*/ 487 h 1324"/>
                  <a:gd name="T84" fmla="*/ 135 w 837"/>
                  <a:gd name="T85" fmla="*/ 591 h 1324"/>
                  <a:gd name="T86" fmla="*/ 226 w 837"/>
                  <a:gd name="T87" fmla="*/ 689 h 1324"/>
                  <a:gd name="T88" fmla="*/ 363 w 837"/>
                  <a:gd name="T89" fmla="*/ 832 h 1324"/>
                  <a:gd name="T90" fmla="*/ 503 w 837"/>
                  <a:gd name="T91" fmla="*/ 526 h 1324"/>
                  <a:gd name="T92" fmla="*/ 462 w 837"/>
                  <a:gd name="T93" fmla="*/ 523 h 1324"/>
                  <a:gd name="T94" fmla="*/ 415 w 837"/>
                  <a:gd name="T95" fmla="*/ 529 h 1324"/>
                  <a:gd name="T96" fmla="*/ 379 w 837"/>
                  <a:gd name="T97" fmla="*/ 516 h 1324"/>
                  <a:gd name="T98" fmla="*/ 343 w 837"/>
                  <a:gd name="T99" fmla="*/ 526 h 1324"/>
                  <a:gd name="T100" fmla="*/ 441 w 837"/>
                  <a:gd name="T101" fmla="*/ 632 h 1324"/>
                  <a:gd name="T102" fmla="*/ 303 w 837"/>
                  <a:gd name="T103" fmla="*/ 1220 h 1324"/>
                  <a:gd name="T104" fmla="*/ 343 w 837"/>
                  <a:gd name="T105" fmla="*/ 1295 h 1324"/>
                  <a:gd name="T106" fmla="*/ 423 w 837"/>
                  <a:gd name="T107" fmla="*/ 1324 h 1324"/>
                  <a:gd name="T108" fmla="*/ 480 w 837"/>
                  <a:gd name="T109" fmla="*/ 1311 h 1324"/>
                  <a:gd name="T110" fmla="*/ 527 w 837"/>
                  <a:gd name="T111" fmla="*/ 1262 h 1324"/>
                  <a:gd name="T112" fmla="*/ 542 w 837"/>
                  <a:gd name="T113" fmla="*/ 1205 h 1324"/>
                  <a:gd name="T114" fmla="*/ 219 w 837"/>
                  <a:gd name="T115" fmla="*/ 1109 h 1324"/>
                  <a:gd name="T116" fmla="*/ 630 w 837"/>
                  <a:gd name="T117" fmla="*/ 1068 h 1324"/>
                  <a:gd name="T118" fmla="*/ 219 w 837"/>
                  <a:gd name="T119" fmla="*/ 953 h 1324"/>
                  <a:gd name="T120" fmla="*/ 630 w 837"/>
                  <a:gd name="T121" fmla="*/ 912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1324">
                    <a:moveTo>
                      <a:pt x="418" y="0"/>
                    </a:moveTo>
                    <a:lnTo>
                      <a:pt x="418" y="0"/>
                    </a:lnTo>
                    <a:lnTo>
                      <a:pt x="439" y="0"/>
                    </a:lnTo>
                    <a:lnTo>
                      <a:pt x="461" y="1"/>
                    </a:lnTo>
                    <a:lnTo>
                      <a:pt x="482" y="5"/>
                    </a:lnTo>
                    <a:lnTo>
                      <a:pt x="503" y="8"/>
                    </a:lnTo>
                    <a:lnTo>
                      <a:pt x="522" y="13"/>
                    </a:lnTo>
                    <a:lnTo>
                      <a:pt x="542" y="18"/>
                    </a:lnTo>
                    <a:lnTo>
                      <a:pt x="562" y="24"/>
                    </a:lnTo>
                    <a:lnTo>
                      <a:pt x="581" y="32"/>
                    </a:lnTo>
                    <a:lnTo>
                      <a:pt x="599" y="40"/>
                    </a:lnTo>
                    <a:lnTo>
                      <a:pt x="619" y="50"/>
                    </a:lnTo>
                    <a:lnTo>
                      <a:pt x="635" y="60"/>
                    </a:lnTo>
                    <a:lnTo>
                      <a:pt x="653" y="71"/>
                    </a:lnTo>
                    <a:lnTo>
                      <a:pt x="685" y="96"/>
                    </a:lnTo>
                    <a:lnTo>
                      <a:pt x="715" y="122"/>
                    </a:lnTo>
                    <a:lnTo>
                      <a:pt x="715" y="122"/>
                    </a:lnTo>
                    <a:lnTo>
                      <a:pt x="741" y="151"/>
                    </a:lnTo>
                    <a:lnTo>
                      <a:pt x="765" y="184"/>
                    </a:lnTo>
                    <a:lnTo>
                      <a:pt x="777" y="202"/>
                    </a:lnTo>
                    <a:lnTo>
                      <a:pt x="786" y="218"/>
                    </a:lnTo>
                    <a:lnTo>
                      <a:pt x="796" y="236"/>
                    </a:lnTo>
                    <a:lnTo>
                      <a:pt x="804" y="255"/>
                    </a:lnTo>
                    <a:lnTo>
                      <a:pt x="812" y="275"/>
                    </a:lnTo>
                    <a:lnTo>
                      <a:pt x="819" y="294"/>
                    </a:lnTo>
                    <a:lnTo>
                      <a:pt x="824" y="314"/>
                    </a:lnTo>
                    <a:lnTo>
                      <a:pt x="829" y="334"/>
                    </a:lnTo>
                    <a:lnTo>
                      <a:pt x="832" y="355"/>
                    </a:lnTo>
                    <a:lnTo>
                      <a:pt x="835" y="376"/>
                    </a:lnTo>
                    <a:lnTo>
                      <a:pt x="837" y="397"/>
                    </a:lnTo>
                    <a:lnTo>
                      <a:pt x="837" y="418"/>
                    </a:lnTo>
                    <a:lnTo>
                      <a:pt x="837" y="418"/>
                    </a:lnTo>
                    <a:lnTo>
                      <a:pt x="837" y="448"/>
                    </a:lnTo>
                    <a:lnTo>
                      <a:pt x="834" y="475"/>
                    </a:lnTo>
                    <a:lnTo>
                      <a:pt x="829" y="503"/>
                    </a:lnTo>
                    <a:lnTo>
                      <a:pt x="822" y="531"/>
                    </a:lnTo>
                    <a:lnTo>
                      <a:pt x="814" y="557"/>
                    </a:lnTo>
                    <a:lnTo>
                      <a:pt x="804" y="583"/>
                    </a:lnTo>
                    <a:lnTo>
                      <a:pt x="791" y="607"/>
                    </a:lnTo>
                    <a:lnTo>
                      <a:pt x="778" y="632"/>
                    </a:lnTo>
                    <a:lnTo>
                      <a:pt x="778" y="632"/>
                    </a:lnTo>
                    <a:lnTo>
                      <a:pt x="765" y="653"/>
                    </a:lnTo>
                    <a:lnTo>
                      <a:pt x="751" y="672"/>
                    </a:lnTo>
                    <a:lnTo>
                      <a:pt x="736" y="692"/>
                    </a:lnTo>
                    <a:lnTo>
                      <a:pt x="720" y="710"/>
                    </a:lnTo>
                    <a:lnTo>
                      <a:pt x="702" y="728"/>
                    </a:lnTo>
                    <a:lnTo>
                      <a:pt x="682" y="744"/>
                    </a:lnTo>
                    <a:lnTo>
                      <a:pt x="663" y="759"/>
                    </a:lnTo>
                    <a:lnTo>
                      <a:pt x="643" y="772"/>
                    </a:lnTo>
                    <a:lnTo>
                      <a:pt x="643" y="816"/>
                    </a:lnTo>
                    <a:lnTo>
                      <a:pt x="658" y="814"/>
                    </a:lnTo>
                    <a:lnTo>
                      <a:pt x="690" y="811"/>
                    </a:lnTo>
                    <a:lnTo>
                      <a:pt x="702" y="840"/>
                    </a:lnTo>
                    <a:lnTo>
                      <a:pt x="702" y="840"/>
                    </a:lnTo>
                    <a:lnTo>
                      <a:pt x="708" y="858"/>
                    </a:lnTo>
                    <a:lnTo>
                      <a:pt x="713" y="876"/>
                    </a:lnTo>
                    <a:lnTo>
                      <a:pt x="716" y="894"/>
                    </a:lnTo>
                    <a:lnTo>
                      <a:pt x="716" y="912"/>
                    </a:lnTo>
                    <a:lnTo>
                      <a:pt x="716" y="912"/>
                    </a:lnTo>
                    <a:lnTo>
                      <a:pt x="716" y="930"/>
                    </a:lnTo>
                    <a:lnTo>
                      <a:pt x="713" y="948"/>
                    </a:lnTo>
                    <a:lnTo>
                      <a:pt x="708" y="964"/>
                    </a:lnTo>
                    <a:lnTo>
                      <a:pt x="702" y="980"/>
                    </a:lnTo>
                    <a:lnTo>
                      <a:pt x="698" y="988"/>
                    </a:lnTo>
                    <a:lnTo>
                      <a:pt x="702" y="996"/>
                    </a:lnTo>
                    <a:lnTo>
                      <a:pt x="702" y="996"/>
                    </a:lnTo>
                    <a:lnTo>
                      <a:pt x="708" y="1014"/>
                    </a:lnTo>
                    <a:lnTo>
                      <a:pt x="713" y="1032"/>
                    </a:lnTo>
                    <a:lnTo>
                      <a:pt x="716" y="1050"/>
                    </a:lnTo>
                    <a:lnTo>
                      <a:pt x="716" y="1068"/>
                    </a:lnTo>
                    <a:lnTo>
                      <a:pt x="716" y="1068"/>
                    </a:lnTo>
                    <a:lnTo>
                      <a:pt x="716" y="1086"/>
                    </a:lnTo>
                    <a:lnTo>
                      <a:pt x="713" y="1104"/>
                    </a:lnTo>
                    <a:lnTo>
                      <a:pt x="708" y="1120"/>
                    </a:lnTo>
                    <a:lnTo>
                      <a:pt x="702" y="1137"/>
                    </a:lnTo>
                    <a:lnTo>
                      <a:pt x="692" y="1161"/>
                    </a:lnTo>
                    <a:lnTo>
                      <a:pt x="666" y="1163"/>
                    </a:lnTo>
                    <a:lnTo>
                      <a:pt x="192" y="1205"/>
                    </a:lnTo>
                    <a:lnTo>
                      <a:pt x="159" y="1208"/>
                    </a:lnTo>
                    <a:lnTo>
                      <a:pt x="146" y="1177"/>
                    </a:lnTo>
                    <a:lnTo>
                      <a:pt x="146" y="1177"/>
                    </a:lnTo>
                    <a:lnTo>
                      <a:pt x="141" y="1161"/>
                    </a:lnTo>
                    <a:lnTo>
                      <a:pt x="136" y="1146"/>
                    </a:lnTo>
                    <a:lnTo>
                      <a:pt x="135" y="1130"/>
                    </a:lnTo>
                    <a:lnTo>
                      <a:pt x="133" y="1112"/>
                    </a:lnTo>
                    <a:lnTo>
                      <a:pt x="133" y="1112"/>
                    </a:lnTo>
                    <a:lnTo>
                      <a:pt x="133" y="1094"/>
                    </a:lnTo>
                    <a:lnTo>
                      <a:pt x="135" y="1076"/>
                    </a:lnTo>
                    <a:lnTo>
                      <a:pt x="140" y="1057"/>
                    </a:lnTo>
                    <a:lnTo>
                      <a:pt x="148" y="1037"/>
                    </a:lnTo>
                    <a:lnTo>
                      <a:pt x="151" y="1031"/>
                    </a:lnTo>
                    <a:lnTo>
                      <a:pt x="146" y="1021"/>
                    </a:lnTo>
                    <a:lnTo>
                      <a:pt x="146" y="1021"/>
                    </a:lnTo>
                    <a:lnTo>
                      <a:pt x="141" y="1005"/>
                    </a:lnTo>
                    <a:lnTo>
                      <a:pt x="136" y="990"/>
                    </a:lnTo>
                    <a:lnTo>
                      <a:pt x="135" y="974"/>
                    </a:lnTo>
                    <a:lnTo>
                      <a:pt x="133" y="956"/>
                    </a:lnTo>
                    <a:lnTo>
                      <a:pt x="133" y="956"/>
                    </a:lnTo>
                    <a:lnTo>
                      <a:pt x="133" y="938"/>
                    </a:lnTo>
                    <a:lnTo>
                      <a:pt x="135" y="920"/>
                    </a:lnTo>
                    <a:lnTo>
                      <a:pt x="140" y="900"/>
                    </a:lnTo>
                    <a:lnTo>
                      <a:pt x="148" y="881"/>
                    </a:lnTo>
                    <a:lnTo>
                      <a:pt x="159" y="858"/>
                    </a:lnTo>
                    <a:lnTo>
                      <a:pt x="184" y="856"/>
                    </a:lnTo>
                    <a:lnTo>
                      <a:pt x="202" y="855"/>
                    </a:lnTo>
                    <a:lnTo>
                      <a:pt x="202" y="777"/>
                    </a:lnTo>
                    <a:lnTo>
                      <a:pt x="202" y="777"/>
                    </a:lnTo>
                    <a:lnTo>
                      <a:pt x="180" y="764"/>
                    </a:lnTo>
                    <a:lnTo>
                      <a:pt x="161" y="749"/>
                    </a:lnTo>
                    <a:lnTo>
                      <a:pt x="141" y="733"/>
                    </a:lnTo>
                    <a:lnTo>
                      <a:pt x="122" y="715"/>
                    </a:lnTo>
                    <a:lnTo>
                      <a:pt x="105" y="697"/>
                    </a:lnTo>
                    <a:lnTo>
                      <a:pt x="89" y="677"/>
                    </a:lnTo>
                    <a:lnTo>
                      <a:pt x="74" y="656"/>
                    </a:lnTo>
                    <a:lnTo>
                      <a:pt x="60" y="635"/>
                    </a:lnTo>
                    <a:lnTo>
                      <a:pt x="60" y="635"/>
                    </a:lnTo>
                    <a:lnTo>
                      <a:pt x="47" y="610"/>
                    </a:lnTo>
                    <a:lnTo>
                      <a:pt x="34" y="586"/>
                    </a:lnTo>
                    <a:lnTo>
                      <a:pt x="24" y="560"/>
                    </a:lnTo>
                    <a:lnTo>
                      <a:pt x="14" y="532"/>
                    </a:lnTo>
                    <a:lnTo>
                      <a:pt x="8" y="505"/>
                    </a:lnTo>
                    <a:lnTo>
                      <a:pt x="3" y="477"/>
                    </a:lnTo>
                    <a:lnTo>
                      <a:pt x="0" y="448"/>
                    </a:lnTo>
                    <a:lnTo>
                      <a:pt x="0" y="418"/>
                    </a:lnTo>
                    <a:lnTo>
                      <a:pt x="0" y="418"/>
                    </a:lnTo>
                    <a:lnTo>
                      <a:pt x="0" y="397"/>
                    </a:lnTo>
                    <a:lnTo>
                      <a:pt x="1" y="376"/>
                    </a:lnTo>
                    <a:lnTo>
                      <a:pt x="4" y="355"/>
                    </a:lnTo>
                    <a:lnTo>
                      <a:pt x="8" y="334"/>
                    </a:lnTo>
                    <a:lnTo>
                      <a:pt x="13" y="314"/>
                    </a:lnTo>
                    <a:lnTo>
                      <a:pt x="17" y="294"/>
                    </a:lnTo>
                    <a:lnTo>
                      <a:pt x="24" y="275"/>
                    </a:lnTo>
                    <a:lnTo>
                      <a:pt x="32" y="255"/>
                    </a:lnTo>
                    <a:lnTo>
                      <a:pt x="40" y="236"/>
                    </a:lnTo>
                    <a:lnTo>
                      <a:pt x="50" y="218"/>
                    </a:lnTo>
                    <a:lnTo>
                      <a:pt x="60" y="202"/>
                    </a:lnTo>
                    <a:lnTo>
                      <a:pt x="71" y="184"/>
                    </a:lnTo>
                    <a:lnTo>
                      <a:pt x="94" y="151"/>
                    </a:lnTo>
                    <a:lnTo>
                      <a:pt x="122" y="122"/>
                    </a:lnTo>
                    <a:lnTo>
                      <a:pt x="122" y="122"/>
                    </a:lnTo>
                    <a:lnTo>
                      <a:pt x="151" y="96"/>
                    </a:lnTo>
                    <a:lnTo>
                      <a:pt x="184" y="71"/>
                    </a:lnTo>
                    <a:lnTo>
                      <a:pt x="202" y="60"/>
                    </a:lnTo>
                    <a:lnTo>
                      <a:pt x="218" y="50"/>
                    </a:lnTo>
                    <a:lnTo>
                      <a:pt x="236" y="40"/>
                    </a:lnTo>
                    <a:lnTo>
                      <a:pt x="255" y="32"/>
                    </a:lnTo>
                    <a:lnTo>
                      <a:pt x="273" y="24"/>
                    </a:lnTo>
                    <a:lnTo>
                      <a:pt x="293" y="18"/>
                    </a:lnTo>
                    <a:lnTo>
                      <a:pt x="314" y="13"/>
                    </a:lnTo>
                    <a:lnTo>
                      <a:pt x="334" y="8"/>
                    </a:lnTo>
                    <a:lnTo>
                      <a:pt x="355" y="5"/>
                    </a:lnTo>
                    <a:lnTo>
                      <a:pt x="376" y="1"/>
                    </a:lnTo>
                    <a:lnTo>
                      <a:pt x="397" y="0"/>
                    </a:lnTo>
                    <a:lnTo>
                      <a:pt x="418" y="0"/>
                    </a:lnTo>
                    <a:lnTo>
                      <a:pt x="418" y="0"/>
                    </a:lnTo>
                    <a:close/>
                    <a:moveTo>
                      <a:pt x="325" y="498"/>
                    </a:moveTo>
                    <a:lnTo>
                      <a:pt x="325" y="498"/>
                    </a:lnTo>
                    <a:lnTo>
                      <a:pt x="337" y="501"/>
                    </a:lnTo>
                    <a:lnTo>
                      <a:pt x="347" y="503"/>
                    </a:lnTo>
                    <a:lnTo>
                      <a:pt x="347" y="503"/>
                    </a:lnTo>
                    <a:lnTo>
                      <a:pt x="353" y="503"/>
                    </a:lnTo>
                    <a:lnTo>
                      <a:pt x="360" y="501"/>
                    </a:lnTo>
                    <a:lnTo>
                      <a:pt x="366" y="498"/>
                    </a:lnTo>
                    <a:lnTo>
                      <a:pt x="373" y="493"/>
                    </a:lnTo>
                    <a:lnTo>
                      <a:pt x="379" y="488"/>
                    </a:lnTo>
                    <a:lnTo>
                      <a:pt x="386" y="493"/>
                    </a:lnTo>
                    <a:lnTo>
                      <a:pt x="386" y="493"/>
                    </a:lnTo>
                    <a:lnTo>
                      <a:pt x="394" y="498"/>
                    </a:lnTo>
                    <a:lnTo>
                      <a:pt x="402" y="503"/>
                    </a:lnTo>
                    <a:lnTo>
                      <a:pt x="408" y="506"/>
                    </a:lnTo>
                    <a:lnTo>
                      <a:pt x="417" y="506"/>
                    </a:lnTo>
                    <a:lnTo>
                      <a:pt x="417" y="506"/>
                    </a:lnTo>
                    <a:lnTo>
                      <a:pt x="423" y="506"/>
                    </a:lnTo>
                    <a:lnTo>
                      <a:pt x="430" y="505"/>
                    </a:lnTo>
                    <a:lnTo>
                      <a:pt x="436" y="500"/>
                    </a:lnTo>
                    <a:lnTo>
                      <a:pt x="443" y="495"/>
                    </a:lnTo>
                    <a:lnTo>
                      <a:pt x="449" y="487"/>
                    </a:lnTo>
                    <a:lnTo>
                      <a:pt x="457" y="493"/>
                    </a:lnTo>
                    <a:lnTo>
                      <a:pt x="457" y="493"/>
                    </a:lnTo>
                    <a:lnTo>
                      <a:pt x="467" y="500"/>
                    </a:lnTo>
                    <a:lnTo>
                      <a:pt x="475" y="505"/>
                    </a:lnTo>
                    <a:lnTo>
                      <a:pt x="483" y="506"/>
                    </a:lnTo>
                    <a:lnTo>
                      <a:pt x="492" y="506"/>
                    </a:lnTo>
                    <a:lnTo>
                      <a:pt x="492" y="506"/>
                    </a:lnTo>
                    <a:lnTo>
                      <a:pt x="508" y="503"/>
                    </a:lnTo>
                    <a:lnTo>
                      <a:pt x="522" y="496"/>
                    </a:lnTo>
                    <a:lnTo>
                      <a:pt x="537" y="470"/>
                    </a:lnTo>
                    <a:lnTo>
                      <a:pt x="575" y="495"/>
                    </a:lnTo>
                    <a:lnTo>
                      <a:pt x="485" y="638"/>
                    </a:lnTo>
                    <a:lnTo>
                      <a:pt x="485" y="829"/>
                    </a:lnTo>
                    <a:lnTo>
                      <a:pt x="555" y="824"/>
                    </a:lnTo>
                    <a:lnTo>
                      <a:pt x="555" y="747"/>
                    </a:lnTo>
                    <a:lnTo>
                      <a:pt x="555" y="721"/>
                    </a:lnTo>
                    <a:lnTo>
                      <a:pt x="578" y="710"/>
                    </a:lnTo>
                    <a:lnTo>
                      <a:pt x="578" y="710"/>
                    </a:lnTo>
                    <a:lnTo>
                      <a:pt x="597" y="698"/>
                    </a:lnTo>
                    <a:lnTo>
                      <a:pt x="615" y="685"/>
                    </a:lnTo>
                    <a:lnTo>
                      <a:pt x="633" y="672"/>
                    </a:lnTo>
                    <a:lnTo>
                      <a:pt x="650" y="656"/>
                    </a:lnTo>
                    <a:lnTo>
                      <a:pt x="664" y="641"/>
                    </a:lnTo>
                    <a:lnTo>
                      <a:pt x="679" y="623"/>
                    </a:lnTo>
                    <a:lnTo>
                      <a:pt x="692" y="606"/>
                    </a:lnTo>
                    <a:lnTo>
                      <a:pt x="703" y="588"/>
                    </a:lnTo>
                    <a:lnTo>
                      <a:pt x="703" y="588"/>
                    </a:lnTo>
                    <a:lnTo>
                      <a:pt x="715" y="568"/>
                    </a:lnTo>
                    <a:lnTo>
                      <a:pt x="723" y="549"/>
                    </a:lnTo>
                    <a:lnTo>
                      <a:pt x="731" y="529"/>
                    </a:lnTo>
                    <a:lnTo>
                      <a:pt x="738" y="508"/>
                    </a:lnTo>
                    <a:lnTo>
                      <a:pt x="742" y="485"/>
                    </a:lnTo>
                    <a:lnTo>
                      <a:pt x="747" y="464"/>
                    </a:lnTo>
                    <a:lnTo>
                      <a:pt x="749" y="441"/>
                    </a:lnTo>
                    <a:lnTo>
                      <a:pt x="751" y="418"/>
                    </a:lnTo>
                    <a:lnTo>
                      <a:pt x="751" y="418"/>
                    </a:lnTo>
                    <a:lnTo>
                      <a:pt x="749" y="384"/>
                    </a:lnTo>
                    <a:lnTo>
                      <a:pt x="744" y="351"/>
                    </a:lnTo>
                    <a:lnTo>
                      <a:pt x="736" y="319"/>
                    </a:lnTo>
                    <a:lnTo>
                      <a:pt x="724" y="290"/>
                    </a:lnTo>
                    <a:lnTo>
                      <a:pt x="710" y="260"/>
                    </a:lnTo>
                    <a:lnTo>
                      <a:pt x="694" y="233"/>
                    </a:lnTo>
                    <a:lnTo>
                      <a:pt x="674" y="207"/>
                    </a:lnTo>
                    <a:lnTo>
                      <a:pt x="653" y="184"/>
                    </a:lnTo>
                    <a:lnTo>
                      <a:pt x="653" y="184"/>
                    </a:lnTo>
                    <a:lnTo>
                      <a:pt x="630" y="163"/>
                    </a:lnTo>
                    <a:lnTo>
                      <a:pt x="604" y="143"/>
                    </a:lnTo>
                    <a:lnTo>
                      <a:pt x="576" y="127"/>
                    </a:lnTo>
                    <a:lnTo>
                      <a:pt x="547" y="112"/>
                    </a:lnTo>
                    <a:lnTo>
                      <a:pt x="518" y="101"/>
                    </a:lnTo>
                    <a:lnTo>
                      <a:pt x="485" y="92"/>
                    </a:lnTo>
                    <a:lnTo>
                      <a:pt x="452" y="88"/>
                    </a:lnTo>
                    <a:lnTo>
                      <a:pt x="418" y="86"/>
                    </a:lnTo>
                    <a:lnTo>
                      <a:pt x="418" y="86"/>
                    </a:lnTo>
                    <a:lnTo>
                      <a:pt x="384" y="88"/>
                    </a:lnTo>
                    <a:lnTo>
                      <a:pt x="351" y="92"/>
                    </a:lnTo>
                    <a:lnTo>
                      <a:pt x="319" y="101"/>
                    </a:lnTo>
                    <a:lnTo>
                      <a:pt x="290" y="112"/>
                    </a:lnTo>
                    <a:lnTo>
                      <a:pt x="260" y="127"/>
                    </a:lnTo>
                    <a:lnTo>
                      <a:pt x="233" y="143"/>
                    </a:lnTo>
                    <a:lnTo>
                      <a:pt x="206" y="163"/>
                    </a:lnTo>
                    <a:lnTo>
                      <a:pt x="184" y="184"/>
                    </a:lnTo>
                    <a:lnTo>
                      <a:pt x="184" y="184"/>
                    </a:lnTo>
                    <a:lnTo>
                      <a:pt x="162" y="207"/>
                    </a:lnTo>
                    <a:lnTo>
                      <a:pt x="143" y="233"/>
                    </a:lnTo>
                    <a:lnTo>
                      <a:pt x="127" y="260"/>
                    </a:lnTo>
                    <a:lnTo>
                      <a:pt x="112" y="290"/>
                    </a:lnTo>
                    <a:lnTo>
                      <a:pt x="101" y="319"/>
                    </a:lnTo>
                    <a:lnTo>
                      <a:pt x="92" y="351"/>
                    </a:lnTo>
                    <a:lnTo>
                      <a:pt x="88" y="384"/>
                    </a:lnTo>
                    <a:lnTo>
                      <a:pt x="86" y="418"/>
                    </a:lnTo>
                    <a:lnTo>
                      <a:pt x="86" y="418"/>
                    </a:lnTo>
                    <a:lnTo>
                      <a:pt x="88" y="441"/>
                    </a:lnTo>
                    <a:lnTo>
                      <a:pt x="89" y="465"/>
                    </a:lnTo>
                    <a:lnTo>
                      <a:pt x="94" y="487"/>
                    </a:lnTo>
                    <a:lnTo>
                      <a:pt x="99" y="509"/>
                    </a:lnTo>
                    <a:lnTo>
                      <a:pt x="105" y="531"/>
                    </a:lnTo>
                    <a:lnTo>
                      <a:pt x="114" y="552"/>
                    </a:lnTo>
                    <a:lnTo>
                      <a:pt x="123" y="571"/>
                    </a:lnTo>
                    <a:lnTo>
                      <a:pt x="135" y="591"/>
                    </a:lnTo>
                    <a:lnTo>
                      <a:pt x="135" y="591"/>
                    </a:lnTo>
                    <a:lnTo>
                      <a:pt x="146" y="609"/>
                    </a:lnTo>
                    <a:lnTo>
                      <a:pt x="161" y="628"/>
                    </a:lnTo>
                    <a:lnTo>
                      <a:pt x="175" y="645"/>
                    </a:lnTo>
                    <a:lnTo>
                      <a:pt x="192" y="661"/>
                    </a:lnTo>
                    <a:lnTo>
                      <a:pt x="208" y="676"/>
                    </a:lnTo>
                    <a:lnTo>
                      <a:pt x="226" y="689"/>
                    </a:lnTo>
                    <a:lnTo>
                      <a:pt x="246" y="702"/>
                    </a:lnTo>
                    <a:lnTo>
                      <a:pt x="265" y="713"/>
                    </a:lnTo>
                    <a:lnTo>
                      <a:pt x="290" y="726"/>
                    </a:lnTo>
                    <a:lnTo>
                      <a:pt x="290" y="752"/>
                    </a:lnTo>
                    <a:lnTo>
                      <a:pt x="290" y="832"/>
                    </a:lnTo>
                    <a:lnTo>
                      <a:pt x="363" y="832"/>
                    </a:lnTo>
                    <a:lnTo>
                      <a:pt x="363" y="638"/>
                    </a:lnTo>
                    <a:lnTo>
                      <a:pt x="272" y="495"/>
                    </a:lnTo>
                    <a:lnTo>
                      <a:pt x="309" y="470"/>
                    </a:lnTo>
                    <a:lnTo>
                      <a:pt x="325" y="498"/>
                    </a:lnTo>
                    <a:lnTo>
                      <a:pt x="325" y="498"/>
                    </a:lnTo>
                    <a:close/>
                    <a:moveTo>
                      <a:pt x="503" y="526"/>
                    </a:moveTo>
                    <a:lnTo>
                      <a:pt x="503" y="526"/>
                    </a:lnTo>
                    <a:lnTo>
                      <a:pt x="495" y="527"/>
                    </a:lnTo>
                    <a:lnTo>
                      <a:pt x="495" y="527"/>
                    </a:lnTo>
                    <a:lnTo>
                      <a:pt x="483" y="527"/>
                    </a:lnTo>
                    <a:lnTo>
                      <a:pt x="472" y="526"/>
                    </a:lnTo>
                    <a:lnTo>
                      <a:pt x="462" y="523"/>
                    </a:lnTo>
                    <a:lnTo>
                      <a:pt x="451" y="516"/>
                    </a:lnTo>
                    <a:lnTo>
                      <a:pt x="451" y="516"/>
                    </a:lnTo>
                    <a:lnTo>
                      <a:pt x="443" y="523"/>
                    </a:lnTo>
                    <a:lnTo>
                      <a:pt x="435" y="526"/>
                    </a:lnTo>
                    <a:lnTo>
                      <a:pt x="425" y="527"/>
                    </a:lnTo>
                    <a:lnTo>
                      <a:pt x="415" y="529"/>
                    </a:lnTo>
                    <a:lnTo>
                      <a:pt x="415" y="529"/>
                    </a:lnTo>
                    <a:lnTo>
                      <a:pt x="407" y="527"/>
                    </a:lnTo>
                    <a:lnTo>
                      <a:pt x="397" y="524"/>
                    </a:lnTo>
                    <a:lnTo>
                      <a:pt x="389" y="521"/>
                    </a:lnTo>
                    <a:lnTo>
                      <a:pt x="379" y="516"/>
                    </a:lnTo>
                    <a:lnTo>
                      <a:pt x="379" y="516"/>
                    </a:lnTo>
                    <a:lnTo>
                      <a:pt x="371" y="519"/>
                    </a:lnTo>
                    <a:lnTo>
                      <a:pt x="363" y="523"/>
                    </a:lnTo>
                    <a:lnTo>
                      <a:pt x="355" y="524"/>
                    </a:lnTo>
                    <a:lnTo>
                      <a:pt x="347" y="526"/>
                    </a:lnTo>
                    <a:lnTo>
                      <a:pt x="347" y="526"/>
                    </a:lnTo>
                    <a:lnTo>
                      <a:pt x="343" y="526"/>
                    </a:lnTo>
                    <a:lnTo>
                      <a:pt x="402" y="620"/>
                    </a:lnTo>
                    <a:lnTo>
                      <a:pt x="405" y="627"/>
                    </a:lnTo>
                    <a:lnTo>
                      <a:pt x="405" y="632"/>
                    </a:lnTo>
                    <a:lnTo>
                      <a:pt x="405" y="832"/>
                    </a:lnTo>
                    <a:lnTo>
                      <a:pt x="441" y="832"/>
                    </a:lnTo>
                    <a:lnTo>
                      <a:pt x="441" y="632"/>
                    </a:lnTo>
                    <a:lnTo>
                      <a:pt x="441" y="627"/>
                    </a:lnTo>
                    <a:lnTo>
                      <a:pt x="444" y="620"/>
                    </a:lnTo>
                    <a:lnTo>
                      <a:pt x="503" y="526"/>
                    </a:lnTo>
                    <a:lnTo>
                      <a:pt x="503" y="526"/>
                    </a:lnTo>
                    <a:close/>
                    <a:moveTo>
                      <a:pt x="542" y="1198"/>
                    </a:moveTo>
                    <a:lnTo>
                      <a:pt x="303" y="1220"/>
                    </a:lnTo>
                    <a:lnTo>
                      <a:pt x="303" y="1220"/>
                    </a:lnTo>
                    <a:lnTo>
                      <a:pt x="304" y="1231"/>
                    </a:lnTo>
                    <a:lnTo>
                      <a:pt x="307" y="1242"/>
                    </a:lnTo>
                    <a:lnTo>
                      <a:pt x="316" y="1262"/>
                    </a:lnTo>
                    <a:lnTo>
                      <a:pt x="329" y="1280"/>
                    </a:lnTo>
                    <a:lnTo>
                      <a:pt x="343" y="1295"/>
                    </a:lnTo>
                    <a:lnTo>
                      <a:pt x="360" y="1308"/>
                    </a:lnTo>
                    <a:lnTo>
                      <a:pt x="379" y="1317"/>
                    </a:lnTo>
                    <a:lnTo>
                      <a:pt x="389" y="1321"/>
                    </a:lnTo>
                    <a:lnTo>
                      <a:pt x="400" y="1322"/>
                    </a:lnTo>
                    <a:lnTo>
                      <a:pt x="412" y="1324"/>
                    </a:lnTo>
                    <a:lnTo>
                      <a:pt x="423" y="1324"/>
                    </a:lnTo>
                    <a:lnTo>
                      <a:pt x="423" y="1324"/>
                    </a:lnTo>
                    <a:lnTo>
                      <a:pt x="435" y="1324"/>
                    </a:lnTo>
                    <a:lnTo>
                      <a:pt x="446" y="1322"/>
                    </a:lnTo>
                    <a:lnTo>
                      <a:pt x="457" y="1319"/>
                    </a:lnTo>
                    <a:lnTo>
                      <a:pt x="469" y="1316"/>
                    </a:lnTo>
                    <a:lnTo>
                      <a:pt x="480" y="1311"/>
                    </a:lnTo>
                    <a:lnTo>
                      <a:pt x="490" y="1304"/>
                    </a:lnTo>
                    <a:lnTo>
                      <a:pt x="500" y="1298"/>
                    </a:lnTo>
                    <a:lnTo>
                      <a:pt x="508" y="1290"/>
                    </a:lnTo>
                    <a:lnTo>
                      <a:pt x="516" y="1282"/>
                    </a:lnTo>
                    <a:lnTo>
                      <a:pt x="522" y="1272"/>
                    </a:lnTo>
                    <a:lnTo>
                      <a:pt x="527" y="1262"/>
                    </a:lnTo>
                    <a:lnTo>
                      <a:pt x="534" y="1251"/>
                    </a:lnTo>
                    <a:lnTo>
                      <a:pt x="537" y="1241"/>
                    </a:lnTo>
                    <a:lnTo>
                      <a:pt x="540" y="1228"/>
                    </a:lnTo>
                    <a:lnTo>
                      <a:pt x="542" y="1216"/>
                    </a:lnTo>
                    <a:lnTo>
                      <a:pt x="542" y="1205"/>
                    </a:lnTo>
                    <a:lnTo>
                      <a:pt x="542" y="1205"/>
                    </a:lnTo>
                    <a:lnTo>
                      <a:pt x="542" y="1198"/>
                    </a:lnTo>
                    <a:lnTo>
                      <a:pt x="542" y="1198"/>
                    </a:lnTo>
                    <a:close/>
                    <a:moveTo>
                      <a:pt x="630" y="1060"/>
                    </a:moveTo>
                    <a:lnTo>
                      <a:pt x="219" y="1096"/>
                    </a:lnTo>
                    <a:lnTo>
                      <a:pt x="219" y="1096"/>
                    </a:lnTo>
                    <a:lnTo>
                      <a:pt x="219" y="1109"/>
                    </a:lnTo>
                    <a:lnTo>
                      <a:pt x="219" y="1109"/>
                    </a:lnTo>
                    <a:lnTo>
                      <a:pt x="219" y="1115"/>
                    </a:lnTo>
                    <a:lnTo>
                      <a:pt x="630" y="1080"/>
                    </a:lnTo>
                    <a:lnTo>
                      <a:pt x="630" y="1080"/>
                    </a:lnTo>
                    <a:lnTo>
                      <a:pt x="630" y="1068"/>
                    </a:lnTo>
                    <a:lnTo>
                      <a:pt x="630" y="1068"/>
                    </a:lnTo>
                    <a:lnTo>
                      <a:pt x="630" y="1060"/>
                    </a:lnTo>
                    <a:lnTo>
                      <a:pt x="630" y="1060"/>
                    </a:lnTo>
                    <a:close/>
                    <a:moveTo>
                      <a:pt x="630" y="904"/>
                    </a:moveTo>
                    <a:lnTo>
                      <a:pt x="219" y="939"/>
                    </a:lnTo>
                    <a:lnTo>
                      <a:pt x="219" y="939"/>
                    </a:lnTo>
                    <a:lnTo>
                      <a:pt x="219" y="953"/>
                    </a:lnTo>
                    <a:lnTo>
                      <a:pt x="219" y="953"/>
                    </a:lnTo>
                    <a:lnTo>
                      <a:pt x="219" y="959"/>
                    </a:lnTo>
                    <a:lnTo>
                      <a:pt x="630" y="923"/>
                    </a:lnTo>
                    <a:lnTo>
                      <a:pt x="630" y="923"/>
                    </a:lnTo>
                    <a:lnTo>
                      <a:pt x="630" y="912"/>
                    </a:lnTo>
                    <a:lnTo>
                      <a:pt x="630" y="912"/>
                    </a:lnTo>
                    <a:lnTo>
                      <a:pt x="630" y="904"/>
                    </a:lnTo>
                    <a:lnTo>
                      <a:pt x="630" y="904"/>
                    </a:ln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Rounded Rectangle 33">
                <a:extLst>
                  <a:ext uri="{FF2B5EF4-FFF2-40B4-BE49-F238E27FC236}">
                    <a16:creationId xmlns:a16="http://schemas.microsoft.com/office/drawing/2014/main" id="{24A71BE8-893A-4647-98DF-95BAAD20C1F1}"/>
                  </a:ext>
                </a:extLst>
              </p:cNvPr>
              <p:cNvSpPr/>
              <p:nvPr/>
            </p:nvSpPr>
            <p:spPr>
              <a:xfrm>
                <a:off x="8335802" y="4094109"/>
                <a:ext cx="2230581" cy="1449123"/>
              </a:xfrm>
              <a:prstGeom prst="roundRect">
                <a:avLst/>
              </a:prstGeom>
              <a:noFill/>
              <a:ln w="19050">
                <a:solidFill>
                  <a:srgbClr val="92D05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92D050"/>
                  </a:solidFill>
                </a:endParaRPr>
              </a:p>
            </p:txBody>
          </p:sp>
        </p:grpSp>
        <p:grpSp>
          <p:nvGrpSpPr>
            <p:cNvPr id="67" name="Group 66">
              <a:extLst>
                <a:ext uri="{FF2B5EF4-FFF2-40B4-BE49-F238E27FC236}">
                  <a16:creationId xmlns:a16="http://schemas.microsoft.com/office/drawing/2014/main" id="{852FE470-62A5-C84B-A58D-32432D4F406E}"/>
                </a:ext>
              </a:extLst>
            </p:cNvPr>
            <p:cNvGrpSpPr/>
            <p:nvPr/>
          </p:nvGrpSpPr>
          <p:grpSpPr>
            <a:xfrm>
              <a:off x="3332490" y="2574814"/>
              <a:ext cx="2232808" cy="1350271"/>
              <a:chOff x="4457224" y="1768486"/>
              <a:chExt cx="2232808" cy="1350271"/>
            </a:xfrm>
          </p:grpSpPr>
          <p:grpSp>
            <p:nvGrpSpPr>
              <p:cNvPr id="56" name="Group 55">
                <a:extLst>
                  <a:ext uri="{FF2B5EF4-FFF2-40B4-BE49-F238E27FC236}">
                    <a16:creationId xmlns:a16="http://schemas.microsoft.com/office/drawing/2014/main" id="{946783B4-E4B9-0E45-8373-A935A5B75795}"/>
                  </a:ext>
                </a:extLst>
              </p:cNvPr>
              <p:cNvGrpSpPr/>
              <p:nvPr/>
            </p:nvGrpSpPr>
            <p:grpSpPr>
              <a:xfrm>
                <a:off x="5364547" y="1875258"/>
                <a:ext cx="418162" cy="392087"/>
                <a:chOff x="4799013" y="3981451"/>
                <a:chExt cx="687388" cy="644525"/>
              </a:xfrm>
              <a:solidFill>
                <a:srgbClr val="00B0F0"/>
              </a:solidFill>
            </p:grpSpPr>
            <p:sp>
              <p:nvSpPr>
                <p:cNvPr id="57" name="Freeform 43">
                  <a:extLst>
                    <a:ext uri="{FF2B5EF4-FFF2-40B4-BE49-F238E27FC236}">
                      <a16:creationId xmlns:a16="http://schemas.microsoft.com/office/drawing/2014/main" id="{23E47719-1E26-4F41-8C21-2A1E364C92B4}"/>
                    </a:ext>
                  </a:extLst>
                </p:cNvPr>
                <p:cNvSpPr>
                  <a:spLocks/>
                </p:cNvSpPr>
                <p:nvPr/>
              </p:nvSpPr>
              <p:spPr bwMode="auto">
                <a:xfrm>
                  <a:off x="4799013" y="3981451"/>
                  <a:ext cx="403225" cy="382588"/>
                </a:xfrm>
                <a:custGeom>
                  <a:avLst/>
                  <a:gdLst>
                    <a:gd name="T0" fmla="*/ 254 w 254"/>
                    <a:gd name="T1" fmla="*/ 80 h 241"/>
                    <a:gd name="T2" fmla="*/ 254 w 254"/>
                    <a:gd name="T3" fmla="*/ 80 h 241"/>
                    <a:gd name="T4" fmla="*/ 252 w 254"/>
                    <a:gd name="T5" fmla="*/ 73 h 241"/>
                    <a:gd name="T6" fmla="*/ 248 w 254"/>
                    <a:gd name="T7" fmla="*/ 67 h 241"/>
                    <a:gd name="T8" fmla="*/ 241 w 254"/>
                    <a:gd name="T9" fmla="*/ 64 h 241"/>
                    <a:gd name="T10" fmla="*/ 234 w 254"/>
                    <a:gd name="T11" fmla="*/ 62 h 241"/>
                    <a:gd name="T12" fmla="*/ 135 w 254"/>
                    <a:gd name="T13" fmla="*/ 62 h 241"/>
                    <a:gd name="T14" fmla="*/ 135 w 254"/>
                    <a:gd name="T15" fmla="*/ 14 h 241"/>
                    <a:gd name="T16" fmla="*/ 135 w 254"/>
                    <a:gd name="T17" fmla="*/ 14 h 241"/>
                    <a:gd name="T18" fmla="*/ 135 w 254"/>
                    <a:gd name="T19" fmla="*/ 9 h 241"/>
                    <a:gd name="T20" fmla="*/ 133 w 254"/>
                    <a:gd name="T21" fmla="*/ 5 h 241"/>
                    <a:gd name="T22" fmla="*/ 130 w 254"/>
                    <a:gd name="T23" fmla="*/ 3 h 241"/>
                    <a:gd name="T24" fmla="*/ 128 w 254"/>
                    <a:gd name="T25" fmla="*/ 0 h 241"/>
                    <a:gd name="T26" fmla="*/ 128 w 254"/>
                    <a:gd name="T27" fmla="*/ 0 h 241"/>
                    <a:gd name="T28" fmla="*/ 122 w 254"/>
                    <a:gd name="T29" fmla="*/ 0 h 241"/>
                    <a:gd name="T30" fmla="*/ 117 w 254"/>
                    <a:gd name="T31" fmla="*/ 0 h 241"/>
                    <a:gd name="T32" fmla="*/ 114 w 254"/>
                    <a:gd name="T33" fmla="*/ 2 h 241"/>
                    <a:gd name="T34" fmla="*/ 110 w 254"/>
                    <a:gd name="T35" fmla="*/ 3 h 241"/>
                    <a:gd name="T36" fmla="*/ 5 w 254"/>
                    <a:gd name="T37" fmla="*/ 106 h 241"/>
                    <a:gd name="T38" fmla="*/ 5 w 254"/>
                    <a:gd name="T39" fmla="*/ 106 h 241"/>
                    <a:gd name="T40" fmla="*/ 2 w 254"/>
                    <a:gd name="T41" fmla="*/ 113 h 241"/>
                    <a:gd name="T42" fmla="*/ 0 w 254"/>
                    <a:gd name="T43" fmla="*/ 120 h 241"/>
                    <a:gd name="T44" fmla="*/ 0 w 254"/>
                    <a:gd name="T45" fmla="*/ 128 h 241"/>
                    <a:gd name="T46" fmla="*/ 5 w 254"/>
                    <a:gd name="T47" fmla="*/ 133 h 241"/>
                    <a:gd name="T48" fmla="*/ 110 w 254"/>
                    <a:gd name="T49" fmla="*/ 238 h 241"/>
                    <a:gd name="T50" fmla="*/ 110 w 254"/>
                    <a:gd name="T51" fmla="*/ 238 h 241"/>
                    <a:gd name="T52" fmla="*/ 112 w 254"/>
                    <a:gd name="T53" fmla="*/ 239 h 241"/>
                    <a:gd name="T54" fmla="*/ 117 w 254"/>
                    <a:gd name="T55" fmla="*/ 241 h 241"/>
                    <a:gd name="T56" fmla="*/ 122 w 254"/>
                    <a:gd name="T57" fmla="*/ 241 h 241"/>
                    <a:gd name="T58" fmla="*/ 128 w 254"/>
                    <a:gd name="T59" fmla="*/ 239 h 241"/>
                    <a:gd name="T60" fmla="*/ 128 w 254"/>
                    <a:gd name="T61" fmla="*/ 239 h 241"/>
                    <a:gd name="T62" fmla="*/ 131 w 254"/>
                    <a:gd name="T63" fmla="*/ 236 h 241"/>
                    <a:gd name="T64" fmla="*/ 135 w 254"/>
                    <a:gd name="T65" fmla="*/ 234 h 241"/>
                    <a:gd name="T66" fmla="*/ 135 w 254"/>
                    <a:gd name="T67" fmla="*/ 229 h 241"/>
                    <a:gd name="T68" fmla="*/ 135 w 254"/>
                    <a:gd name="T69" fmla="*/ 183 h 241"/>
                    <a:gd name="T70" fmla="*/ 254 w 254"/>
                    <a:gd name="T71" fmla="*/ 183 h 241"/>
                    <a:gd name="T72" fmla="*/ 254 w 254"/>
                    <a:gd name="T73" fmla="*/ 8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4" h="241">
                      <a:moveTo>
                        <a:pt x="254" y="80"/>
                      </a:moveTo>
                      <a:lnTo>
                        <a:pt x="254" y="80"/>
                      </a:lnTo>
                      <a:lnTo>
                        <a:pt x="252" y="73"/>
                      </a:lnTo>
                      <a:lnTo>
                        <a:pt x="248" y="67"/>
                      </a:lnTo>
                      <a:lnTo>
                        <a:pt x="241" y="64"/>
                      </a:lnTo>
                      <a:lnTo>
                        <a:pt x="234" y="62"/>
                      </a:lnTo>
                      <a:lnTo>
                        <a:pt x="135" y="62"/>
                      </a:lnTo>
                      <a:lnTo>
                        <a:pt x="135" y="14"/>
                      </a:lnTo>
                      <a:lnTo>
                        <a:pt x="135" y="14"/>
                      </a:lnTo>
                      <a:lnTo>
                        <a:pt x="135" y="9"/>
                      </a:lnTo>
                      <a:lnTo>
                        <a:pt x="133" y="5"/>
                      </a:lnTo>
                      <a:lnTo>
                        <a:pt x="130" y="3"/>
                      </a:lnTo>
                      <a:lnTo>
                        <a:pt x="128" y="0"/>
                      </a:lnTo>
                      <a:lnTo>
                        <a:pt x="128" y="0"/>
                      </a:lnTo>
                      <a:lnTo>
                        <a:pt x="122" y="0"/>
                      </a:lnTo>
                      <a:lnTo>
                        <a:pt x="117" y="0"/>
                      </a:lnTo>
                      <a:lnTo>
                        <a:pt x="114" y="2"/>
                      </a:lnTo>
                      <a:lnTo>
                        <a:pt x="110" y="3"/>
                      </a:lnTo>
                      <a:lnTo>
                        <a:pt x="5" y="106"/>
                      </a:lnTo>
                      <a:lnTo>
                        <a:pt x="5" y="106"/>
                      </a:lnTo>
                      <a:lnTo>
                        <a:pt x="2" y="113"/>
                      </a:lnTo>
                      <a:lnTo>
                        <a:pt x="0" y="120"/>
                      </a:lnTo>
                      <a:lnTo>
                        <a:pt x="0" y="128"/>
                      </a:lnTo>
                      <a:lnTo>
                        <a:pt x="5" y="133"/>
                      </a:lnTo>
                      <a:lnTo>
                        <a:pt x="110" y="238"/>
                      </a:lnTo>
                      <a:lnTo>
                        <a:pt x="110" y="238"/>
                      </a:lnTo>
                      <a:lnTo>
                        <a:pt x="112" y="239"/>
                      </a:lnTo>
                      <a:lnTo>
                        <a:pt x="117" y="241"/>
                      </a:lnTo>
                      <a:lnTo>
                        <a:pt x="122" y="241"/>
                      </a:lnTo>
                      <a:lnTo>
                        <a:pt x="128" y="239"/>
                      </a:lnTo>
                      <a:lnTo>
                        <a:pt x="128" y="239"/>
                      </a:lnTo>
                      <a:lnTo>
                        <a:pt x="131" y="236"/>
                      </a:lnTo>
                      <a:lnTo>
                        <a:pt x="135" y="234"/>
                      </a:lnTo>
                      <a:lnTo>
                        <a:pt x="135" y="229"/>
                      </a:lnTo>
                      <a:lnTo>
                        <a:pt x="135" y="183"/>
                      </a:lnTo>
                      <a:lnTo>
                        <a:pt x="254" y="183"/>
                      </a:lnTo>
                      <a:lnTo>
                        <a:pt x="254"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44">
                  <a:extLst>
                    <a:ext uri="{FF2B5EF4-FFF2-40B4-BE49-F238E27FC236}">
                      <a16:creationId xmlns:a16="http://schemas.microsoft.com/office/drawing/2014/main" id="{6110C5C6-9DF1-434B-BD0B-DAAE65F09E9F}"/>
                    </a:ext>
                  </a:extLst>
                </p:cNvPr>
                <p:cNvSpPr>
                  <a:spLocks/>
                </p:cNvSpPr>
                <p:nvPr/>
              </p:nvSpPr>
              <p:spPr bwMode="auto">
                <a:xfrm>
                  <a:off x="5083176" y="4243388"/>
                  <a:ext cx="403225" cy="382588"/>
                </a:xfrm>
                <a:custGeom>
                  <a:avLst/>
                  <a:gdLst>
                    <a:gd name="T0" fmla="*/ 0 w 254"/>
                    <a:gd name="T1" fmla="*/ 161 h 241"/>
                    <a:gd name="T2" fmla="*/ 0 w 254"/>
                    <a:gd name="T3" fmla="*/ 161 h 241"/>
                    <a:gd name="T4" fmla="*/ 2 w 254"/>
                    <a:gd name="T5" fmla="*/ 168 h 241"/>
                    <a:gd name="T6" fmla="*/ 6 w 254"/>
                    <a:gd name="T7" fmla="*/ 174 h 241"/>
                    <a:gd name="T8" fmla="*/ 13 w 254"/>
                    <a:gd name="T9" fmla="*/ 177 h 241"/>
                    <a:gd name="T10" fmla="*/ 20 w 254"/>
                    <a:gd name="T11" fmla="*/ 179 h 241"/>
                    <a:gd name="T12" fmla="*/ 119 w 254"/>
                    <a:gd name="T13" fmla="*/ 179 h 241"/>
                    <a:gd name="T14" fmla="*/ 119 w 254"/>
                    <a:gd name="T15" fmla="*/ 227 h 241"/>
                    <a:gd name="T16" fmla="*/ 119 w 254"/>
                    <a:gd name="T17" fmla="*/ 227 h 241"/>
                    <a:gd name="T18" fmla="*/ 119 w 254"/>
                    <a:gd name="T19" fmla="*/ 232 h 241"/>
                    <a:gd name="T20" fmla="*/ 121 w 254"/>
                    <a:gd name="T21" fmla="*/ 236 h 241"/>
                    <a:gd name="T22" fmla="*/ 125 w 254"/>
                    <a:gd name="T23" fmla="*/ 238 h 241"/>
                    <a:gd name="T24" fmla="*/ 128 w 254"/>
                    <a:gd name="T25" fmla="*/ 241 h 241"/>
                    <a:gd name="T26" fmla="*/ 128 w 254"/>
                    <a:gd name="T27" fmla="*/ 241 h 241"/>
                    <a:gd name="T28" fmla="*/ 132 w 254"/>
                    <a:gd name="T29" fmla="*/ 241 h 241"/>
                    <a:gd name="T30" fmla="*/ 137 w 254"/>
                    <a:gd name="T31" fmla="*/ 241 h 241"/>
                    <a:gd name="T32" fmla="*/ 142 w 254"/>
                    <a:gd name="T33" fmla="*/ 239 h 241"/>
                    <a:gd name="T34" fmla="*/ 146 w 254"/>
                    <a:gd name="T35" fmla="*/ 238 h 241"/>
                    <a:gd name="T36" fmla="*/ 249 w 254"/>
                    <a:gd name="T37" fmla="*/ 135 h 241"/>
                    <a:gd name="T38" fmla="*/ 249 w 254"/>
                    <a:gd name="T39" fmla="*/ 135 h 241"/>
                    <a:gd name="T40" fmla="*/ 254 w 254"/>
                    <a:gd name="T41" fmla="*/ 128 h 241"/>
                    <a:gd name="T42" fmla="*/ 254 w 254"/>
                    <a:gd name="T43" fmla="*/ 121 h 241"/>
                    <a:gd name="T44" fmla="*/ 254 w 254"/>
                    <a:gd name="T45" fmla="*/ 113 h 241"/>
                    <a:gd name="T46" fmla="*/ 249 w 254"/>
                    <a:gd name="T47" fmla="*/ 108 h 241"/>
                    <a:gd name="T48" fmla="*/ 146 w 254"/>
                    <a:gd name="T49" fmla="*/ 3 h 241"/>
                    <a:gd name="T50" fmla="*/ 146 w 254"/>
                    <a:gd name="T51" fmla="*/ 3 h 241"/>
                    <a:gd name="T52" fmla="*/ 142 w 254"/>
                    <a:gd name="T53" fmla="*/ 2 h 241"/>
                    <a:gd name="T54" fmla="*/ 137 w 254"/>
                    <a:gd name="T55" fmla="*/ 0 h 241"/>
                    <a:gd name="T56" fmla="*/ 132 w 254"/>
                    <a:gd name="T57" fmla="*/ 0 h 241"/>
                    <a:gd name="T58" fmla="*/ 126 w 254"/>
                    <a:gd name="T59" fmla="*/ 2 h 241"/>
                    <a:gd name="T60" fmla="*/ 126 w 254"/>
                    <a:gd name="T61" fmla="*/ 2 h 241"/>
                    <a:gd name="T62" fmla="*/ 123 w 254"/>
                    <a:gd name="T63" fmla="*/ 5 h 241"/>
                    <a:gd name="T64" fmla="*/ 121 w 254"/>
                    <a:gd name="T65" fmla="*/ 7 h 241"/>
                    <a:gd name="T66" fmla="*/ 119 w 254"/>
                    <a:gd name="T67" fmla="*/ 12 h 241"/>
                    <a:gd name="T68" fmla="*/ 119 w 254"/>
                    <a:gd name="T69" fmla="*/ 58 h 241"/>
                    <a:gd name="T70" fmla="*/ 0 w 254"/>
                    <a:gd name="T71" fmla="*/ 58 h 241"/>
                    <a:gd name="T72" fmla="*/ 0 w 254"/>
                    <a:gd name="T73" fmla="*/ 16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4" h="241">
                      <a:moveTo>
                        <a:pt x="0" y="161"/>
                      </a:moveTo>
                      <a:lnTo>
                        <a:pt x="0" y="161"/>
                      </a:lnTo>
                      <a:lnTo>
                        <a:pt x="2" y="168"/>
                      </a:lnTo>
                      <a:lnTo>
                        <a:pt x="6" y="174"/>
                      </a:lnTo>
                      <a:lnTo>
                        <a:pt x="13" y="177"/>
                      </a:lnTo>
                      <a:lnTo>
                        <a:pt x="20" y="179"/>
                      </a:lnTo>
                      <a:lnTo>
                        <a:pt x="119" y="179"/>
                      </a:lnTo>
                      <a:lnTo>
                        <a:pt x="119" y="227"/>
                      </a:lnTo>
                      <a:lnTo>
                        <a:pt x="119" y="227"/>
                      </a:lnTo>
                      <a:lnTo>
                        <a:pt x="119" y="232"/>
                      </a:lnTo>
                      <a:lnTo>
                        <a:pt x="121" y="236"/>
                      </a:lnTo>
                      <a:lnTo>
                        <a:pt x="125" y="238"/>
                      </a:lnTo>
                      <a:lnTo>
                        <a:pt x="128" y="241"/>
                      </a:lnTo>
                      <a:lnTo>
                        <a:pt x="128" y="241"/>
                      </a:lnTo>
                      <a:lnTo>
                        <a:pt x="132" y="241"/>
                      </a:lnTo>
                      <a:lnTo>
                        <a:pt x="137" y="241"/>
                      </a:lnTo>
                      <a:lnTo>
                        <a:pt x="142" y="239"/>
                      </a:lnTo>
                      <a:lnTo>
                        <a:pt x="146" y="238"/>
                      </a:lnTo>
                      <a:lnTo>
                        <a:pt x="249" y="135"/>
                      </a:lnTo>
                      <a:lnTo>
                        <a:pt x="249" y="135"/>
                      </a:lnTo>
                      <a:lnTo>
                        <a:pt x="254" y="128"/>
                      </a:lnTo>
                      <a:lnTo>
                        <a:pt x="254" y="121"/>
                      </a:lnTo>
                      <a:lnTo>
                        <a:pt x="254" y="113"/>
                      </a:lnTo>
                      <a:lnTo>
                        <a:pt x="249" y="108"/>
                      </a:lnTo>
                      <a:lnTo>
                        <a:pt x="146" y="3"/>
                      </a:lnTo>
                      <a:lnTo>
                        <a:pt x="146" y="3"/>
                      </a:lnTo>
                      <a:lnTo>
                        <a:pt x="142" y="2"/>
                      </a:lnTo>
                      <a:lnTo>
                        <a:pt x="137" y="0"/>
                      </a:lnTo>
                      <a:lnTo>
                        <a:pt x="132" y="0"/>
                      </a:lnTo>
                      <a:lnTo>
                        <a:pt x="126" y="2"/>
                      </a:lnTo>
                      <a:lnTo>
                        <a:pt x="126" y="2"/>
                      </a:lnTo>
                      <a:lnTo>
                        <a:pt x="123" y="5"/>
                      </a:lnTo>
                      <a:lnTo>
                        <a:pt x="121" y="7"/>
                      </a:lnTo>
                      <a:lnTo>
                        <a:pt x="119" y="12"/>
                      </a:lnTo>
                      <a:lnTo>
                        <a:pt x="119" y="58"/>
                      </a:lnTo>
                      <a:lnTo>
                        <a:pt x="0" y="58"/>
                      </a:lnTo>
                      <a:lnTo>
                        <a:pt x="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9" name="TextBox 58">
                <a:extLst>
                  <a:ext uri="{FF2B5EF4-FFF2-40B4-BE49-F238E27FC236}">
                    <a16:creationId xmlns:a16="http://schemas.microsoft.com/office/drawing/2014/main" id="{625A706D-6B0D-BB4C-92A2-3ADBC164AABF}"/>
                  </a:ext>
                </a:extLst>
              </p:cNvPr>
              <p:cNvSpPr txBox="1"/>
              <p:nvPr/>
            </p:nvSpPr>
            <p:spPr>
              <a:xfrm>
                <a:off x="4457224" y="2340599"/>
                <a:ext cx="2232808" cy="646331"/>
              </a:xfrm>
              <a:prstGeom prst="rect">
                <a:avLst/>
              </a:prstGeom>
              <a:noFill/>
            </p:spPr>
            <p:txBody>
              <a:bodyPr wrap="square" rtlCol="0">
                <a:spAutoFit/>
              </a:bodyPr>
              <a:lstStyle/>
              <a:p>
                <a:pPr algn="ctr"/>
                <a:r>
                  <a:rPr lang="en-US" sz="1200" b="1" dirty="0">
                    <a:solidFill>
                      <a:srgbClr val="00B0F0"/>
                    </a:solidFill>
                  </a:rPr>
                  <a:t>Regular polling </a:t>
                </a:r>
                <a:r>
                  <a:rPr lang="en-US" sz="1200" dirty="0">
                    <a:solidFill>
                      <a:srgbClr val="4D4F53"/>
                    </a:solidFill>
                  </a:rPr>
                  <a:t>of the network, collected from </a:t>
                </a:r>
                <a:r>
                  <a:rPr lang="en-US" sz="1200" b="1" dirty="0">
                    <a:solidFill>
                      <a:srgbClr val="00B0F0"/>
                    </a:solidFill>
                  </a:rPr>
                  <a:t>different sources </a:t>
                </a:r>
                <a:r>
                  <a:rPr lang="en-US" sz="1200" dirty="0">
                    <a:solidFill>
                      <a:srgbClr val="4D4F53"/>
                    </a:solidFill>
                  </a:rPr>
                  <a:t>in various forms</a:t>
                </a:r>
              </a:p>
            </p:txBody>
          </p:sp>
          <p:sp>
            <p:nvSpPr>
              <p:cNvPr id="29" name="Rounded Rectangle 28">
                <a:extLst>
                  <a:ext uri="{FF2B5EF4-FFF2-40B4-BE49-F238E27FC236}">
                    <a16:creationId xmlns:a16="http://schemas.microsoft.com/office/drawing/2014/main" id="{1F167F22-0C60-C149-8B4B-5917E1AD6728}"/>
                  </a:ext>
                </a:extLst>
              </p:cNvPr>
              <p:cNvSpPr/>
              <p:nvPr/>
            </p:nvSpPr>
            <p:spPr>
              <a:xfrm>
                <a:off x="4522777" y="1768486"/>
                <a:ext cx="2101703" cy="1350271"/>
              </a:xfrm>
              <a:prstGeom prst="roundRect">
                <a:avLst/>
              </a:prstGeom>
              <a:noFill/>
              <a:ln w="19050">
                <a:solidFill>
                  <a:srgbClr val="00B0F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nvGrpSpPr>
            <p:cNvPr id="69" name="Group 68">
              <a:extLst>
                <a:ext uri="{FF2B5EF4-FFF2-40B4-BE49-F238E27FC236}">
                  <a16:creationId xmlns:a16="http://schemas.microsoft.com/office/drawing/2014/main" id="{DAAFE3AE-BFFD-F342-8A4B-572E43F1577D}"/>
                </a:ext>
              </a:extLst>
            </p:cNvPr>
            <p:cNvGrpSpPr/>
            <p:nvPr/>
          </p:nvGrpSpPr>
          <p:grpSpPr>
            <a:xfrm>
              <a:off x="429685" y="2574814"/>
              <a:ext cx="2101703" cy="1350271"/>
              <a:chOff x="963933" y="1586620"/>
              <a:chExt cx="2101703" cy="1350271"/>
            </a:xfrm>
          </p:grpSpPr>
          <p:sp>
            <p:nvSpPr>
              <p:cNvPr id="11" name="TextBox 10">
                <a:extLst>
                  <a:ext uri="{FF2B5EF4-FFF2-40B4-BE49-F238E27FC236}">
                    <a16:creationId xmlns:a16="http://schemas.microsoft.com/office/drawing/2014/main" id="{9E6ABBB7-1354-E44A-A030-93F9670466EF}"/>
                  </a:ext>
                </a:extLst>
              </p:cNvPr>
              <p:cNvSpPr txBox="1"/>
              <p:nvPr/>
            </p:nvSpPr>
            <p:spPr>
              <a:xfrm>
                <a:off x="1147992" y="2290560"/>
                <a:ext cx="1733585" cy="646331"/>
              </a:xfrm>
              <a:prstGeom prst="rect">
                <a:avLst/>
              </a:prstGeom>
              <a:noFill/>
            </p:spPr>
            <p:txBody>
              <a:bodyPr wrap="square" rtlCol="0">
                <a:spAutoFit/>
              </a:bodyPr>
              <a:lstStyle/>
              <a:p>
                <a:pPr algn="ctr"/>
                <a:r>
                  <a:rPr lang="en-US" sz="1200" dirty="0">
                    <a:solidFill>
                      <a:srgbClr val="4D4F53"/>
                    </a:solidFill>
                  </a:rPr>
                  <a:t>We </a:t>
                </a:r>
                <a:r>
                  <a:rPr lang="en-US" sz="1200" b="1" dirty="0">
                    <a:solidFill>
                      <a:srgbClr val="FFC000"/>
                    </a:solidFill>
                  </a:rPr>
                  <a:t>own the network </a:t>
                </a:r>
                <a:r>
                  <a:rPr lang="en-US" sz="1200" dirty="0">
                    <a:solidFill>
                      <a:srgbClr val="4D4F53"/>
                    </a:solidFill>
                  </a:rPr>
                  <a:t>and can </a:t>
                </a:r>
                <a:r>
                  <a:rPr lang="en-US" sz="1200" b="1" dirty="0">
                    <a:solidFill>
                      <a:srgbClr val="FFC000"/>
                    </a:solidFill>
                  </a:rPr>
                  <a:t>challenge the status quo</a:t>
                </a:r>
              </a:p>
            </p:txBody>
          </p:sp>
          <p:grpSp>
            <p:nvGrpSpPr>
              <p:cNvPr id="26" name="Group 25">
                <a:extLst>
                  <a:ext uri="{FF2B5EF4-FFF2-40B4-BE49-F238E27FC236}">
                    <a16:creationId xmlns:a16="http://schemas.microsoft.com/office/drawing/2014/main" id="{A75CBD89-9C57-F54E-8BEF-675CD2D68466}"/>
                  </a:ext>
                </a:extLst>
              </p:cNvPr>
              <p:cNvGrpSpPr/>
              <p:nvPr/>
            </p:nvGrpSpPr>
            <p:grpSpPr>
              <a:xfrm>
                <a:off x="1642515" y="1656201"/>
                <a:ext cx="744538" cy="543481"/>
                <a:chOff x="1742320" y="1656201"/>
                <a:chExt cx="744538" cy="543481"/>
              </a:xfrm>
            </p:grpSpPr>
            <p:sp>
              <p:nvSpPr>
                <p:cNvPr id="38" name="Freeform 68">
                  <a:extLst>
                    <a:ext uri="{FF2B5EF4-FFF2-40B4-BE49-F238E27FC236}">
                      <a16:creationId xmlns:a16="http://schemas.microsoft.com/office/drawing/2014/main" id="{AD49505A-376E-1C40-9D34-4A7DDEBA55B7}"/>
                    </a:ext>
                  </a:extLst>
                </p:cNvPr>
                <p:cNvSpPr>
                  <a:spLocks/>
                </p:cNvSpPr>
                <p:nvPr/>
              </p:nvSpPr>
              <p:spPr bwMode="auto">
                <a:xfrm>
                  <a:off x="1742320" y="1999657"/>
                  <a:ext cx="233363" cy="200025"/>
                </a:xfrm>
                <a:custGeom>
                  <a:avLst/>
                  <a:gdLst>
                    <a:gd name="T0" fmla="*/ 50 w 147"/>
                    <a:gd name="T1" fmla="*/ 0 h 126"/>
                    <a:gd name="T2" fmla="*/ 50 w 147"/>
                    <a:gd name="T3" fmla="*/ 0 h 126"/>
                    <a:gd name="T4" fmla="*/ 11 w 147"/>
                    <a:gd name="T5" fmla="*/ 29 h 126"/>
                    <a:gd name="T6" fmla="*/ 0 w 147"/>
                    <a:gd name="T7" fmla="*/ 39 h 126"/>
                    <a:gd name="T8" fmla="*/ 91 w 147"/>
                    <a:gd name="T9" fmla="*/ 126 h 126"/>
                    <a:gd name="T10" fmla="*/ 91 w 147"/>
                    <a:gd name="T11" fmla="*/ 126 h 126"/>
                    <a:gd name="T12" fmla="*/ 109 w 147"/>
                    <a:gd name="T13" fmla="*/ 112 h 126"/>
                    <a:gd name="T14" fmla="*/ 147 w 147"/>
                    <a:gd name="T15" fmla="*/ 83 h 126"/>
                    <a:gd name="T16" fmla="*/ 50 w 147"/>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26">
                      <a:moveTo>
                        <a:pt x="50" y="0"/>
                      </a:moveTo>
                      <a:lnTo>
                        <a:pt x="50" y="0"/>
                      </a:lnTo>
                      <a:lnTo>
                        <a:pt x="11" y="29"/>
                      </a:lnTo>
                      <a:lnTo>
                        <a:pt x="0" y="39"/>
                      </a:lnTo>
                      <a:lnTo>
                        <a:pt x="91" y="126"/>
                      </a:lnTo>
                      <a:lnTo>
                        <a:pt x="91" y="126"/>
                      </a:lnTo>
                      <a:lnTo>
                        <a:pt x="109" y="112"/>
                      </a:lnTo>
                      <a:lnTo>
                        <a:pt x="147" y="83"/>
                      </a:lnTo>
                      <a:lnTo>
                        <a:pt x="50" y="0"/>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39" name="Freeform 69">
                  <a:extLst>
                    <a:ext uri="{FF2B5EF4-FFF2-40B4-BE49-F238E27FC236}">
                      <a16:creationId xmlns:a16="http://schemas.microsoft.com/office/drawing/2014/main" id="{136CDE20-EBF2-754D-BC3A-349C44B9FAC2}"/>
                    </a:ext>
                  </a:extLst>
                </p:cNvPr>
                <p:cNvSpPr>
                  <a:spLocks/>
                </p:cNvSpPr>
                <p:nvPr/>
              </p:nvSpPr>
              <p:spPr bwMode="auto">
                <a:xfrm>
                  <a:off x="1856620" y="1910757"/>
                  <a:ext cx="630238" cy="204788"/>
                </a:xfrm>
                <a:custGeom>
                  <a:avLst/>
                  <a:gdLst>
                    <a:gd name="T0" fmla="*/ 335 w 397"/>
                    <a:gd name="T1" fmla="*/ 26 h 129"/>
                    <a:gd name="T2" fmla="*/ 301 w 397"/>
                    <a:gd name="T3" fmla="*/ 52 h 129"/>
                    <a:gd name="T4" fmla="*/ 283 w 397"/>
                    <a:gd name="T5" fmla="*/ 62 h 129"/>
                    <a:gd name="T6" fmla="*/ 264 w 397"/>
                    <a:gd name="T7" fmla="*/ 67 h 129"/>
                    <a:gd name="T8" fmla="*/ 247 w 397"/>
                    <a:gd name="T9" fmla="*/ 69 h 129"/>
                    <a:gd name="T10" fmla="*/ 215 w 397"/>
                    <a:gd name="T11" fmla="*/ 69 h 129"/>
                    <a:gd name="T12" fmla="*/ 188 w 397"/>
                    <a:gd name="T13" fmla="*/ 65 h 129"/>
                    <a:gd name="T14" fmla="*/ 167 w 397"/>
                    <a:gd name="T15" fmla="*/ 59 h 129"/>
                    <a:gd name="T16" fmla="*/ 162 w 397"/>
                    <a:gd name="T17" fmla="*/ 55 h 129"/>
                    <a:gd name="T18" fmla="*/ 153 w 397"/>
                    <a:gd name="T19" fmla="*/ 48 h 129"/>
                    <a:gd name="T20" fmla="*/ 162 w 397"/>
                    <a:gd name="T21" fmla="*/ 47 h 129"/>
                    <a:gd name="T22" fmla="*/ 228 w 397"/>
                    <a:gd name="T23" fmla="*/ 47 h 129"/>
                    <a:gd name="T24" fmla="*/ 239 w 397"/>
                    <a:gd name="T25" fmla="*/ 45 h 129"/>
                    <a:gd name="T26" fmla="*/ 255 w 397"/>
                    <a:gd name="T27" fmla="*/ 41 h 129"/>
                    <a:gd name="T28" fmla="*/ 268 w 397"/>
                    <a:gd name="T29" fmla="*/ 36 h 129"/>
                    <a:gd name="T30" fmla="*/ 277 w 397"/>
                    <a:gd name="T31" fmla="*/ 26 h 129"/>
                    <a:gd name="T32" fmla="*/ 280 w 397"/>
                    <a:gd name="T33" fmla="*/ 14 h 129"/>
                    <a:gd name="T34" fmla="*/ 279 w 397"/>
                    <a:gd name="T35" fmla="*/ 8 h 129"/>
                    <a:gd name="T36" fmla="*/ 181 w 397"/>
                    <a:gd name="T37" fmla="*/ 3 h 129"/>
                    <a:gd name="T38" fmla="*/ 133 w 397"/>
                    <a:gd name="T39" fmla="*/ 1 h 129"/>
                    <a:gd name="T40" fmla="*/ 95 w 397"/>
                    <a:gd name="T41" fmla="*/ 1 h 129"/>
                    <a:gd name="T42" fmla="*/ 86 w 397"/>
                    <a:gd name="T43" fmla="*/ 3 h 129"/>
                    <a:gd name="T44" fmla="*/ 66 w 397"/>
                    <a:gd name="T45" fmla="*/ 9 h 129"/>
                    <a:gd name="T46" fmla="*/ 47 w 397"/>
                    <a:gd name="T47" fmla="*/ 20 h 129"/>
                    <a:gd name="T48" fmla="*/ 0 w 397"/>
                    <a:gd name="T49" fmla="*/ 54 h 129"/>
                    <a:gd name="T50" fmla="*/ 88 w 397"/>
                    <a:gd name="T51" fmla="*/ 129 h 129"/>
                    <a:gd name="T52" fmla="*/ 113 w 397"/>
                    <a:gd name="T53" fmla="*/ 116 h 129"/>
                    <a:gd name="T54" fmla="*/ 117 w 397"/>
                    <a:gd name="T55" fmla="*/ 114 h 129"/>
                    <a:gd name="T56" fmla="*/ 224 w 397"/>
                    <a:gd name="T57" fmla="*/ 117 h 129"/>
                    <a:gd name="T58" fmla="*/ 264 w 397"/>
                    <a:gd name="T59" fmla="*/ 114 h 129"/>
                    <a:gd name="T60" fmla="*/ 282 w 397"/>
                    <a:gd name="T61" fmla="*/ 106 h 129"/>
                    <a:gd name="T62" fmla="*/ 326 w 397"/>
                    <a:gd name="T63" fmla="*/ 78 h 129"/>
                    <a:gd name="T64" fmla="*/ 367 w 397"/>
                    <a:gd name="T65" fmla="*/ 44 h 129"/>
                    <a:gd name="T66" fmla="*/ 390 w 397"/>
                    <a:gd name="T67" fmla="*/ 18 h 129"/>
                    <a:gd name="T68" fmla="*/ 397 w 397"/>
                    <a:gd name="T69" fmla="*/ 8 h 129"/>
                    <a:gd name="T70" fmla="*/ 386 w 397"/>
                    <a:gd name="T71" fmla="*/ 3 h 129"/>
                    <a:gd name="T72" fmla="*/ 370 w 397"/>
                    <a:gd name="T73" fmla="*/ 3 h 129"/>
                    <a:gd name="T74" fmla="*/ 353 w 397"/>
                    <a:gd name="T75" fmla="*/ 9 h 129"/>
                    <a:gd name="T76" fmla="*/ 342 w 397"/>
                    <a:gd name="T77" fmla="*/ 19 h 129"/>
                    <a:gd name="T78" fmla="*/ 335 w 397"/>
                    <a:gd name="T79" fmla="*/ 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7" h="129">
                      <a:moveTo>
                        <a:pt x="335" y="26"/>
                      </a:moveTo>
                      <a:lnTo>
                        <a:pt x="335" y="26"/>
                      </a:lnTo>
                      <a:lnTo>
                        <a:pt x="319" y="41"/>
                      </a:lnTo>
                      <a:lnTo>
                        <a:pt x="301" y="52"/>
                      </a:lnTo>
                      <a:lnTo>
                        <a:pt x="293" y="58"/>
                      </a:lnTo>
                      <a:lnTo>
                        <a:pt x="283" y="62"/>
                      </a:lnTo>
                      <a:lnTo>
                        <a:pt x="275" y="65"/>
                      </a:lnTo>
                      <a:lnTo>
                        <a:pt x="264" y="67"/>
                      </a:lnTo>
                      <a:lnTo>
                        <a:pt x="264" y="67"/>
                      </a:lnTo>
                      <a:lnTo>
                        <a:pt x="247" y="69"/>
                      </a:lnTo>
                      <a:lnTo>
                        <a:pt x="230" y="69"/>
                      </a:lnTo>
                      <a:lnTo>
                        <a:pt x="215" y="69"/>
                      </a:lnTo>
                      <a:lnTo>
                        <a:pt x="200" y="67"/>
                      </a:lnTo>
                      <a:lnTo>
                        <a:pt x="188" y="65"/>
                      </a:lnTo>
                      <a:lnTo>
                        <a:pt x="177" y="62"/>
                      </a:lnTo>
                      <a:lnTo>
                        <a:pt x="167" y="59"/>
                      </a:lnTo>
                      <a:lnTo>
                        <a:pt x="162" y="55"/>
                      </a:lnTo>
                      <a:lnTo>
                        <a:pt x="162" y="55"/>
                      </a:lnTo>
                      <a:lnTo>
                        <a:pt x="156" y="51"/>
                      </a:lnTo>
                      <a:lnTo>
                        <a:pt x="153" y="48"/>
                      </a:lnTo>
                      <a:lnTo>
                        <a:pt x="156" y="47"/>
                      </a:lnTo>
                      <a:lnTo>
                        <a:pt x="162" y="47"/>
                      </a:lnTo>
                      <a:lnTo>
                        <a:pt x="186" y="47"/>
                      </a:lnTo>
                      <a:lnTo>
                        <a:pt x="228" y="47"/>
                      </a:lnTo>
                      <a:lnTo>
                        <a:pt x="228" y="47"/>
                      </a:lnTo>
                      <a:lnTo>
                        <a:pt x="239" y="45"/>
                      </a:lnTo>
                      <a:lnTo>
                        <a:pt x="248" y="44"/>
                      </a:lnTo>
                      <a:lnTo>
                        <a:pt x="255" y="41"/>
                      </a:lnTo>
                      <a:lnTo>
                        <a:pt x="262" y="38"/>
                      </a:lnTo>
                      <a:lnTo>
                        <a:pt x="268" y="36"/>
                      </a:lnTo>
                      <a:lnTo>
                        <a:pt x="272" y="33"/>
                      </a:lnTo>
                      <a:lnTo>
                        <a:pt x="277" y="26"/>
                      </a:lnTo>
                      <a:lnTo>
                        <a:pt x="280" y="19"/>
                      </a:lnTo>
                      <a:lnTo>
                        <a:pt x="280" y="14"/>
                      </a:lnTo>
                      <a:lnTo>
                        <a:pt x="279" y="8"/>
                      </a:lnTo>
                      <a:lnTo>
                        <a:pt x="279" y="8"/>
                      </a:lnTo>
                      <a:lnTo>
                        <a:pt x="250" y="5"/>
                      </a:lnTo>
                      <a:lnTo>
                        <a:pt x="181" y="3"/>
                      </a:lnTo>
                      <a:lnTo>
                        <a:pt x="181" y="3"/>
                      </a:lnTo>
                      <a:lnTo>
                        <a:pt x="133" y="1"/>
                      </a:lnTo>
                      <a:lnTo>
                        <a:pt x="106" y="0"/>
                      </a:lnTo>
                      <a:lnTo>
                        <a:pt x="95" y="1"/>
                      </a:lnTo>
                      <a:lnTo>
                        <a:pt x="86" y="3"/>
                      </a:lnTo>
                      <a:lnTo>
                        <a:pt x="86" y="3"/>
                      </a:lnTo>
                      <a:lnTo>
                        <a:pt x="76" y="5"/>
                      </a:lnTo>
                      <a:lnTo>
                        <a:pt x="66" y="9"/>
                      </a:lnTo>
                      <a:lnTo>
                        <a:pt x="57" y="15"/>
                      </a:lnTo>
                      <a:lnTo>
                        <a:pt x="47" y="20"/>
                      </a:lnTo>
                      <a:lnTo>
                        <a:pt x="25" y="37"/>
                      </a:lnTo>
                      <a:lnTo>
                        <a:pt x="0" y="54"/>
                      </a:lnTo>
                      <a:lnTo>
                        <a:pt x="88" y="129"/>
                      </a:lnTo>
                      <a:lnTo>
                        <a:pt x="88" y="129"/>
                      </a:lnTo>
                      <a:lnTo>
                        <a:pt x="106" y="118"/>
                      </a:lnTo>
                      <a:lnTo>
                        <a:pt x="113" y="116"/>
                      </a:lnTo>
                      <a:lnTo>
                        <a:pt x="117" y="114"/>
                      </a:lnTo>
                      <a:lnTo>
                        <a:pt x="117" y="114"/>
                      </a:lnTo>
                      <a:lnTo>
                        <a:pt x="182" y="117"/>
                      </a:lnTo>
                      <a:lnTo>
                        <a:pt x="224" y="117"/>
                      </a:lnTo>
                      <a:lnTo>
                        <a:pt x="244" y="117"/>
                      </a:lnTo>
                      <a:lnTo>
                        <a:pt x="264" y="114"/>
                      </a:lnTo>
                      <a:lnTo>
                        <a:pt x="264" y="114"/>
                      </a:lnTo>
                      <a:lnTo>
                        <a:pt x="282" y="106"/>
                      </a:lnTo>
                      <a:lnTo>
                        <a:pt x="297" y="96"/>
                      </a:lnTo>
                      <a:lnTo>
                        <a:pt x="326" y="78"/>
                      </a:lnTo>
                      <a:lnTo>
                        <a:pt x="349" y="60"/>
                      </a:lnTo>
                      <a:lnTo>
                        <a:pt x="367" y="44"/>
                      </a:lnTo>
                      <a:lnTo>
                        <a:pt x="381" y="30"/>
                      </a:lnTo>
                      <a:lnTo>
                        <a:pt x="390" y="18"/>
                      </a:lnTo>
                      <a:lnTo>
                        <a:pt x="397" y="8"/>
                      </a:lnTo>
                      <a:lnTo>
                        <a:pt x="397" y="8"/>
                      </a:lnTo>
                      <a:lnTo>
                        <a:pt x="392" y="5"/>
                      </a:lnTo>
                      <a:lnTo>
                        <a:pt x="386" y="3"/>
                      </a:lnTo>
                      <a:lnTo>
                        <a:pt x="379" y="3"/>
                      </a:lnTo>
                      <a:lnTo>
                        <a:pt x="370" y="3"/>
                      </a:lnTo>
                      <a:lnTo>
                        <a:pt x="360" y="7"/>
                      </a:lnTo>
                      <a:lnTo>
                        <a:pt x="353" y="9"/>
                      </a:lnTo>
                      <a:lnTo>
                        <a:pt x="348" y="14"/>
                      </a:lnTo>
                      <a:lnTo>
                        <a:pt x="342" y="19"/>
                      </a:lnTo>
                      <a:lnTo>
                        <a:pt x="335" y="26"/>
                      </a:lnTo>
                      <a:lnTo>
                        <a:pt x="335" y="26"/>
                      </a:ln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4" name="Freeform 30">
                  <a:extLst>
                    <a:ext uri="{FF2B5EF4-FFF2-40B4-BE49-F238E27FC236}">
                      <a16:creationId xmlns:a16="http://schemas.microsoft.com/office/drawing/2014/main" id="{C75EE455-2507-8F40-A009-7EC9876B05B6}"/>
                    </a:ext>
                  </a:extLst>
                </p:cNvPr>
                <p:cNvSpPr>
                  <a:spLocks noEditPoints="1"/>
                </p:cNvSpPr>
                <p:nvPr/>
              </p:nvSpPr>
              <p:spPr bwMode="auto">
                <a:xfrm>
                  <a:off x="2071441" y="1656201"/>
                  <a:ext cx="224570" cy="224570"/>
                </a:xfrm>
                <a:custGeom>
                  <a:avLst/>
                  <a:gdLst>
                    <a:gd name="T0" fmla="*/ 52 w 192"/>
                    <a:gd name="T1" fmla="*/ 32 h 192"/>
                    <a:gd name="T2" fmla="*/ 54 w 192"/>
                    <a:gd name="T3" fmla="*/ 10 h 192"/>
                    <a:gd name="T4" fmla="*/ 20 w 192"/>
                    <a:gd name="T5" fmla="*/ 38 h 192"/>
                    <a:gd name="T6" fmla="*/ 46 w 192"/>
                    <a:gd name="T7" fmla="*/ 36 h 192"/>
                    <a:gd name="T8" fmla="*/ 66 w 192"/>
                    <a:gd name="T9" fmla="*/ 60 h 192"/>
                    <a:gd name="T10" fmla="*/ 54 w 192"/>
                    <a:gd name="T11" fmla="*/ 64 h 192"/>
                    <a:gd name="T12" fmla="*/ 56 w 192"/>
                    <a:gd name="T13" fmla="*/ 94 h 192"/>
                    <a:gd name="T14" fmla="*/ 86 w 192"/>
                    <a:gd name="T15" fmla="*/ 146 h 192"/>
                    <a:gd name="T16" fmla="*/ 104 w 192"/>
                    <a:gd name="T17" fmla="*/ 146 h 192"/>
                    <a:gd name="T18" fmla="*/ 130 w 192"/>
                    <a:gd name="T19" fmla="*/ 138 h 192"/>
                    <a:gd name="T20" fmla="*/ 144 w 192"/>
                    <a:gd name="T21" fmla="*/ 112 h 192"/>
                    <a:gd name="T22" fmla="*/ 132 w 192"/>
                    <a:gd name="T23" fmla="*/ 86 h 192"/>
                    <a:gd name="T24" fmla="*/ 72 w 192"/>
                    <a:gd name="T25" fmla="*/ 50 h 192"/>
                    <a:gd name="T26" fmla="*/ 120 w 192"/>
                    <a:gd name="T27" fmla="*/ 62 h 192"/>
                    <a:gd name="T28" fmla="*/ 158 w 192"/>
                    <a:gd name="T29" fmla="*/ 96 h 192"/>
                    <a:gd name="T30" fmla="*/ 162 w 192"/>
                    <a:gd name="T31" fmla="*/ 68 h 192"/>
                    <a:gd name="T32" fmla="*/ 134 w 192"/>
                    <a:gd name="T33" fmla="*/ 42 h 192"/>
                    <a:gd name="T34" fmla="*/ 90 w 192"/>
                    <a:gd name="T35" fmla="*/ 38 h 192"/>
                    <a:gd name="T36" fmla="*/ 186 w 192"/>
                    <a:gd name="T37" fmla="*/ 66 h 192"/>
                    <a:gd name="T38" fmla="*/ 164 w 192"/>
                    <a:gd name="T39" fmla="*/ 28 h 192"/>
                    <a:gd name="T40" fmla="*/ 170 w 192"/>
                    <a:gd name="T41" fmla="*/ 50 h 192"/>
                    <a:gd name="T42" fmla="*/ 66 w 192"/>
                    <a:gd name="T43" fmla="*/ 36 h 192"/>
                    <a:gd name="T44" fmla="*/ 104 w 192"/>
                    <a:gd name="T45" fmla="*/ 28 h 192"/>
                    <a:gd name="T46" fmla="*/ 158 w 192"/>
                    <a:gd name="T47" fmla="*/ 42 h 192"/>
                    <a:gd name="T48" fmla="*/ 144 w 192"/>
                    <a:gd name="T49" fmla="*/ 12 h 192"/>
                    <a:gd name="T50" fmla="*/ 96 w 192"/>
                    <a:gd name="T51" fmla="*/ 0 h 192"/>
                    <a:gd name="T52" fmla="*/ 72 w 192"/>
                    <a:gd name="T53" fmla="*/ 16 h 192"/>
                    <a:gd name="T54" fmla="*/ 66 w 192"/>
                    <a:gd name="T55" fmla="*/ 36 h 192"/>
                    <a:gd name="T56" fmla="*/ 136 w 192"/>
                    <a:gd name="T57" fmla="*/ 148 h 192"/>
                    <a:gd name="T58" fmla="*/ 112 w 192"/>
                    <a:gd name="T59" fmla="*/ 164 h 192"/>
                    <a:gd name="T60" fmla="*/ 152 w 192"/>
                    <a:gd name="T61" fmla="*/ 174 h 192"/>
                    <a:gd name="T62" fmla="*/ 158 w 192"/>
                    <a:gd name="T63" fmla="*/ 128 h 192"/>
                    <a:gd name="T64" fmla="*/ 40 w 192"/>
                    <a:gd name="T65" fmla="*/ 48 h 192"/>
                    <a:gd name="T66" fmla="*/ 40 w 192"/>
                    <a:gd name="T67" fmla="*/ 46 h 192"/>
                    <a:gd name="T68" fmla="*/ 26 w 192"/>
                    <a:gd name="T69" fmla="*/ 46 h 192"/>
                    <a:gd name="T70" fmla="*/ 4 w 192"/>
                    <a:gd name="T71" fmla="*/ 72 h 192"/>
                    <a:gd name="T72" fmla="*/ 0 w 192"/>
                    <a:gd name="T73" fmla="*/ 98 h 192"/>
                    <a:gd name="T74" fmla="*/ 28 w 192"/>
                    <a:gd name="T75" fmla="*/ 58 h 192"/>
                    <a:gd name="T76" fmla="*/ 192 w 192"/>
                    <a:gd name="T77" fmla="*/ 88 h 192"/>
                    <a:gd name="T78" fmla="*/ 172 w 192"/>
                    <a:gd name="T79" fmla="*/ 68 h 192"/>
                    <a:gd name="T80" fmla="*/ 168 w 192"/>
                    <a:gd name="T81" fmla="*/ 98 h 192"/>
                    <a:gd name="T82" fmla="*/ 176 w 192"/>
                    <a:gd name="T83" fmla="*/ 112 h 192"/>
                    <a:gd name="T84" fmla="*/ 168 w 192"/>
                    <a:gd name="T85" fmla="*/ 126 h 192"/>
                    <a:gd name="T86" fmla="*/ 182 w 192"/>
                    <a:gd name="T87" fmla="*/ 140 h 192"/>
                    <a:gd name="T88" fmla="*/ 192 w 192"/>
                    <a:gd name="T89" fmla="*/ 96 h 192"/>
                    <a:gd name="T90" fmla="*/ 96 w 192"/>
                    <a:gd name="T91" fmla="*/ 176 h 192"/>
                    <a:gd name="T92" fmla="*/ 68 w 192"/>
                    <a:gd name="T93" fmla="*/ 172 h 192"/>
                    <a:gd name="T94" fmla="*/ 28 w 192"/>
                    <a:gd name="T95" fmla="*/ 164 h 192"/>
                    <a:gd name="T96" fmla="*/ 96 w 192"/>
                    <a:gd name="T97" fmla="*/ 192 h 192"/>
                    <a:gd name="T98" fmla="*/ 138 w 192"/>
                    <a:gd name="T99" fmla="*/ 182 h 192"/>
                    <a:gd name="T100" fmla="*/ 106 w 192"/>
                    <a:gd name="T101" fmla="*/ 172 h 192"/>
                    <a:gd name="T102" fmla="*/ 80 w 192"/>
                    <a:gd name="T103" fmla="*/ 162 h 192"/>
                    <a:gd name="T104" fmla="*/ 80 w 192"/>
                    <a:gd name="T105" fmla="*/ 154 h 192"/>
                    <a:gd name="T106" fmla="*/ 50 w 192"/>
                    <a:gd name="T107" fmla="*/ 108 h 192"/>
                    <a:gd name="T108" fmla="*/ 44 w 192"/>
                    <a:gd name="T109" fmla="*/ 72 h 192"/>
                    <a:gd name="T110" fmla="*/ 44 w 192"/>
                    <a:gd name="T111" fmla="*/ 58 h 192"/>
                    <a:gd name="T112" fmla="*/ 4 w 192"/>
                    <a:gd name="T113" fmla="*/ 122 h 192"/>
                    <a:gd name="T114" fmla="*/ 12 w 192"/>
                    <a:gd name="T115" fmla="*/ 144 h 192"/>
                    <a:gd name="T116" fmla="*/ 68 w 192"/>
                    <a:gd name="T117" fmla="*/ 16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2" h="192">
                      <a:moveTo>
                        <a:pt x="46" y="36"/>
                      </a:moveTo>
                      <a:lnTo>
                        <a:pt x="46" y="36"/>
                      </a:lnTo>
                      <a:lnTo>
                        <a:pt x="52" y="32"/>
                      </a:lnTo>
                      <a:lnTo>
                        <a:pt x="52" y="32"/>
                      </a:lnTo>
                      <a:lnTo>
                        <a:pt x="58" y="18"/>
                      </a:lnTo>
                      <a:lnTo>
                        <a:pt x="68" y="4"/>
                      </a:lnTo>
                      <a:lnTo>
                        <a:pt x="68" y="4"/>
                      </a:lnTo>
                      <a:lnTo>
                        <a:pt x="54" y="10"/>
                      </a:lnTo>
                      <a:lnTo>
                        <a:pt x="40" y="18"/>
                      </a:lnTo>
                      <a:lnTo>
                        <a:pt x="30" y="26"/>
                      </a:lnTo>
                      <a:lnTo>
                        <a:pt x="20" y="38"/>
                      </a:lnTo>
                      <a:lnTo>
                        <a:pt x="20" y="38"/>
                      </a:lnTo>
                      <a:lnTo>
                        <a:pt x="40" y="36"/>
                      </a:lnTo>
                      <a:lnTo>
                        <a:pt x="40" y="36"/>
                      </a:lnTo>
                      <a:lnTo>
                        <a:pt x="46" y="36"/>
                      </a:lnTo>
                      <a:lnTo>
                        <a:pt x="46" y="36"/>
                      </a:lnTo>
                      <a:close/>
                      <a:moveTo>
                        <a:pt x="72" y="50"/>
                      </a:moveTo>
                      <a:lnTo>
                        <a:pt x="72" y="50"/>
                      </a:lnTo>
                      <a:lnTo>
                        <a:pt x="70" y="56"/>
                      </a:lnTo>
                      <a:lnTo>
                        <a:pt x="66" y="60"/>
                      </a:lnTo>
                      <a:lnTo>
                        <a:pt x="62" y="62"/>
                      </a:lnTo>
                      <a:lnTo>
                        <a:pt x="56" y="64"/>
                      </a:lnTo>
                      <a:lnTo>
                        <a:pt x="56" y="64"/>
                      </a:lnTo>
                      <a:lnTo>
                        <a:pt x="54" y="64"/>
                      </a:lnTo>
                      <a:lnTo>
                        <a:pt x="54" y="64"/>
                      </a:lnTo>
                      <a:lnTo>
                        <a:pt x="54" y="72"/>
                      </a:lnTo>
                      <a:lnTo>
                        <a:pt x="54" y="72"/>
                      </a:lnTo>
                      <a:lnTo>
                        <a:pt x="56" y="94"/>
                      </a:lnTo>
                      <a:lnTo>
                        <a:pt x="62" y="114"/>
                      </a:lnTo>
                      <a:lnTo>
                        <a:pt x="74" y="132"/>
                      </a:lnTo>
                      <a:lnTo>
                        <a:pt x="86" y="146"/>
                      </a:lnTo>
                      <a:lnTo>
                        <a:pt x="86" y="146"/>
                      </a:lnTo>
                      <a:lnTo>
                        <a:pt x="92" y="144"/>
                      </a:lnTo>
                      <a:lnTo>
                        <a:pt x="96" y="144"/>
                      </a:lnTo>
                      <a:lnTo>
                        <a:pt x="96" y="144"/>
                      </a:lnTo>
                      <a:lnTo>
                        <a:pt x="104" y="146"/>
                      </a:lnTo>
                      <a:lnTo>
                        <a:pt x="110" y="152"/>
                      </a:lnTo>
                      <a:lnTo>
                        <a:pt x="110" y="152"/>
                      </a:lnTo>
                      <a:lnTo>
                        <a:pt x="120" y="146"/>
                      </a:lnTo>
                      <a:lnTo>
                        <a:pt x="130" y="138"/>
                      </a:lnTo>
                      <a:lnTo>
                        <a:pt x="138" y="130"/>
                      </a:lnTo>
                      <a:lnTo>
                        <a:pt x="146" y="120"/>
                      </a:lnTo>
                      <a:lnTo>
                        <a:pt x="146" y="120"/>
                      </a:lnTo>
                      <a:lnTo>
                        <a:pt x="144" y="112"/>
                      </a:lnTo>
                      <a:lnTo>
                        <a:pt x="144" y="112"/>
                      </a:lnTo>
                      <a:lnTo>
                        <a:pt x="146" y="104"/>
                      </a:lnTo>
                      <a:lnTo>
                        <a:pt x="146" y="104"/>
                      </a:lnTo>
                      <a:lnTo>
                        <a:pt x="132" y="86"/>
                      </a:lnTo>
                      <a:lnTo>
                        <a:pt x="114" y="70"/>
                      </a:lnTo>
                      <a:lnTo>
                        <a:pt x="94" y="58"/>
                      </a:lnTo>
                      <a:lnTo>
                        <a:pt x="72" y="50"/>
                      </a:lnTo>
                      <a:lnTo>
                        <a:pt x="72" y="50"/>
                      </a:lnTo>
                      <a:close/>
                      <a:moveTo>
                        <a:pt x="78" y="42"/>
                      </a:moveTo>
                      <a:lnTo>
                        <a:pt x="78" y="42"/>
                      </a:lnTo>
                      <a:lnTo>
                        <a:pt x="100" y="50"/>
                      </a:lnTo>
                      <a:lnTo>
                        <a:pt x="120" y="62"/>
                      </a:lnTo>
                      <a:lnTo>
                        <a:pt x="138" y="78"/>
                      </a:lnTo>
                      <a:lnTo>
                        <a:pt x="154" y="98"/>
                      </a:lnTo>
                      <a:lnTo>
                        <a:pt x="154" y="98"/>
                      </a:lnTo>
                      <a:lnTo>
                        <a:pt x="158" y="96"/>
                      </a:lnTo>
                      <a:lnTo>
                        <a:pt x="158" y="96"/>
                      </a:lnTo>
                      <a:lnTo>
                        <a:pt x="160" y="82"/>
                      </a:lnTo>
                      <a:lnTo>
                        <a:pt x="162" y="68"/>
                      </a:lnTo>
                      <a:lnTo>
                        <a:pt x="162" y="68"/>
                      </a:lnTo>
                      <a:lnTo>
                        <a:pt x="162" y="56"/>
                      </a:lnTo>
                      <a:lnTo>
                        <a:pt x="162" y="56"/>
                      </a:lnTo>
                      <a:lnTo>
                        <a:pt x="148" y="48"/>
                      </a:lnTo>
                      <a:lnTo>
                        <a:pt x="134" y="42"/>
                      </a:lnTo>
                      <a:lnTo>
                        <a:pt x="120" y="40"/>
                      </a:lnTo>
                      <a:lnTo>
                        <a:pt x="104" y="38"/>
                      </a:lnTo>
                      <a:lnTo>
                        <a:pt x="104" y="38"/>
                      </a:lnTo>
                      <a:lnTo>
                        <a:pt x="90" y="38"/>
                      </a:lnTo>
                      <a:lnTo>
                        <a:pt x="78" y="42"/>
                      </a:lnTo>
                      <a:lnTo>
                        <a:pt x="78" y="42"/>
                      </a:lnTo>
                      <a:close/>
                      <a:moveTo>
                        <a:pt x="186" y="66"/>
                      </a:moveTo>
                      <a:lnTo>
                        <a:pt x="186" y="66"/>
                      </a:lnTo>
                      <a:lnTo>
                        <a:pt x="182" y="54"/>
                      </a:lnTo>
                      <a:lnTo>
                        <a:pt x="178" y="46"/>
                      </a:lnTo>
                      <a:lnTo>
                        <a:pt x="172" y="36"/>
                      </a:lnTo>
                      <a:lnTo>
                        <a:pt x="164" y="28"/>
                      </a:lnTo>
                      <a:lnTo>
                        <a:pt x="164" y="28"/>
                      </a:lnTo>
                      <a:lnTo>
                        <a:pt x="168" y="38"/>
                      </a:lnTo>
                      <a:lnTo>
                        <a:pt x="170" y="50"/>
                      </a:lnTo>
                      <a:lnTo>
                        <a:pt x="170" y="50"/>
                      </a:lnTo>
                      <a:lnTo>
                        <a:pt x="178" y="58"/>
                      </a:lnTo>
                      <a:lnTo>
                        <a:pt x="186" y="66"/>
                      </a:lnTo>
                      <a:lnTo>
                        <a:pt x="186" y="66"/>
                      </a:lnTo>
                      <a:close/>
                      <a:moveTo>
                        <a:pt x="66" y="36"/>
                      </a:moveTo>
                      <a:lnTo>
                        <a:pt x="66" y="36"/>
                      </a:lnTo>
                      <a:lnTo>
                        <a:pt x="84" y="30"/>
                      </a:lnTo>
                      <a:lnTo>
                        <a:pt x="104" y="28"/>
                      </a:lnTo>
                      <a:lnTo>
                        <a:pt x="104" y="28"/>
                      </a:lnTo>
                      <a:lnTo>
                        <a:pt x="118" y="28"/>
                      </a:lnTo>
                      <a:lnTo>
                        <a:pt x="132" y="32"/>
                      </a:lnTo>
                      <a:lnTo>
                        <a:pt x="146" y="36"/>
                      </a:lnTo>
                      <a:lnTo>
                        <a:pt x="158" y="42"/>
                      </a:lnTo>
                      <a:lnTo>
                        <a:pt x="158" y="42"/>
                      </a:lnTo>
                      <a:lnTo>
                        <a:pt x="152" y="26"/>
                      </a:lnTo>
                      <a:lnTo>
                        <a:pt x="144" y="12"/>
                      </a:lnTo>
                      <a:lnTo>
                        <a:pt x="144" y="12"/>
                      </a:lnTo>
                      <a:lnTo>
                        <a:pt x="132" y="8"/>
                      </a:lnTo>
                      <a:lnTo>
                        <a:pt x="122" y="4"/>
                      </a:lnTo>
                      <a:lnTo>
                        <a:pt x="108" y="0"/>
                      </a:lnTo>
                      <a:lnTo>
                        <a:pt x="96" y="0"/>
                      </a:lnTo>
                      <a:lnTo>
                        <a:pt x="96" y="0"/>
                      </a:lnTo>
                      <a:lnTo>
                        <a:pt x="84" y="0"/>
                      </a:lnTo>
                      <a:lnTo>
                        <a:pt x="84" y="0"/>
                      </a:lnTo>
                      <a:lnTo>
                        <a:pt x="72" y="16"/>
                      </a:lnTo>
                      <a:lnTo>
                        <a:pt x="62" y="34"/>
                      </a:lnTo>
                      <a:lnTo>
                        <a:pt x="62" y="34"/>
                      </a:lnTo>
                      <a:lnTo>
                        <a:pt x="66" y="36"/>
                      </a:lnTo>
                      <a:lnTo>
                        <a:pt x="66" y="36"/>
                      </a:lnTo>
                      <a:close/>
                      <a:moveTo>
                        <a:pt x="154" y="126"/>
                      </a:moveTo>
                      <a:lnTo>
                        <a:pt x="154" y="126"/>
                      </a:lnTo>
                      <a:lnTo>
                        <a:pt x="146" y="138"/>
                      </a:lnTo>
                      <a:lnTo>
                        <a:pt x="136" y="148"/>
                      </a:lnTo>
                      <a:lnTo>
                        <a:pt x="124" y="156"/>
                      </a:lnTo>
                      <a:lnTo>
                        <a:pt x="112" y="162"/>
                      </a:lnTo>
                      <a:lnTo>
                        <a:pt x="112" y="162"/>
                      </a:lnTo>
                      <a:lnTo>
                        <a:pt x="112" y="164"/>
                      </a:lnTo>
                      <a:lnTo>
                        <a:pt x="112" y="164"/>
                      </a:lnTo>
                      <a:lnTo>
                        <a:pt x="132" y="170"/>
                      </a:lnTo>
                      <a:lnTo>
                        <a:pt x="152" y="174"/>
                      </a:lnTo>
                      <a:lnTo>
                        <a:pt x="152" y="174"/>
                      </a:lnTo>
                      <a:lnTo>
                        <a:pt x="166" y="162"/>
                      </a:lnTo>
                      <a:lnTo>
                        <a:pt x="166" y="162"/>
                      </a:lnTo>
                      <a:lnTo>
                        <a:pt x="162" y="144"/>
                      </a:lnTo>
                      <a:lnTo>
                        <a:pt x="158" y="128"/>
                      </a:lnTo>
                      <a:lnTo>
                        <a:pt x="158" y="128"/>
                      </a:lnTo>
                      <a:lnTo>
                        <a:pt x="154" y="126"/>
                      </a:lnTo>
                      <a:lnTo>
                        <a:pt x="154" y="126"/>
                      </a:lnTo>
                      <a:close/>
                      <a:moveTo>
                        <a:pt x="40" y="48"/>
                      </a:moveTo>
                      <a:lnTo>
                        <a:pt x="40" y="48"/>
                      </a:lnTo>
                      <a:lnTo>
                        <a:pt x="40" y="48"/>
                      </a:lnTo>
                      <a:lnTo>
                        <a:pt x="40" y="48"/>
                      </a:lnTo>
                      <a:lnTo>
                        <a:pt x="40" y="46"/>
                      </a:lnTo>
                      <a:lnTo>
                        <a:pt x="40" y="46"/>
                      </a:lnTo>
                      <a:lnTo>
                        <a:pt x="40" y="46"/>
                      </a:lnTo>
                      <a:lnTo>
                        <a:pt x="40" y="46"/>
                      </a:lnTo>
                      <a:lnTo>
                        <a:pt x="26" y="46"/>
                      </a:lnTo>
                      <a:lnTo>
                        <a:pt x="12" y="50"/>
                      </a:lnTo>
                      <a:lnTo>
                        <a:pt x="12" y="50"/>
                      </a:lnTo>
                      <a:lnTo>
                        <a:pt x="8" y="60"/>
                      </a:lnTo>
                      <a:lnTo>
                        <a:pt x="4" y="72"/>
                      </a:lnTo>
                      <a:lnTo>
                        <a:pt x="0" y="84"/>
                      </a:lnTo>
                      <a:lnTo>
                        <a:pt x="0" y="96"/>
                      </a:lnTo>
                      <a:lnTo>
                        <a:pt x="0" y="96"/>
                      </a:lnTo>
                      <a:lnTo>
                        <a:pt x="0" y="98"/>
                      </a:lnTo>
                      <a:lnTo>
                        <a:pt x="0" y="98"/>
                      </a:lnTo>
                      <a:lnTo>
                        <a:pt x="8" y="84"/>
                      </a:lnTo>
                      <a:lnTo>
                        <a:pt x="16" y="70"/>
                      </a:lnTo>
                      <a:lnTo>
                        <a:pt x="28" y="58"/>
                      </a:lnTo>
                      <a:lnTo>
                        <a:pt x="40" y="48"/>
                      </a:lnTo>
                      <a:lnTo>
                        <a:pt x="40" y="48"/>
                      </a:lnTo>
                      <a:close/>
                      <a:moveTo>
                        <a:pt x="192" y="88"/>
                      </a:moveTo>
                      <a:lnTo>
                        <a:pt x="192" y="88"/>
                      </a:lnTo>
                      <a:lnTo>
                        <a:pt x="182" y="76"/>
                      </a:lnTo>
                      <a:lnTo>
                        <a:pt x="172" y="64"/>
                      </a:lnTo>
                      <a:lnTo>
                        <a:pt x="172" y="64"/>
                      </a:lnTo>
                      <a:lnTo>
                        <a:pt x="172" y="68"/>
                      </a:lnTo>
                      <a:lnTo>
                        <a:pt x="172" y="68"/>
                      </a:lnTo>
                      <a:lnTo>
                        <a:pt x="170" y="84"/>
                      </a:lnTo>
                      <a:lnTo>
                        <a:pt x="168" y="98"/>
                      </a:lnTo>
                      <a:lnTo>
                        <a:pt x="168" y="98"/>
                      </a:lnTo>
                      <a:lnTo>
                        <a:pt x="174" y="104"/>
                      </a:lnTo>
                      <a:lnTo>
                        <a:pt x="176" y="108"/>
                      </a:lnTo>
                      <a:lnTo>
                        <a:pt x="176" y="112"/>
                      </a:lnTo>
                      <a:lnTo>
                        <a:pt x="176" y="112"/>
                      </a:lnTo>
                      <a:lnTo>
                        <a:pt x="176" y="116"/>
                      </a:lnTo>
                      <a:lnTo>
                        <a:pt x="174" y="120"/>
                      </a:lnTo>
                      <a:lnTo>
                        <a:pt x="168" y="126"/>
                      </a:lnTo>
                      <a:lnTo>
                        <a:pt x="168" y="126"/>
                      </a:lnTo>
                      <a:lnTo>
                        <a:pt x="172" y="138"/>
                      </a:lnTo>
                      <a:lnTo>
                        <a:pt x="174" y="152"/>
                      </a:lnTo>
                      <a:lnTo>
                        <a:pt x="174" y="152"/>
                      </a:lnTo>
                      <a:lnTo>
                        <a:pt x="182" y="140"/>
                      </a:lnTo>
                      <a:lnTo>
                        <a:pt x="188" y="126"/>
                      </a:lnTo>
                      <a:lnTo>
                        <a:pt x="190" y="112"/>
                      </a:lnTo>
                      <a:lnTo>
                        <a:pt x="192" y="96"/>
                      </a:lnTo>
                      <a:lnTo>
                        <a:pt x="192" y="96"/>
                      </a:lnTo>
                      <a:lnTo>
                        <a:pt x="192" y="88"/>
                      </a:lnTo>
                      <a:lnTo>
                        <a:pt x="192" y="88"/>
                      </a:lnTo>
                      <a:close/>
                      <a:moveTo>
                        <a:pt x="96" y="176"/>
                      </a:moveTo>
                      <a:lnTo>
                        <a:pt x="96" y="176"/>
                      </a:lnTo>
                      <a:lnTo>
                        <a:pt x="90" y="174"/>
                      </a:lnTo>
                      <a:lnTo>
                        <a:pt x="84" y="170"/>
                      </a:lnTo>
                      <a:lnTo>
                        <a:pt x="84" y="170"/>
                      </a:lnTo>
                      <a:lnTo>
                        <a:pt x="68" y="172"/>
                      </a:lnTo>
                      <a:lnTo>
                        <a:pt x="68" y="172"/>
                      </a:lnTo>
                      <a:lnTo>
                        <a:pt x="48" y="170"/>
                      </a:lnTo>
                      <a:lnTo>
                        <a:pt x="28" y="164"/>
                      </a:lnTo>
                      <a:lnTo>
                        <a:pt x="28" y="164"/>
                      </a:lnTo>
                      <a:lnTo>
                        <a:pt x="42" y="176"/>
                      </a:lnTo>
                      <a:lnTo>
                        <a:pt x="58" y="184"/>
                      </a:lnTo>
                      <a:lnTo>
                        <a:pt x="76" y="190"/>
                      </a:lnTo>
                      <a:lnTo>
                        <a:pt x="96" y="192"/>
                      </a:lnTo>
                      <a:lnTo>
                        <a:pt x="96" y="192"/>
                      </a:lnTo>
                      <a:lnTo>
                        <a:pt x="108" y="192"/>
                      </a:lnTo>
                      <a:lnTo>
                        <a:pt x="118" y="190"/>
                      </a:lnTo>
                      <a:lnTo>
                        <a:pt x="138" y="182"/>
                      </a:lnTo>
                      <a:lnTo>
                        <a:pt x="138" y="182"/>
                      </a:lnTo>
                      <a:lnTo>
                        <a:pt x="122" y="178"/>
                      </a:lnTo>
                      <a:lnTo>
                        <a:pt x="106" y="172"/>
                      </a:lnTo>
                      <a:lnTo>
                        <a:pt x="106" y="172"/>
                      </a:lnTo>
                      <a:lnTo>
                        <a:pt x="102" y="174"/>
                      </a:lnTo>
                      <a:lnTo>
                        <a:pt x="96" y="176"/>
                      </a:lnTo>
                      <a:lnTo>
                        <a:pt x="96" y="176"/>
                      </a:lnTo>
                      <a:close/>
                      <a:moveTo>
                        <a:pt x="80" y="162"/>
                      </a:moveTo>
                      <a:lnTo>
                        <a:pt x="80" y="162"/>
                      </a:lnTo>
                      <a:lnTo>
                        <a:pt x="80" y="160"/>
                      </a:lnTo>
                      <a:lnTo>
                        <a:pt x="80" y="160"/>
                      </a:lnTo>
                      <a:lnTo>
                        <a:pt x="80" y="154"/>
                      </a:lnTo>
                      <a:lnTo>
                        <a:pt x="80" y="154"/>
                      </a:lnTo>
                      <a:lnTo>
                        <a:pt x="66" y="138"/>
                      </a:lnTo>
                      <a:lnTo>
                        <a:pt x="54" y="118"/>
                      </a:lnTo>
                      <a:lnTo>
                        <a:pt x="50" y="108"/>
                      </a:lnTo>
                      <a:lnTo>
                        <a:pt x="46" y="96"/>
                      </a:lnTo>
                      <a:lnTo>
                        <a:pt x="44" y="84"/>
                      </a:lnTo>
                      <a:lnTo>
                        <a:pt x="44" y="72"/>
                      </a:lnTo>
                      <a:lnTo>
                        <a:pt x="44" y="72"/>
                      </a:lnTo>
                      <a:lnTo>
                        <a:pt x="44" y="60"/>
                      </a:lnTo>
                      <a:lnTo>
                        <a:pt x="44" y="60"/>
                      </a:lnTo>
                      <a:lnTo>
                        <a:pt x="44" y="58"/>
                      </a:lnTo>
                      <a:lnTo>
                        <a:pt x="44" y="58"/>
                      </a:lnTo>
                      <a:lnTo>
                        <a:pt x="30" y="70"/>
                      </a:lnTo>
                      <a:lnTo>
                        <a:pt x="18" y="86"/>
                      </a:lnTo>
                      <a:lnTo>
                        <a:pt x="10" y="104"/>
                      </a:lnTo>
                      <a:lnTo>
                        <a:pt x="4" y="122"/>
                      </a:lnTo>
                      <a:lnTo>
                        <a:pt x="4" y="122"/>
                      </a:lnTo>
                      <a:lnTo>
                        <a:pt x="8" y="134"/>
                      </a:lnTo>
                      <a:lnTo>
                        <a:pt x="12" y="144"/>
                      </a:lnTo>
                      <a:lnTo>
                        <a:pt x="12" y="144"/>
                      </a:lnTo>
                      <a:lnTo>
                        <a:pt x="26" y="152"/>
                      </a:lnTo>
                      <a:lnTo>
                        <a:pt x="38" y="158"/>
                      </a:lnTo>
                      <a:lnTo>
                        <a:pt x="52" y="160"/>
                      </a:lnTo>
                      <a:lnTo>
                        <a:pt x="68" y="162"/>
                      </a:lnTo>
                      <a:lnTo>
                        <a:pt x="68" y="162"/>
                      </a:lnTo>
                      <a:lnTo>
                        <a:pt x="80" y="162"/>
                      </a:lnTo>
                      <a:lnTo>
                        <a:pt x="80" y="162"/>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65" name="Rounded Rectangle 64">
                <a:extLst>
                  <a:ext uri="{FF2B5EF4-FFF2-40B4-BE49-F238E27FC236}">
                    <a16:creationId xmlns:a16="http://schemas.microsoft.com/office/drawing/2014/main" id="{4BAD1981-1A97-8342-94C7-BC2471CDAAFD}"/>
                  </a:ext>
                </a:extLst>
              </p:cNvPr>
              <p:cNvSpPr/>
              <p:nvPr/>
            </p:nvSpPr>
            <p:spPr>
              <a:xfrm>
                <a:off x="963933" y="1586620"/>
                <a:ext cx="2101703" cy="1350271"/>
              </a:xfrm>
              <a:prstGeom prst="roundRect">
                <a:avLst/>
              </a:prstGeom>
              <a:noFill/>
              <a:ln w="19050">
                <a:solidFill>
                  <a:srgbClr val="FFC000"/>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nvGrpSpPr>
            <p:cNvPr id="68" name="Group 67">
              <a:extLst>
                <a:ext uri="{FF2B5EF4-FFF2-40B4-BE49-F238E27FC236}">
                  <a16:creationId xmlns:a16="http://schemas.microsoft.com/office/drawing/2014/main" id="{AA0EF8B1-689E-9042-8821-4A3A08F1D787}"/>
                </a:ext>
              </a:extLst>
            </p:cNvPr>
            <p:cNvGrpSpPr/>
            <p:nvPr/>
          </p:nvGrpSpPr>
          <p:grpSpPr>
            <a:xfrm>
              <a:off x="6366400" y="2574814"/>
              <a:ext cx="2173431" cy="1381137"/>
              <a:chOff x="9205328" y="1881819"/>
              <a:chExt cx="2173431" cy="1381137"/>
            </a:xfrm>
          </p:grpSpPr>
          <p:grpSp>
            <p:nvGrpSpPr>
              <p:cNvPr id="60" name="Group 59">
                <a:extLst>
                  <a:ext uri="{FF2B5EF4-FFF2-40B4-BE49-F238E27FC236}">
                    <a16:creationId xmlns:a16="http://schemas.microsoft.com/office/drawing/2014/main" id="{5D8F3156-B790-E043-8648-13CDF1B0645F}"/>
                  </a:ext>
                </a:extLst>
              </p:cNvPr>
              <p:cNvGrpSpPr/>
              <p:nvPr/>
            </p:nvGrpSpPr>
            <p:grpSpPr>
              <a:xfrm>
                <a:off x="10120256" y="2051840"/>
                <a:ext cx="343575" cy="543910"/>
                <a:chOff x="4068763" y="2835276"/>
                <a:chExt cx="544513" cy="862013"/>
              </a:xfrm>
              <a:solidFill>
                <a:schemeClr val="accent6"/>
              </a:solidFill>
            </p:grpSpPr>
            <p:sp>
              <p:nvSpPr>
                <p:cNvPr id="61" name="Freeform 96">
                  <a:extLst>
                    <a:ext uri="{FF2B5EF4-FFF2-40B4-BE49-F238E27FC236}">
                      <a16:creationId xmlns:a16="http://schemas.microsoft.com/office/drawing/2014/main" id="{BB8703FF-2789-5D4F-89E9-A2B94E3DA825}"/>
                    </a:ext>
                  </a:extLst>
                </p:cNvPr>
                <p:cNvSpPr>
                  <a:spLocks/>
                </p:cNvSpPr>
                <p:nvPr/>
              </p:nvSpPr>
              <p:spPr bwMode="auto">
                <a:xfrm>
                  <a:off x="4068763" y="3432176"/>
                  <a:ext cx="544513" cy="265113"/>
                </a:xfrm>
                <a:custGeom>
                  <a:avLst/>
                  <a:gdLst>
                    <a:gd name="T0" fmla="*/ 343 w 343"/>
                    <a:gd name="T1" fmla="*/ 167 h 167"/>
                    <a:gd name="T2" fmla="*/ 332 w 343"/>
                    <a:gd name="T3" fmla="*/ 115 h 167"/>
                    <a:gd name="T4" fmla="*/ 309 w 343"/>
                    <a:gd name="T5" fmla="*/ 127 h 167"/>
                    <a:gd name="T6" fmla="*/ 215 w 343"/>
                    <a:gd name="T7" fmla="*/ 80 h 167"/>
                    <a:gd name="T8" fmla="*/ 303 w 343"/>
                    <a:gd name="T9" fmla="*/ 36 h 167"/>
                    <a:gd name="T10" fmla="*/ 327 w 343"/>
                    <a:gd name="T11" fmla="*/ 47 h 167"/>
                    <a:gd name="T12" fmla="*/ 331 w 343"/>
                    <a:gd name="T13" fmla="*/ 0 h 167"/>
                    <a:gd name="T14" fmla="*/ 236 w 343"/>
                    <a:gd name="T15" fmla="*/ 3 h 167"/>
                    <a:gd name="T16" fmla="*/ 259 w 343"/>
                    <a:gd name="T17" fmla="*/ 14 h 167"/>
                    <a:gd name="T18" fmla="*/ 229 w 343"/>
                    <a:gd name="T19" fmla="*/ 31 h 167"/>
                    <a:gd name="T20" fmla="*/ 229 w 343"/>
                    <a:gd name="T21" fmla="*/ 54 h 167"/>
                    <a:gd name="T22" fmla="*/ 229 w 343"/>
                    <a:gd name="T23" fmla="*/ 54 h 167"/>
                    <a:gd name="T24" fmla="*/ 227 w 343"/>
                    <a:gd name="T25" fmla="*/ 61 h 167"/>
                    <a:gd name="T26" fmla="*/ 226 w 343"/>
                    <a:gd name="T27" fmla="*/ 66 h 167"/>
                    <a:gd name="T28" fmla="*/ 223 w 343"/>
                    <a:gd name="T29" fmla="*/ 71 h 167"/>
                    <a:gd name="T30" fmla="*/ 219 w 343"/>
                    <a:gd name="T31" fmla="*/ 76 h 167"/>
                    <a:gd name="T32" fmla="*/ 215 w 343"/>
                    <a:gd name="T33" fmla="*/ 79 h 167"/>
                    <a:gd name="T34" fmla="*/ 211 w 343"/>
                    <a:gd name="T35" fmla="*/ 82 h 167"/>
                    <a:gd name="T36" fmla="*/ 205 w 343"/>
                    <a:gd name="T37" fmla="*/ 83 h 167"/>
                    <a:gd name="T38" fmla="*/ 198 w 343"/>
                    <a:gd name="T39" fmla="*/ 84 h 167"/>
                    <a:gd name="T40" fmla="*/ 198 w 343"/>
                    <a:gd name="T41" fmla="*/ 84 h 167"/>
                    <a:gd name="T42" fmla="*/ 198 w 343"/>
                    <a:gd name="T43" fmla="*/ 84 h 167"/>
                    <a:gd name="T44" fmla="*/ 198 w 343"/>
                    <a:gd name="T45" fmla="*/ 84 h 167"/>
                    <a:gd name="T46" fmla="*/ 190 w 343"/>
                    <a:gd name="T47" fmla="*/ 83 h 167"/>
                    <a:gd name="T48" fmla="*/ 182 w 343"/>
                    <a:gd name="T49" fmla="*/ 79 h 167"/>
                    <a:gd name="T50" fmla="*/ 176 w 343"/>
                    <a:gd name="T51" fmla="*/ 75 h 167"/>
                    <a:gd name="T52" fmla="*/ 172 w 343"/>
                    <a:gd name="T53" fmla="*/ 66 h 167"/>
                    <a:gd name="T54" fmla="*/ 172 w 343"/>
                    <a:gd name="T55" fmla="*/ 66 h 167"/>
                    <a:gd name="T56" fmla="*/ 168 w 343"/>
                    <a:gd name="T57" fmla="*/ 73 h 167"/>
                    <a:gd name="T58" fmla="*/ 168 w 343"/>
                    <a:gd name="T59" fmla="*/ 73 h 167"/>
                    <a:gd name="T60" fmla="*/ 164 w 343"/>
                    <a:gd name="T61" fmla="*/ 77 h 167"/>
                    <a:gd name="T62" fmla="*/ 160 w 343"/>
                    <a:gd name="T63" fmla="*/ 80 h 167"/>
                    <a:gd name="T64" fmla="*/ 160 w 343"/>
                    <a:gd name="T65" fmla="*/ 80 h 167"/>
                    <a:gd name="T66" fmla="*/ 153 w 343"/>
                    <a:gd name="T67" fmla="*/ 83 h 167"/>
                    <a:gd name="T68" fmla="*/ 145 w 343"/>
                    <a:gd name="T69" fmla="*/ 84 h 167"/>
                    <a:gd name="T70" fmla="*/ 145 w 343"/>
                    <a:gd name="T71" fmla="*/ 84 h 167"/>
                    <a:gd name="T72" fmla="*/ 145 w 343"/>
                    <a:gd name="T73" fmla="*/ 84 h 167"/>
                    <a:gd name="T74" fmla="*/ 145 w 343"/>
                    <a:gd name="T75" fmla="*/ 84 h 167"/>
                    <a:gd name="T76" fmla="*/ 136 w 343"/>
                    <a:gd name="T77" fmla="*/ 83 h 167"/>
                    <a:gd name="T78" fmla="*/ 129 w 343"/>
                    <a:gd name="T79" fmla="*/ 80 h 167"/>
                    <a:gd name="T80" fmla="*/ 129 w 343"/>
                    <a:gd name="T81" fmla="*/ 80 h 167"/>
                    <a:gd name="T82" fmla="*/ 124 w 343"/>
                    <a:gd name="T83" fmla="*/ 75 h 167"/>
                    <a:gd name="T84" fmla="*/ 118 w 343"/>
                    <a:gd name="T85" fmla="*/ 69 h 167"/>
                    <a:gd name="T86" fmla="*/ 116 w 343"/>
                    <a:gd name="T87" fmla="*/ 62 h 167"/>
                    <a:gd name="T88" fmla="*/ 114 w 343"/>
                    <a:gd name="T89" fmla="*/ 54 h 167"/>
                    <a:gd name="T90" fmla="*/ 114 w 343"/>
                    <a:gd name="T91" fmla="*/ 31 h 167"/>
                    <a:gd name="T92" fmla="*/ 84 w 343"/>
                    <a:gd name="T93" fmla="*/ 14 h 167"/>
                    <a:gd name="T94" fmla="*/ 107 w 343"/>
                    <a:gd name="T95" fmla="*/ 3 h 167"/>
                    <a:gd name="T96" fmla="*/ 12 w 343"/>
                    <a:gd name="T97" fmla="*/ 0 h 167"/>
                    <a:gd name="T98" fmla="*/ 16 w 343"/>
                    <a:gd name="T99" fmla="*/ 47 h 167"/>
                    <a:gd name="T100" fmla="*/ 41 w 343"/>
                    <a:gd name="T101" fmla="*/ 36 h 167"/>
                    <a:gd name="T102" fmla="*/ 128 w 343"/>
                    <a:gd name="T103" fmla="*/ 80 h 167"/>
                    <a:gd name="T104" fmla="*/ 36 w 343"/>
                    <a:gd name="T105" fmla="*/ 127 h 167"/>
                    <a:gd name="T106" fmla="*/ 11 w 343"/>
                    <a:gd name="T107" fmla="*/ 115 h 167"/>
                    <a:gd name="T108" fmla="*/ 0 w 343"/>
                    <a:gd name="T109" fmla="*/ 167 h 167"/>
                    <a:gd name="T110" fmla="*/ 103 w 343"/>
                    <a:gd name="T111" fmla="*/ 163 h 167"/>
                    <a:gd name="T112" fmla="*/ 78 w 343"/>
                    <a:gd name="T113" fmla="*/ 151 h 167"/>
                    <a:gd name="T114" fmla="*/ 172 w 343"/>
                    <a:gd name="T115" fmla="*/ 102 h 167"/>
                    <a:gd name="T116" fmla="*/ 265 w 343"/>
                    <a:gd name="T117" fmla="*/ 151 h 167"/>
                    <a:gd name="T118" fmla="*/ 240 w 343"/>
                    <a:gd name="T119" fmla="*/ 163 h 167"/>
                    <a:gd name="T120" fmla="*/ 343 w 343"/>
                    <a:gd name="T12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 h="167">
                      <a:moveTo>
                        <a:pt x="343" y="167"/>
                      </a:moveTo>
                      <a:lnTo>
                        <a:pt x="332" y="115"/>
                      </a:lnTo>
                      <a:lnTo>
                        <a:pt x="309" y="127"/>
                      </a:lnTo>
                      <a:lnTo>
                        <a:pt x="215" y="80"/>
                      </a:lnTo>
                      <a:lnTo>
                        <a:pt x="303" y="36"/>
                      </a:lnTo>
                      <a:lnTo>
                        <a:pt x="327" y="47"/>
                      </a:lnTo>
                      <a:lnTo>
                        <a:pt x="331" y="0"/>
                      </a:lnTo>
                      <a:lnTo>
                        <a:pt x="236" y="3"/>
                      </a:lnTo>
                      <a:lnTo>
                        <a:pt x="259" y="14"/>
                      </a:lnTo>
                      <a:lnTo>
                        <a:pt x="229" y="31"/>
                      </a:lnTo>
                      <a:lnTo>
                        <a:pt x="229" y="54"/>
                      </a:lnTo>
                      <a:lnTo>
                        <a:pt x="229" y="54"/>
                      </a:lnTo>
                      <a:lnTo>
                        <a:pt x="227" y="61"/>
                      </a:lnTo>
                      <a:lnTo>
                        <a:pt x="226" y="66"/>
                      </a:lnTo>
                      <a:lnTo>
                        <a:pt x="223" y="71"/>
                      </a:lnTo>
                      <a:lnTo>
                        <a:pt x="219" y="76"/>
                      </a:lnTo>
                      <a:lnTo>
                        <a:pt x="215" y="79"/>
                      </a:lnTo>
                      <a:lnTo>
                        <a:pt x="211" y="82"/>
                      </a:lnTo>
                      <a:lnTo>
                        <a:pt x="205" y="83"/>
                      </a:lnTo>
                      <a:lnTo>
                        <a:pt x="198" y="84"/>
                      </a:lnTo>
                      <a:lnTo>
                        <a:pt x="198" y="84"/>
                      </a:lnTo>
                      <a:lnTo>
                        <a:pt x="198" y="84"/>
                      </a:lnTo>
                      <a:lnTo>
                        <a:pt x="198" y="84"/>
                      </a:lnTo>
                      <a:lnTo>
                        <a:pt x="190" y="83"/>
                      </a:lnTo>
                      <a:lnTo>
                        <a:pt x="182" y="79"/>
                      </a:lnTo>
                      <a:lnTo>
                        <a:pt x="176" y="75"/>
                      </a:lnTo>
                      <a:lnTo>
                        <a:pt x="172" y="66"/>
                      </a:lnTo>
                      <a:lnTo>
                        <a:pt x="172" y="66"/>
                      </a:lnTo>
                      <a:lnTo>
                        <a:pt x="168" y="73"/>
                      </a:lnTo>
                      <a:lnTo>
                        <a:pt x="168" y="73"/>
                      </a:lnTo>
                      <a:lnTo>
                        <a:pt x="164" y="77"/>
                      </a:lnTo>
                      <a:lnTo>
                        <a:pt x="160" y="80"/>
                      </a:lnTo>
                      <a:lnTo>
                        <a:pt x="160" y="80"/>
                      </a:lnTo>
                      <a:lnTo>
                        <a:pt x="153" y="83"/>
                      </a:lnTo>
                      <a:lnTo>
                        <a:pt x="145" y="84"/>
                      </a:lnTo>
                      <a:lnTo>
                        <a:pt x="145" y="84"/>
                      </a:lnTo>
                      <a:lnTo>
                        <a:pt x="145" y="84"/>
                      </a:lnTo>
                      <a:lnTo>
                        <a:pt x="145" y="84"/>
                      </a:lnTo>
                      <a:lnTo>
                        <a:pt x="136" y="83"/>
                      </a:lnTo>
                      <a:lnTo>
                        <a:pt x="129" y="80"/>
                      </a:lnTo>
                      <a:lnTo>
                        <a:pt x="129" y="80"/>
                      </a:lnTo>
                      <a:lnTo>
                        <a:pt x="124" y="75"/>
                      </a:lnTo>
                      <a:lnTo>
                        <a:pt x="118" y="69"/>
                      </a:lnTo>
                      <a:lnTo>
                        <a:pt x="116" y="62"/>
                      </a:lnTo>
                      <a:lnTo>
                        <a:pt x="114" y="54"/>
                      </a:lnTo>
                      <a:lnTo>
                        <a:pt x="114" y="31"/>
                      </a:lnTo>
                      <a:lnTo>
                        <a:pt x="84" y="14"/>
                      </a:lnTo>
                      <a:lnTo>
                        <a:pt x="107" y="3"/>
                      </a:lnTo>
                      <a:lnTo>
                        <a:pt x="12" y="0"/>
                      </a:lnTo>
                      <a:lnTo>
                        <a:pt x="16" y="47"/>
                      </a:lnTo>
                      <a:lnTo>
                        <a:pt x="41" y="36"/>
                      </a:lnTo>
                      <a:lnTo>
                        <a:pt x="128" y="80"/>
                      </a:lnTo>
                      <a:lnTo>
                        <a:pt x="36" y="127"/>
                      </a:lnTo>
                      <a:lnTo>
                        <a:pt x="11" y="115"/>
                      </a:lnTo>
                      <a:lnTo>
                        <a:pt x="0" y="167"/>
                      </a:lnTo>
                      <a:lnTo>
                        <a:pt x="103" y="163"/>
                      </a:lnTo>
                      <a:lnTo>
                        <a:pt x="78" y="151"/>
                      </a:lnTo>
                      <a:lnTo>
                        <a:pt x="172" y="102"/>
                      </a:lnTo>
                      <a:lnTo>
                        <a:pt x="265" y="151"/>
                      </a:lnTo>
                      <a:lnTo>
                        <a:pt x="240" y="163"/>
                      </a:lnTo>
                      <a:lnTo>
                        <a:pt x="343"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Freeform 97">
                  <a:extLst>
                    <a:ext uri="{FF2B5EF4-FFF2-40B4-BE49-F238E27FC236}">
                      <a16:creationId xmlns:a16="http://schemas.microsoft.com/office/drawing/2014/main" id="{1753AEE4-2D0D-8B49-8EFB-649F7432A852}"/>
                    </a:ext>
                  </a:extLst>
                </p:cNvPr>
                <p:cNvSpPr>
                  <a:spLocks/>
                </p:cNvSpPr>
                <p:nvPr/>
              </p:nvSpPr>
              <p:spPr bwMode="auto">
                <a:xfrm>
                  <a:off x="4195763" y="2998788"/>
                  <a:ext cx="290513" cy="554038"/>
                </a:xfrm>
                <a:custGeom>
                  <a:avLst/>
                  <a:gdLst>
                    <a:gd name="T0" fmla="*/ 22 w 183"/>
                    <a:gd name="T1" fmla="*/ 182 h 349"/>
                    <a:gd name="T2" fmla="*/ 33 w 183"/>
                    <a:gd name="T3" fmla="*/ 173 h 349"/>
                    <a:gd name="T4" fmla="*/ 33 w 183"/>
                    <a:gd name="T5" fmla="*/ 146 h 349"/>
                    <a:gd name="T6" fmla="*/ 32 w 183"/>
                    <a:gd name="T7" fmla="*/ 106 h 349"/>
                    <a:gd name="T8" fmla="*/ 40 w 183"/>
                    <a:gd name="T9" fmla="*/ 59 h 349"/>
                    <a:gd name="T10" fmla="*/ 41 w 183"/>
                    <a:gd name="T11" fmla="*/ 54 h 349"/>
                    <a:gd name="T12" fmla="*/ 43 w 183"/>
                    <a:gd name="T13" fmla="*/ 166 h 349"/>
                    <a:gd name="T14" fmla="*/ 44 w 183"/>
                    <a:gd name="T15" fmla="*/ 331 h 349"/>
                    <a:gd name="T16" fmla="*/ 56 w 183"/>
                    <a:gd name="T17" fmla="*/ 348 h 349"/>
                    <a:gd name="T18" fmla="*/ 65 w 183"/>
                    <a:gd name="T19" fmla="*/ 349 h 349"/>
                    <a:gd name="T20" fmla="*/ 65 w 183"/>
                    <a:gd name="T21" fmla="*/ 349 h 349"/>
                    <a:gd name="T22" fmla="*/ 80 w 183"/>
                    <a:gd name="T23" fmla="*/ 342 h 349"/>
                    <a:gd name="T24" fmla="*/ 87 w 183"/>
                    <a:gd name="T25" fmla="*/ 327 h 349"/>
                    <a:gd name="T26" fmla="*/ 98 w 183"/>
                    <a:gd name="T27" fmla="*/ 327 h 349"/>
                    <a:gd name="T28" fmla="*/ 99 w 183"/>
                    <a:gd name="T29" fmla="*/ 335 h 349"/>
                    <a:gd name="T30" fmla="*/ 114 w 183"/>
                    <a:gd name="T31" fmla="*/ 349 h 349"/>
                    <a:gd name="T32" fmla="*/ 118 w 183"/>
                    <a:gd name="T33" fmla="*/ 349 h 349"/>
                    <a:gd name="T34" fmla="*/ 118 w 183"/>
                    <a:gd name="T35" fmla="*/ 349 h 349"/>
                    <a:gd name="T36" fmla="*/ 134 w 183"/>
                    <a:gd name="T37" fmla="*/ 342 h 349"/>
                    <a:gd name="T38" fmla="*/ 140 w 183"/>
                    <a:gd name="T39" fmla="*/ 327 h 349"/>
                    <a:gd name="T40" fmla="*/ 142 w 183"/>
                    <a:gd name="T41" fmla="*/ 155 h 349"/>
                    <a:gd name="T42" fmla="*/ 142 w 183"/>
                    <a:gd name="T43" fmla="*/ 54 h 349"/>
                    <a:gd name="T44" fmla="*/ 147 w 183"/>
                    <a:gd name="T45" fmla="*/ 73 h 349"/>
                    <a:gd name="T46" fmla="*/ 152 w 183"/>
                    <a:gd name="T47" fmla="*/ 106 h 349"/>
                    <a:gd name="T48" fmla="*/ 149 w 183"/>
                    <a:gd name="T49" fmla="*/ 166 h 349"/>
                    <a:gd name="T50" fmla="*/ 153 w 183"/>
                    <a:gd name="T51" fmla="*/ 178 h 349"/>
                    <a:gd name="T52" fmla="*/ 165 w 183"/>
                    <a:gd name="T53" fmla="*/ 182 h 349"/>
                    <a:gd name="T54" fmla="*/ 172 w 183"/>
                    <a:gd name="T55" fmla="*/ 181 h 349"/>
                    <a:gd name="T56" fmla="*/ 180 w 183"/>
                    <a:gd name="T57" fmla="*/ 163 h 349"/>
                    <a:gd name="T58" fmla="*/ 183 w 183"/>
                    <a:gd name="T59" fmla="*/ 123 h 349"/>
                    <a:gd name="T60" fmla="*/ 180 w 183"/>
                    <a:gd name="T61" fmla="*/ 83 h 349"/>
                    <a:gd name="T62" fmla="*/ 171 w 183"/>
                    <a:gd name="T63" fmla="*/ 39 h 349"/>
                    <a:gd name="T64" fmla="*/ 160 w 183"/>
                    <a:gd name="T65" fmla="*/ 17 h 349"/>
                    <a:gd name="T66" fmla="*/ 127 w 183"/>
                    <a:gd name="T67" fmla="*/ 4 h 349"/>
                    <a:gd name="T68" fmla="*/ 117 w 183"/>
                    <a:gd name="T69" fmla="*/ 0 h 349"/>
                    <a:gd name="T70" fmla="*/ 117 w 183"/>
                    <a:gd name="T71" fmla="*/ 0 h 349"/>
                    <a:gd name="T72" fmla="*/ 116 w 183"/>
                    <a:gd name="T73" fmla="*/ 8 h 349"/>
                    <a:gd name="T74" fmla="*/ 102 w 183"/>
                    <a:gd name="T75" fmla="*/ 53 h 349"/>
                    <a:gd name="T76" fmla="*/ 96 w 183"/>
                    <a:gd name="T77" fmla="*/ 21 h 349"/>
                    <a:gd name="T78" fmla="*/ 94 w 183"/>
                    <a:gd name="T79" fmla="*/ 4 h 349"/>
                    <a:gd name="T80" fmla="*/ 83 w 183"/>
                    <a:gd name="T81" fmla="*/ 11 h 349"/>
                    <a:gd name="T82" fmla="*/ 85 w 183"/>
                    <a:gd name="T83" fmla="*/ 31 h 349"/>
                    <a:gd name="T84" fmla="*/ 74 w 183"/>
                    <a:gd name="T85" fmla="*/ 35 h 349"/>
                    <a:gd name="T86" fmla="*/ 66 w 183"/>
                    <a:gd name="T87" fmla="*/ 0 h 349"/>
                    <a:gd name="T88" fmla="*/ 66 w 183"/>
                    <a:gd name="T89" fmla="*/ 0 h 349"/>
                    <a:gd name="T90" fmla="*/ 62 w 183"/>
                    <a:gd name="T91" fmla="*/ 2 h 349"/>
                    <a:gd name="T92" fmla="*/ 40 w 183"/>
                    <a:gd name="T93" fmla="*/ 10 h 349"/>
                    <a:gd name="T94" fmla="*/ 19 w 183"/>
                    <a:gd name="T95" fmla="*/ 24 h 349"/>
                    <a:gd name="T96" fmla="*/ 9 w 183"/>
                    <a:gd name="T97" fmla="*/ 50 h 349"/>
                    <a:gd name="T98" fmla="*/ 1 w 183"/>
                    <a:gd name="T99" fmla="*/ 105 h 349"/>
                    <a:gd name="T100" fmla="*/ 1 w 183"/>
                    <a:gd name="T101" fmla="*/ 141 h 349"/>
                    <a:gd name="T102" fmla="*/ 5 w 183"/>
                    <a:gd name="T103" fmla="*/ 170 h 349"/>
                    <a:gd name="T104" fmla="*/ 14 w 183"/>
                    <a:gd name="T105" fmla="*/ 18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3" h="349">
                      <a:moveTo>
                        <a:pt x="18" y="182"/>
                      </a:moveTo>
                      <a:lnTo>
                        <a:pt x="18" y="182"/>
                      </a:lnTo>
                      <a:lnTo>
                        <a:pt x="22" y="182"/>
                      </a:lnTo>
                      <a:lnTo>
                        <a:pt x="25" y="181"/>
                      </a:lnTo>
                      <a:lnTo>
                        <a:pt x="30" y="178"/>
                      </a:lnTo>
                      <a:lnTo>
                        <a:pt x="33" y="173"/>
                      </a:lnTo>
                      <a:lnTo>
                        <a:pt x="34" y="166"/>
                      </a:lnTo>
                      <a:lnTo>
                        <a:pt x="34" y="166"/>
                      </a:lnTo>
                      <a:lnTo>
                        <a:pt x="33" y="146"/>
                      </a:lnTo>
                      <a:lnTo>
                        <a:pt x="32" y="127"/>
                      </a:lnTo>
                      <a:lnTo>
                        <a:pt x="32" y="106"/>
                      </a:lnTo>
                      <a:lnTo>
                        <a:pt x="32" y="106"/>
                      </a:lnTo>
                      <a:lnTo>
                        <a:pt x="33" y="90"/>
                      </a:lnTo>
                      <a:lnTo>
                        <a:pt x="36" y="73"/>
                      </a:lnTo>
                      <a:lnTo>
                        <a:pt x="40" y="59"/>
                      </a:lnTo>
                      <a:lnTo>
                        <a:pt x="41" y="54"/>
                      </a:lnTo>
                      <a:lnTo>
                        <a:pt x="41" y="54"/>
                      </a:lnTo>
                      <a:lnTo>
                        <a:pt x="41" y="54"/>
                      </a:lnTo>
                      <a:lnTo>
                        <a:pt x="41" y="155"/>
                      </a:lnTo>
                      <a:lnTo>
                        <a:pt x="41" y="155"/>
                      </a:lnTo>
                      <a:lnTo>
                        <a:pt x="43" y="166"/>
                      </a:lnTo>
                      <a:lnTo>
                        <a:pt x="43" y="327"/>
                      </a:lnTo>
                      <a:lnTo>
                        <a:pt x="43" y="327"/>
                      </a:lnTo>
                      <a:lnTo>
                        <a:pt x="44" y="331"/>
                      </a:lnTo>
                      <a:lnTo>
                        <a:pt x="45" y="335"/>
                      </a:lnTo>
                      <a:lnTo>
                        <a:pt x="49" y="342"/>
                      </a:lnTo>
                      <a:lnTo>
                        <a:pt x="56" y="348"/>
                      </a:lnTo>
                      <a:lnTo>
                        <a:pt x="60" y="349"/>
                      </a:lnTo>
                      <a:lnTo>
                        <a:pt x="65" y="349"/>
                      </a:lnTo>
                      <a:lnTo>
                        <a:pt x="65" y="349"/>
                      </a:lnTo>
                      <a:lnTo>
                        <a:pt x="65" y="349"/>
                      </a:lnTo>
                      <a:lnTo>
                        <a:pt x="65" y="349"/>
                      </a:lnTo>
                      <a:lnTo>
                        <a:pt x="65" y="349"/>
                      </a:lnTo>
                      <a:lnTo>
                        <a:pt x="69" y="349"/>
                      </a:lnTo>
                      <a:lnTo>
                        <a:pt x="73" y="348"/>
                      </a:lnTo>
                      <a:lnTo>
                        <a:pt x="80" y="342"/>
                      </a:lnTo>
                      <a:lnTo>
                        <a:pt x="84" y="335"/>
                      </a:lnTo>
                      <a:lnTo>
                        <a:pt x="85" y="331"/>
                      </a:lnTo>
                      <a:lnTo>
                        <a:pt x="87" y="327"/>
                      </a:lnTo>
                      <a:lnTo>
                        <a:pt x="87" y="184"/>
                      </a:lnTo>
                      <a:lnTo>
                        <a:pt x="98" y="184"/>
                      </a:lnTo>
                      <a:lnTo>
                        <a:pt x="98" y="327"/>
                      </a:lnTo>
                      <a:lnTo>
                        <a:pt x="98" y="327"/>
                      </a:lnTo>
                      <a:lnTo>
                        <a:pt x="98" y="331"/>
                      </a:lnTo>
                      <a:lnTo>
                        <a:pt x="99" y="335"/>
                      </a:lnTo>
                      <a:lnTo>
                        <a:pt x="103" y="342"/>
                      </a:lnTo>
                      <a:lnTo>
                        <a:pt x="110" y="348"/>
                      </a:lnTo>
                      <a:lnTo>
                        <a:pt x="114" y="349"/>
                      </a:lnTo>
                      <a:lnTo>
                        <a:pt x="118" y="349"/>
                      </a:lnTo>
                      <a:lnTo>
                        <a:pt x="118" y="349"/>
                      </a:lnTo>
                      <a:lnTo>
                        <a:pt x="118" y="349"/>
                      </a:lnTo>
                      <a:lnTo>
                        <a:pt x="118" y="349"/>
                      </a:lnTo>
                      <a:lnTo>
                        <a:pt x="118" y="349"/>
                      </a:lnTo>
                      <a:lnTo>
                        <a:pt x="118" y="349"/>
                      </a:lnTo>
                      <a:lnTo>
                        <a:pt x="123" y="349"/>
                      </a:lnTo>
                      <a:lnTo>
                        <a:pt x="127" y="348"/>
                      </a:lnTo>
                      <a:lnTo>
                        <a:pt x="134" y="342"/>
                      </a:lnTo>
                      <a:lnTo>
                        <a:pt x="139" y="335"/>
                      </a:lnTo>
                      <a:lnTo>
                        <a:pt x="140" y="331"/>
                      </a:lnTo>
                      <a:lnTo>
                        <a:pt x="140" y="327"/>
                      </a:lnTo>
                      <a:lnTo>
                        <a:pt x="140" y="166"/>
                      </a:lnTo>
                      <a:lnTo>
                        <a:pt x="140" y="166"/>
                      </a:lnTo>
                      <a:lnTo>
                        <a:pt x="142" y="155"/>
                      </a:lnTo>
                      <a:lnTo>
                        <a:pt x="142" y="54"/>
                      </a:lnTo>
                      <a:lnTo>
                        <a:pt x="142" y="54"/>
                      </a:lnTo>
                      <a:lnTo>
                        <a:pt x="142" y="54"/>
                      </a:lnTo>
                      <a:lnTo>
                        <a:pt x="142" y="54"/>
                      </a:lnTo>
                      <a:lnTo>
                        <a:pt x="145" y="59"/>
                      </a:lnTo>
                      <a:lnTo>
                        <a:pt x="147" y="73"/>
                      </a:lnTo>
                      <a:lnTo>
                        <a:pt x="150" y="90"/>
                      </a:lnTo>
                      <a:lnTo>
                        <a:pt x="152" y="106"/>
                      </a:lnTo>
                      <a:lnTo>
                        <a:pt x="152" y="106"/>
                      </a:lnTo>
                      <a:lnTo>
                        <a:pt x="152" y="127"/>
                      </a:lnTo>
                      <a:lnTo>
                        <a:pt x="152" y="146"/>
                      </a:lnTo>
                      <a:lnTo>
                        <a:pt x="149" y="166"/>
                      </a:lnTo>
                      <a:lnTo>
                        <a:pt x="149" y="166"/>
                      </a:lnTo>
                      <a:lnTo>
                        <a:pt x="150" y="173"/>
                      </a:lnTo>
                      <a:lnTo>
                        <a:pt x="153" y="178"/>
                      </a:lnTo>
                      <a:lnTo>
                        <a:pt x="158" y="181"/>
                      </a:lnTo>
                      <a:lnTo>
                        <a:pt x="161" y="182"/>
                      </a:lnTo>
                      <a:lnTo>
                        <a:pt x="165" y="182"/>
                      </a:lnTo>
                      <a:lnTo>
                        <a:pt x="165" y="182"/>
                      </a:lnTo>
                      <a:lnTo>
                        <a:pt x="169" y="182"/>
                      </a:lnTo>
                      <a:lnTo>
                        <a:pt x="172" y="181"/>
                      </a:lnTo>
                      <a:lnTo>
                        <a:pt x="176" y="177"/>
                      </a:lnTo>
                      <a:lnTo>
                        <a:pt x="179" y="170"/>
                      </a:lnTo>
                      <a:lnTo>
                        <a:pt x="180" y="163"/>
                      </a:lnTo>
                      <a:lnTo>
                        <a:pt x="180" y="163"/>
                      </a:lnTo>
                      <a:lnTo>
                        <a:pt x="182" y="141"/>
                      </a:lnTo>
                      <a:lnTo>
                        <a:pt x="183" y="123"/>
                      </a:lnTo>
                      <a:lnTo>
                        <a:pt x="183" y="105"/>
                      </a:lnTo>
                      <a:lnTo>
                        <a:pt x="183" y="105"/>
                      </a:lnTo>
                      <a:lnTo>
                        <a:pt x="180" y="83"/>
                      </a:lnTo>
                      <a:lnTo>
                        <a:pt x="178" y="65"/>
                      </a:lnTo>
                      <a:lnTo>
                        <a:pt x="175" y="50"/>
                      </a:lnTo>
                      <a:lnTo>
                        <a:pt x="171" y="39"/>
                      </a:lnTo>
                      <a:lnTo>
                        <a:pt x="167" y="29"/>
                      </a:lnTo>
                      <a:lnTo>
                        <a:pt x="164" y="24"/>
                      </a:lnTo>
                      <a:lnTo>
                        <a:pt x="160" y="17"/>
                      </a:lnTo>
                      <a:lnTo>
                        <a:pt x="160" y="17"/>
                      </a:lnTo>
                      <a:lnTo>
                        <a:pt x="143" y="10"/>
                      </a:lnTo>
                      <a:lnTo>
                        <a:pt x="127" y="4"/>
                      </a:lnTo>
                      <a:lnTo>
                        <a:pt x="127" y="4"/>
                      </a:lnTo>
                      <a:lnTo>
                        <a:pt x="121" y="2"/>
                      </a:lnTo>
                      <a:lnTo>
                        <a:pt x="117" y="0"/>
                      </a:lnTo>
                      <a:lnTo>
                        <a:pt x="117" y="0"/>
                      </a:lnTo>
                      <a:lnTo>
                        <a:pt x="117" y="0"/>
                      </a:lnTo>
                      <a:lnTo>
                        <a:pt x="117" y="0"/>
                      </a:lnTo>
                      <a:lnTo>
                        <a:pt x="117" y="0"/>
                      </a:lnTo>
                      <a:lnTo>
                        <a:pt x="117" y="0"/>
                      </a:lnTo>
                      <a:lnTo>
                        <a:pt x="116" y="8"/>
                      </a:lnTo>
                      <a:lnTo>
                        <a:pt x="113" y="21"/>
                      </a:lnTo>
                      <a:lnTo>
                        <a:pt x="109" y="35"/>
                      </a:lnTo>
                      <a:lnTo>
                        <a:pt x="102" y="53"/>
                      </a:lnTo>
                      <a:lnTo>
                        <a:pt x="102" y="53"/>
                      </a:lnTo>
                      <a:lnTo>
                        <a:pt x="99" y="31"/>
                      </a:lnTo>
                      <a:lnTo>
                        <a:pt x="96" y="21"/>
                      </a:lnTo>
                      <a:lnTo>
                        <a:pt x="100" y="11"/>
                      </a:lnTo>
                      <a:lnTo>
                        <a:pt x="94" y="4"/>
                      </a:lnTo>
                      <a:lnTo>
                        <a:pt x="94" y="4"/>
                      </a:lnTo>
                      <a:lnTo>
                        <a:pt x="89" y="4"/>
                      </a:lnTo>
                      <a:lnTo>
                        <a:pt x="89" y="4"/>
                      </a:lnTo>
                      <a:lnTo>
                        <a:pt x="83" y="11"/>
                      </a:lnTo>
                      <a:lnTo>
                        <a:pt x="87" y="21"/>
                      </a:lnTo>
                      <a:lnTo>
                        <a:pt x="87" y="21"/>
                      </a:lnTo>
                      <a:lnTo>
                        <a:pt x="85" y="31"/>
                      </a:lnTo>
                      <a:lnTo>
                        <a:pt x="81" y="53"/>
                      </a:lnTo>
                      <a:lnTo>
                        <a:pt x="81" y="53"/>
                      </a:lnTo>
                      <a:lnTo>
                        <a:pt x="74" y="35"/>
                      </a:lnTo>
                      <a:lnTo>
                        <a:pt x="70" y="21"/>
                      </a:lnTo>
                      <a:lnTo>
                        <a:pt x="67" y="8"/>
                      </a:lnTo>
                      <a:lnTo>
                        <a:pt x="66" y="0"/>
                      </a:lnTo>
                      <a:lnTo>
                        <a:pt x="66" y="0"/>
                      </a:lnTo>
                      <a:lnTo>
                        <a:pt x="66" y="0"/>
                      </a:lnTo>
                      <a:lnTo>
                        <a:pt x="66" y="0"/>
                      </a:lnTo>
                      <a:lnTo>
                        <a:pt x="66" y="0"/>
                      </a:lnTo>
                      <a:lnTo>
                        <a:pt x="66" y="0"/>
                      </a:lnTo>
                      <a:lnTo>
                        <a:pt x="62" y="2"/>
                      </a:lnTo>
                      <a:lnTo>
                        <a:pt x="56" y="4"/>
                      </a:lnTo>
                      <a:lnTo>
                        <a:pt x="56" y="4"/>
                      </a:lnTo>
                      <a:lnTo>
                        <a:pt x="40" y="10"/>
                      </a:lnTo>
                      <a:lnTo>
                        <a:pt x="25" y="17"/>
                      </a:lnTo>
                      <a:lnTo>
                        <a:pt x="25" y="17"/>
                      </a:lnTo>
                      <a:lnTo>
                        <a:pt x="19" y="24"/>
                      </a:lnTo>
                      <a:lnTo>
                        <a:pt x="16" y="29"/>
                      </a:lnTo>
                      <a:lnTo>
                        <a:pt x="12" y="39"/>
                      </a:lnTo>
                      <a:lnTo>
                        <a:pt x="9" y="50"/>
                      </a:lnTo>
                      <a:lnTo>
                        <a:pt x="5" y="65"/>
                      </a:lnTo>
                      <a:lnTo>
                        <a:pt x="3" y="83"/>
                      </a:lnTo>
                      <a:lnTo>
                        <a:pt x="1" y="105"/>
                      </a:lnTo>
                      <a:lnTo>
                        <a:pt x="1" y="105"/>
                      </a:lnTo>
                      <a:lnTo>
                        <a:pt x="0" y="123"/>
                      </a:lnTo>
                      <a:lnTo>
                        <a:pt x="1" y="141"/>
                      </a:lnTo>
                      <a:lnTo>
                        <a:pt x="3" y="163"/>
                      </a:lnTo>
                      <a:lnTo>
                        <a:pt x="3" y="163"/>
                      </a:lnTo>
                      <a:lnTo>
                        <a:pt x="5" y="170"/>
                      </a:lnTo>
                      <a:lnTo>
                        <a:pt x="7" y="177"/>
                      </a:lnTo>
                      <a:lnTo>
                        <a:pt x="11" y="181"/>
                      </a:lnTo>
                      <a:lnTo>
                        <a:pt x="14" y="182"/>
                      </a:lnTo>
                      <a:lnTo>
                        <a:pt x="18" y="182"/>
                      </a:lnTo>
                      <a:lnTo>
                        <a:pt x="18"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Freeform 98">
                  <a:extLst>
                    <a:ext uri="{FF2B5EF4-FFF2-40B4-BE49-F238E27FC236}">
                      <a16:creationId xmlns:a16="http://schemas.microsoft.com/office/drawing/2014/main" id="{5AF60A2A-74CF-5A43-A6B6-E3A20FCD7872}"/>
                    </a:ext>
                  </a:extLst>
                </p:cNvPr>
                <p:cNvSpPr>
                  <a:spLocks/>
                </p:cNvSpPr>
                <p:nvPr/>
              </p:nvSpPr>
              <p:spPr bwMode="auto">
                <a:xfrm>
                  <a:off x="4271963" y="2835276"/>
                  <a:ext cx="139700" cy="155575"/>
                </a:xfrm>
                <a:custGeom>
                  <a:avLst/>
                  <a:gdLst>
                    <a:gd name="T0" fmla="*/ 8 w 88"/>
                    <a:gd name="T1" fmla="*/ 63 h 98"/>
                    <a:gd name="T2" fmla="*/ 8 w 88"/>
                    <a:gd name="T3" fmla="*/ 63 h 98"/>
                    <a:gd name="T4" fmla="*/ 14 w 88"/>
                    <a:gd name="T5" fmla="*/ 77 h 98"/>
                    <a:gd name="T6" fmla="*/ 17 w 88"/>
                    <a:gd name="T7" fmla="*/ 83 h 98"/>
                    <a:gd name="T8" fmla="*/ 21 w 88"/>
                    <a:gd name="T9" fmla="*/ 88 h 98"/>
                    <a:gd name="T10" fmla="*/ 26 w 88"/>
                    <a:gd name="T11" fmla="*/ 92 h 98"/>
                    <a:gd name="T12" fmla="*/ 32 w 88"/>
                    <a:gd name="T13" fmla="*/ 95 h 98"/>
                    <a:gd name="T14" fmla="*/ 37 w 88"/>
                    <a:gd name="T15" fmla="*/ 98 h 98"/>
                    <a:gd name="T16" fmla="*/ 44 w 88"/>
                    <a:gd name="T17" fmla="*/ 98 h 98"/>
                    <a:gd name="T18" fmla="*/ 44 w 88"/>
                    <a:gd name="T19" fmla="*/ 98 h 98"/>
                    <a:gd name="T20" fmla="*/ 51 w 88"/>
                    <a:gd name="T21" fmla="*/ 98 h 98"/>
                    <a:gd name="T22" fmla="*/ 57 w 88"/>
                    <a:gd name="T23" fmla="*/ 95 h 98"/>
                    <a:gd name="T24" fmla="*/ 62 w 88"/>
                    <a:gd name="T25" fmla="*/ 92 h 98"/>
                    <a:gd name="T26" fmla="*/ 68 w 88"/>
                    <a:gd name="T27" fmla="*/ 88 h 98"/>
                    <a:gd name="T28" fmla="*/ 72 w 88"/>
                    <a:gd name="T29" fmla="*/ 83 h 98"/>
                    <a:gd name="T30" fmla="*/ 75 w 88"/>
                    <a:gd name="T31" fmla="*/ 76 h 98"/>
                    <a:gd name="T32" fmla="*/ 80 w 88"/>
                    <a:gd name="T33" fmla="*/ 63 h 98"/>
                    <a:gd name="T34" fmla="*/ 80 w 88"/>
                    <a:gd name="T35" fmla="*/ 63 h 98"/>
                    <a:gd name="T36" fmla="*/ 83 w 88"/>
                    <a:gd name="T37" fmla="*/ 60 h 98"/>
                    <a:gd name="T38" fmla="*/ 86 w 88"/>
                    <a:gd name="T39" fmla="*/ 56 h 98"/>
                    <a:gd name="T40" fmla="*/ 87 w 88"/>
                    <a:gd name="T41" fmla="*/ 52 h 98"/>
                    <a:gd name="T42" fmla="*/ 88 w 88"/>
                    <a:gd name="T43" fmla="*/ 48 h 98"/>
                    <a:gd name="T44" fmla="*/ 88 w 88"/>
                    <a:gd name="T45" fmla="*/ 48 h 98"/>
                    <a:gd name="T46" fmla="*/ 86 w 88"/>
                    <a:gd name="T47" fmla="*/ 43 h 98"/>
                    <a:gd name="T48" fmla="*/ 83 w 88"/>
                    <a:gd name="T49" fmla="*/ 41 h 98"/>
                    <a:gd name="T50" fmla="*/ 83 w 88"/>
                    <a:gd name="T51" fmla="*/ 41 h 98"/>
                    <a:gd name="T52" fmla="*/ 81 w 88"/>
                    <a:gd name="T53" fmla="*/ 33 h 98"/>
                    <a:gd name="T54" fmla="*/ 79 w 88"/>
                    <a:gd name="T55" fmla="*/ 25 h 98"/>
                    <a:gd name="T56" fmla="*/ 76 w 88"/>
                    <a:gd name="T57" fmla="*/ 18 h 98"/>
                    <a:gd name="T58" fmla="*/ 72 w 88"/>
                    <a:gd name="T59" fmla="*/ 12 h 98"/>
                    <a:gd name="T60" fmla="*/ 66 w 88"/>
                    <a:gd name="T61" fmla="*/ 7 h 98"/>
                    <a:gd name="T62" fmla="*/ 59 w 88"/>
                    <a:gd name="T63" fmla="*/ 4 h 98"/>
                    <a:gd name="T64" fmla="*/ 52 w 88"/>
                    <a:gd name="T65" fmla="*/ 1 h 98"/>
                    <a:gd name="T66" fmla="*/ 44 w 88"/>
                    <a:gd name="T67" fmla="*/ 0 h 98"/>
                    <a:gd name="T68" fmla="*/ 44 w 88"/>
                    <a:gd name="T69" fmla="*/ 0 h 98"/>
                    <a:gd name="T70" fmla="*/ 36 w 88"/>
                    <a:gd name="T71" fmla="*/ 1 h 98"/>
                    <a:gd name="T72" fmla="*/ 29 w 88"/>
                    <a:gd name="T73" fmla="*/ 4 h 98"/>
                    <a:gd name="T74" fmla="*/ 22 w 88"/>
                    <a:gd name="T75" fmla="*/ 7 h 98"/>
                    <a:gd name="T76" fmla="*/ 18 w 88"/>
                    <a:gd name="T77" fmla="*/ 12 h 98"/>
                    <a:gd name="T78" fmla="*/ 12 w 88"/>
                    <a:gd name="T79" fmla="*/ 18 h 98"/>
                    <a:gd name="T80" fmla="*/ 10 w 88"/>
                    <a:gd name="T81" fmla="*/ 25 h 98"/>
                    <a:gd name="T82" fmla="*/ 7 w 88"/>
                    <a:gd name="T83" fmla="*/ 31 h 98"/>
                    <a:gd name="T84" fmla="*/ 6 w 88"/>
                    <a:gd name="T85" fmla="*/ 40 h 98"/>
                    <a:gd name="T86" fmla="*/ 6 w 88"/>
                    <a:gd name="T87" fmla="*/ 40 h 98"/>
                    <a:gd name="T88" fmla="*/ 1 w 88"/>
                    <a:gd name="T89" fmla="*/ 43 h 98"/>
                    <a:gd name="T90" fmla="*/ 0 w 88"/>
                    <a:gd name="T91" fmla="*/ 44 h 98"/>
                    <a:gd name="T92" fmla="*/ 0 w 88"/>
                    <a:gd name="T93" fmla="*/ 48 h 98"/>
                    <a:gd name="T94" fmla="*/ 0 w 88"/>
                    <a:gd name="T95" fmla="*/ 48 h 98"/>
                    <a:gd name="T96" fmla="*/ 0 w 88"/>
                    <a:gd name="T97" fmla="*/ 52 h 98"/>
                    <a:gd name="T98" fmla="*/ 1 w 88"/>
                    <a:gd name="T99" fmla="*/ 58 h 98"/>
                    <a:gd name="T100" fmla="*/ 4 w 88"/>
                    <a:gd name="T101" fmla="*/ 62 h 98"/>
                    <a:gd name="T102" fmla="*/ 8 w 88"/>
                    <a:gd name="T103" fmla="*/ 63 h 98"/>
                    <a:gd name="T104" fmla="*/ 8 w 88"/>
                    <a:gd name="T105" fmla="*/ 6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8" h="98">
                      <a:moveTo>
                        <a:pt x="8" y="63"/>
                      </a:moveTo>
                      <a:lnTo>
                        <a:pt x="8" y="63"/>
                      </a:lnTo>
                      <a:lnTo>
                        <a:pt x="14" y="77"/>
                      </a:lnTo>
                      <a:lnTo>
                        <a:pt x="17" y="83"/>
                      </a:lnTo>
                      <a:lnTo>
                        <a:pt x="21" y="88"/>
                      </a:lnTo>
                      <a:lnTo>
                        <a:pt x="26" y="92"/>
                      </a:lnTo>
                      <a:lnTo>
                        <a:pt x="32" y="95"/>
                      </a:lnTo>
                      <a:lnTo>
                        <a:pt x="37" y="98"/>
                      </a:lnTo>
                      <a:lnTo>
                        <a:pt x="44" y="98"/>
                      </a:lnTo>
                      <a:lnTo>
                        <a:pt x="44" y="98"/>
                      </a:lnTo>
                      <a:lnTo>
                        <a:pt x="51" y="98"/>
                      </a:lnTo>
                      <a:lnTo>
                        <a:pt x="57" y="95"/>
                      </a:lnTo>
                      <a:lnTo>
                        <a:pt x="62" y="92"/>
                      </a:lnTo>
                      <a:lnTo>
                        <a:pt x="68" y="88"/>
                      </a:lnTo>
                      <a:lnTo>
                        <a:pt x="72" y="83"/>
                      </a:lnTo>
                      <a:lnTo>
                        <a:pt x="75" y="76"/>
                      </a:lnTo>
                      <a:lnTo>
                        <a:pt x="80" y="63"/>
                      </a:lnTo>
                      <a:lnTo>
                        <a:pt x="80" y="63"/>
                      </a:lnTo>
                      <a:lnTo>
                        <a:pt x="83" y="60"/>
                      </a:lnTo>
                      <a:lnTo>
                        <a:pt x="86" y="56"/>
                      </a:lnTo>
                      <a:lnTo>
                        <a:pt x="87" y="52"/>
                      </a:lnTo>
                      <a:lnTo>
                        <a:pt x="88" y="48"/>
                      </a:lnTo>
                      <a:lnTo>
                        <a:pt x="88" y="48"/>
                      </a:lnTo>
                      <a:lnTo>
                        <a:pt x="86" y="43"/>
                      </a:lnTo>
                      <a:lnTo>
                        <a:pt x="83" y="41"/>
                      </a:lnTo>
                      <a:lnTo>
                        <a:pt x="83" y="41"/>
                      </a:lnTo>
                      <a:lnTo>
                        <a:pt x="81" y="33"/>
                      </a:lnTo>
                      <a:lnTo>
                        <a:pt x="79" y="25"/>
                      </a:lnTo>
                      <a:lnTo>
                        <a:pt x="76" y="18"/>
                      </a:lnTo>
                      <a:lnTo>
                        <a:pt x="72" y="12"/>
                      </a:lnTo>
                      <a:lnTo>
                        <a:pt x="66" y="7"/>
                      </a:lnTo>
                      <a:lnTo>
                        <a:pt x="59" y="4"/>
                      </a:lnTo>
                      <a:lnTo>
                        <a:pt x="52" y="1"/>
                      </a:lnTo>
                      <a:lnTo>
                        <a:pt x="44" y="0"/>
                      </a:lnTo>
                      <a:lnTo>
                        <a:pt x="44" y="0"/>
                      </a:lnTo>
                      <a:lnTo>
                        <a:pt x="36" y="1"/>
                      </a:lnTo>
                      <a:lnTo>
                        <a:pt x="29" y="4"/>
                      </a:lnTo>
                      <a:lnTo>
                        <a:pt x="22" y="7"/>
                      </a:lnTo>
                      <a:lnTo>
                        <a:pt x="18" y="12"/>
                      </a:lnTo>
                      <a:lnTo>
                        <a:pt x="12" y="18"/>
                      </a:lnTo>
                      <a:lnTo>
                        <a:pt x="10" y="25"/>
                      </a:lnTo>
                      <a:lnTo>
                        <a:pt x="7" y="31"/>
                      </a:lnTo>
                      <a:lnTo>
                        <a:pt x="6" y="40"/>
                      </a:lnTo>
                      <a:lnTo>
                        <a:pt x="6" y="40"/>
                      </a:lnTo>
                      <a:lnTo>
                        <a:pt x="1" y="43"/>
                      </a:lnTo>
                      <a:lnTo>
                        <a:pt x="0" y="44"/>
                      </a:lnTo>
                      <a:lnTo>
                        <a:pt x="0" y="48"/>
                      </a:lnTo>
                      <a:lnTo>
                        <a:pt x="0" y="48"/>
                      </a:lnTo>
                      <a:lnTo>
                        <a:pt x="0" y="52"/>
                      </a:lnTo>
                      <a:lnTo>
                        <a:pt x="1" y="58"/>
                      </a:lnTo>
                      <a:lnTo>
                        <a:pt x="4" y="62"/>
                      </a:lnTo>
                      <a:lnTo>
                        <a:pt x="8" y="63"/>
                      </a:lnTo>
                      <a:lnTo>
                        <a:pt x="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3" name="TextBox 12">
                <a:extLst>
                  <a:ext uri="{FF2B5EF4-FFF2-40B4-BE49-F238E27FC236}">
                    <a16:creationId xmlns:a16="http://schemas.microsoft.com/office/drawing/2014/main" id="{F445AD30-B3CB-B847-A643-403B86260435}"/>
                  </a:ext>
                </a:extLst>
              </p:cNvPr>
              <p:cNvSpPr txBox="1"/>
              <p:nvPr/>
            </p:nvSpPr>
            <p:spPr>
              <a:xfrm>
                <a:off x="9205328" y="2616625"/>
                <a:ext cx="2173431" cy="646331"/>
              </a:xfrm>
              <a:prstGeom prst="rect">
                <a:avLst/>
              </a:prstGeom>
              <a:noFill/>
            </p:spPr>
            <p:txBody>
              <a:bodyPr wrap="square" rtlCol="0">
                <a:spAutoFit/>
              </a:bodyPr>
              <a:lstStyle/>
              <a:p>
                <a:pPr algn="ctr"/>
                <a:r>
                  <a:rPr lang="en-US" sz="1200" b="1" dirty="0">
                    <a:solidFill>
                      <a:schemeClr val="accent6"/>
                    </a:solidFill>
                  </a:rPr>
                  <a:t>Customer behavior problems</a:t>
                </a:r>
                <a:r>
                  <a:rPr lang="en-US" sz="1200" dirty="0">
                    <a:solidFill>
                      <a:srgbClr val="4D4F53"/>
                    </a:solidFill>
                  </a:rPr>
                  <a:t>:</a:t>
                </a:r>
              </a:p>
              <a:p>
                <a:pPr algn="ctr"/>
                <a:r>
                  <a:rPr lang="en-US" sz="1200" dirty="0">
                    <a:solidFill>
                      <a:srgbClr val="4D4F53"/>
                    </a:solidFill>
                  </a:rPr>
                  <a:t>Identify problems that carry more or less importance</a:t>
                </a:r>
              </a:p>
            </p:txBody>
          </p:sp>
          <p:sp>
            <p:nvSpPr>
              <p:cNvPr id="66" name="Rounded Rectangle 65">
                <a:extLst>
                  <a:ext uri="{FF2B5EF4-FFF2-40B4-BE49-F238E27FC236}">
                    <a16:creationId xmlns:a16="http://schemas.microsoft.com/office/drawing/2014/main" id="{37CE3885-D9FC-794D-9995-9DE8A4EF0BA9}"/>
                  </a:ext>
                </a:extLst>
              </p:cNvPr>
              <p:cNvSpPr/>
              <p:nvPr/>
            </p:nvSpPr>
            <p:spPr>
              <a:xfrm>
                <a:off x="9241192" y="1881819"/>
                <a:ext cx="2101703" cy="1350271"/>
              </a:xfrm>
              <a:prstGeom prst="roundRect">
                <a:avLst/>
              </a:prstGeom>
              <a:noFill/>
              <a:ln w="19050">
                <a:solidFill>
                  <a:schemeClr val="accent6"/>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grpSp>
    </p:spTree>
    <p:extLst>
      <p:ext uri="{BB962C8B-B14F-4D97-AF65-F5344CB8AC3E}">
        <p14:creationId xmlns:p14="http://schemas.microsoft.com/office/powerpoint/2010/main" val="3509681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78FAAC-13E4-454C-9C87-8D5ECA7FE3C5}"/>
              </a:ext>
            </a:extLst>
          </p:cNvPr>
          <p:cNvSpPr>
            <a:spLocks noGrp="1"/>
          </p:cNvSpPr>
          <p:nvPr>
            <p:ph type="body" sz="quarter" idx="10"/>
          </p:nvPr>
        </p:nvSpPr>
        <p:spPr/>
        <p:txBody>
          <a:bodyPr/>
          <a:lstStyle/>
          <a:p>
            <a:r>
              <a:rPr lang="en-US" dirty="0"/>
              <a:t>Data Sources</a:t>
            </a:r>
          </a:p>
        </p:txBody>
      </p:sp>
      <p:sp>
        <p:nvSpPr>
          <p:cNvPr id="4" name="Title 3">
            <a:extLst>
              <a:ext uri="{FF2B5EF4-FFF2-40B4-BE49-F238E27FC236}">
                <a16:creationId xmlns:a16="http://schemas.microsoft.com/office/drawing/2014/main" id="{8E4C0771-DF59-9D4F-8DC7-333450C93B06}"/>
              </a:ext>
            </a:extLst>
          </p:cNvPr>
          <p:cNvSpPr>
            <a:spLocks noGrp="1"/>
          </p:cNvSpPr>
          <p:nvPr>
            <p:ph type="title"/>
          </p:nvPr>
        </p:nvSpPr>
        <p:spPr/>
        <p:txBody>
          <a:bodyPr/>
          <a:lstStyle/>
          <a:p>
            <a:r>
              <a:rPr lang="en-US"/>
              <a:t>Current State</a:t>
            </a:r>
          </a:p>
        </p:txBody>
      </p:sp>
      <p:grpSp>
        <p:nvGrpSpPr>
          <p:cNvPr id="7" name="Group 6">
            <a:extLst>
              <a:ext uri="{FF2B5EF4-FFF2-40B4-BE49-F238E27FC236}">
                <a16:creationId xmlns:a16="http://schemas.microsoft.com/office/drawing/2014/main" id="{769D2F9E-F052-CA43-9DE0-59C0558F8F94}"/>
              </a:ext>
            </a:extLst>
          </p:cNvPr>
          <p:cNvGrpSpPr/>
          <p:nvPr/>
        </p:nvGrpSpPr>
        <p:grpSpPr>
          <a:xfrm>
            <a:off x="-159482" y="471092"/>
            <a:ext cx="5935687" cy="5610099"/>
            <a:chOff x="-159482" y="471092"/>
            <a:chExt cx="5935687" cy="5610099"/>
          </a:xfrm>
        </p:grpSpPr>
        <p:grpSp>
          <p:nvGrpSpPr>
            <p:cNvPr id="3" name="Group 2">
              <a:extLst>
                <a:ext uri="{FF2B5EF4-FFF2-40B4-BE49-F238E27FC236}">
                  <a16:creationId xmlns:a16="http://schemas.microsoft.com/office/drawing/2014/main" id="{36704EBE-8F6C-3945-9F78-F2C5285E2703}"/>
                </a:ext>
              </a:extLst>
            </p:cNvPr>
            <p:cNvGrpSpPr/>
            <p:nvPr/>
          </p:nvGrpSpPr>
          <p:grpSpPr>
            <a:xfrm>
              <a:off x="-159482" y="471092"/>
              <a:ext cx="5935687" cy="5610099"/>
              <a:chOff x="-159482" y="471092"/>
              <a:chExt cx="5935687" cy="5610099"/>
            </a:xfrm>
          </p:grpSpPr>
          <p:sp>
            <p:nvSpPr>
              <p:cNvPr id="75" name="Freeform 74">
                <a:extLst>
                  <a:ext uri="{FF2B5EF4-FFF2-40B4-BE49-F238E27FC236}">
                    <a16:creationId xmlns:a16="http://schemas.microsoft.com/office/drawing/2014/main" id="{4BF3BE29-F69B-D044-BB49-E0943033A699}"/>
                  </a:ext>
                </a:extLst>
              </p:cNvPr>
              <p:cNvSpPr/>
              <p:nvPr/>
            </p:nvSpPr>
            <p:spPr>
              <a:xfrm rot="1711088">
                <a:off x="-159482" y="471092"/>
                <a:ext cx="5935687" cy="5610099"/>
              </a:xfrm>
              <a:custGeom>
                <a:avLst/>
                <a:gdLst>
                  <a:gd name="connsiteX0" fmla="*/ 0 w 5935687"/>
                  <a:gd name="connsiteY0" fmla="*/ 3225248 h 5610099"/>
                  <a:gd name="connsiteX1" fmla="*/ 5935687 w 5935687"/>
                  <a:gd name="connsiteY1" fmla="*/ 0 h 5610099"/>
                  <a:gd name="connsiteX2" fmla="*/ 5935687 w 5935687"/>
                  <a:gd name="connsiteY2" fmla="*/ 3088969 h 5610099"/>
                  <a:gd name="connsiteX3" fmla="*/ 1295846 w 5935687"/>
                  <a:gd name="connsiteY3" fmla="*/ 5610099 h 5610099"/>
                  <a:gd name="connsiteX4" fmla="*/ 0 w 5935687"/>
                  <a:gd name="connsiteY4" fmla="*/ 3225248 h 561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687" h="5610099">
                    <a:moveTo>
                      <a:pt x="0" y="3225248"/>
                    </a:moveTo>
                    <a:lnTo>
                      <a:pt x="5935687" y="0"/>
                    </a:lnTo>
                    <a:lnTo>
                      <a:pt x="5935687" y="3088969"/>
                    </a:lnTo>
                    <a:lnTo>
                      <a:pt x="1295846" y="5610099"/>
                    </a:lnTo>
                    <a:lnTo>
                      <a:pt x="0" y="3225248"/>
                    </a:lnTo>
                    <a:close/>
                  </a:path>
                </a:pathLst>
              </a:custGeom>
              <a:solidFill>
                <a:schemeClr val="accent4">
                  <a:lumMod val="75000"/>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grpSp>
            <p:nvGrpSpPr>
              <p:cNvPr id="81" name="Group 80">
                <a:extLst>
                  <a:ext uri="{FF2B5EF4-FFF2-40B4-BE49-F238E27FC236}">
                    <a16:creationId xmlns:a16="http://schemas.microsoft.com/office/drawing/2014/main" id="{F9DB6765-BD6D-CD4D-B8A9-428A96B52D61}"/>
                  </a:ext>
                </a:extLst>
              </p:cNvPr>
              <p:cNvGrpSpPr/>
              <p:nvPr/>
            </p:nvGrpSpPr>
            <p:grpSpPr>
              <a:xfrm>
                <a:off x="429685" y="3061192"/>
                <a:ext cx="5075129" cy="1429792"/>
                <a:chOff x="429685" y="3546965"/>
                <a:chExt cx="5075129" cy="1429792"/>
              </a:xfrm>
            </p:grpSpPr>
            <p:sp>
              <p:nvSpPr>
                <p:cNvPr id="13" name="TextBox 12">
                  <a:extLst>
                    <a:ext uri="{FF2B5EF4-FFF2-40B4-BE49-F238E27FC236}">
                      <a16:creationId xmlns:a16="http://schemas.microsoft.com/office/drawing/2014/main" id="{AA3F98C5-470E-AE47-BD47-6BE68E187B8A}"/>
                    </a:ext>
                  </a:extLst>
                </p:cNvPr>
                <p:cNvSpPr txBox="1"/>
                <p:nvPr/>
              </p:nvSpPr>
              <p:spPr>
                <a:xfrm>
                  <a:off x="1672001" y="4391982"/>
                  <a:ext cx="3832813" cy="584775"/>
                </a:xfrm>
                <a:prstGeom prst="rect">
                  <a:avLst/>
                </a:prstGeom>
                <a:noFill/>
              </p:spPr>
              <p:txBody>
                <a:bodyPr wrap="square" rtlCol="0">
                  <a:spAutoFit/>
                </a:bodyPr>
                <a:lstStyle/>
                <a:p>
                  <a:pPr algn="ctr"/>
                  <a:r>
                    <a:rPr lang="en-US" sz="1600" dirty="0">
                      <a:solidFill>
                        <a:srgbClr val="4D4F53"/>
                      </a:solidFill>
                    </a:rPr>
                    <a:t>Can be leveraged to </a:t>
                  </a:r>
                  <a:r>
                    <a:rPr lang="en-US" sz="1600" b="1" dirty="0">
                      <a:solidFill>
                        <a:srgbClr val="4D4F53"/>
                      </a:solidFill>
                    </a:rPr>
                    <a:t>characterize the ‘health’ of the CPE</a:t>
                  </a:r>
                </a:p>
              </p:txBody>
            </p:sp>
            <p:grpSp>
              <p:nvGrpSpPr>
                <p:cNvPr id="80" name="Group 79">
                  <a:extLst>
                    <a:ext uri="{FF2B5EF4-FFF2-40B4-BE49-F238E27FC236}">
                      <a16:creationId xmlns:a16="http://schemas.microsoft.com/office/drawing/2014/main" id="{9BF44BC9-3F1A-AA4C-A258-0DDF56F4A5AA}"/>
                    </a:ext>
                  </a:extLst>
                </p:cNvPr>
                <p:cNvGrpSpPr/>
                <p:nvPr/>
              </p:nvGrpSpPr>
              <p:grpSpPr>
                <a:xfrm>
                  <a:off x="429685" y="3546965"/>
                  <a:ext cx="932220" cy="1000018"/>
                  <a:chOff x="429685" y="3546965"/>
                  <a:chExt cx="932220" cy="1000018"/>
                </a:xfrm>
              </p:grpSpPr>
              <p:sp>
                <p:nvSpPr>
                  <p:cNvPr id="36" name="Freeform 274">
                    <a:extLst>
                      <a:ext uri="{FF2B5EF4-FFF2-40B4-BE49-F238E27FC236}">
                        <a16:creationId xmlns:a16="http://schemas.microsoft.com/office/drawing/2014/main" id="{63B8AEB0-1D12-D549-AAFA-42084FE9B869}"/>
                      </a:ext>
                    </a:extLst>
                  </p:cNvPr>
                  <p:cNvSpPr>
                    <a:spLocks noEditPoints="1"/>
                  </p:cNvSpPr>
                  <p:nvPr/>
                </p:nvSpPr>
                <p:spPr bwMode="auto">
                  <a:xfrm>
                    <a:off x="429685" y="3546965"/>
                    <a:ext cx="932220" cy="1000018"/>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79" name="Group 78">
                    <a:extLst>
                      <a:ext uri="{FF2B5EF4-FFF2-40B4-BE49-F238E27FC236}">
                        <a16:creationId xmlns:a16="http://schemas.microsoft.com/office/drawing/2014/main" id="{600C6DB0-2C02-EF45-9AED-B535638DBE1A}"/>
                      </a:ext>
                    </a:extLst>
                  </p:cNvPr>
                  <p:cNvGrpSpPr/>
                  <p:nvPr/>
                </p:nvGrpSpPr>
                <p:grpSpPr>
                  <a:xfrm>
                    <a:off x="694525" y="3743325"/>
                    <a:ext cx="402539" cy="337797"/>
                    <a:chOff x="1263025" y="2967306"/>
                    <a:chExt cx="402539" cy="337797"/>
                  </a:xfrm>
                </p:grpSpPr>
                <p:sp>
                  <p:nvSpPr>
                    <p:cNvPr id="78" name="Rounded Rectangle 77">
                      <a:extLst>
                        <a:ext uri="{FF2B5EF4-FFF2-40B4-BE49-F238E27FC236}">
                          <a16:creationId xmlns:a16="http://schemas.microsoft.com/office/drawing/2014/main" id="{0CD997BB-0B52-134C-BD56-AE32DB719BE0}"/>
                        </a:ext>
                      </a:extLst>
                    </p:cNvPr>
                    <p:cNvSpPr/>
                    <p:nvPr/>
                  </p:nvSpPr>
                  <p:spPr>
                    <a:xfrm>
                      <a:off x="1263025" y="2967306"/>
                      <a:ext cx="402539" cy="337797"/>
                    </a:xfrm>
                    <a:prstGeom prst="roundRect">
                      <a:avLst/>
                    </a:prstGeom>
                    <a:solidFill>
                      <a:srgbClr val="DFDCD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8" name="Freeform 268">
                      <a:extLst>
                        <a:ext uri="{FF2B5EF4-FFF2-40B4-BE49-F238E27FC236}">
                          <a16:creationId xmlns:a16="http://schemas.microsoft.com/office/drawing/2014/main" id="{0D813D21-FDE5-EE47-BB57-D31449699F5E}"/>
                        </a:ext>
                      </a:extLst>
                    </p:cNvPr>
                    <p:cNvSpPr>
                      <a:spLocks noEditPoints="1"/>
                    </p:cNvSpPr>
                    <p:nvPr/>
                  </p:nvSpPr>
                  <p:spPr bwMode="auto">
                    <a:xfrm>
                      <a:off x="1292692" y="2996390"/>
                      <a:ext cx="346380" cy="289663"/>
                    </a:xfrm>
                    <a:custGeom>
                      <a:avLst/>
                      <a:gdLst>
                        <a:gd name="T0" fmla="*/ 40 w 342"/>
                        <a:gd name="T1" fmla="*/ 0 h 286"/>
                        <a:gd name="T2" fmla="*/ 18 w 342"/>
                        <a:gd name="T3" fmla="*/ 8 h 286"/>
                        <a:gd name="T4" fmla="*/ 4 w 342"/>
                        <a:gd name="T5" fmla="*/ 24 h 286"/>
                        <a:gd name="T6" fmla="*/ 0 w 342"/>
                        <a:gd name="T7" fmla="*/ 142 h 286"/>
                        <a:gd name="T8" fmla="*/ 62 w 342"/>
                        <a:gd name="T9" fmla="*/ 140 h 286"/>
                        <a:gd name="T10" fmla="*/ 68 w 342"/>
                        <a:gd name="T11" fmla="*/ 134 h 286"/>
                        <a:gd name="T12" fmla="*/ 118 w 342"/>
                        <a:gd name="T13" fmla="*/ 50 h 286"/>
                        <a:gd name="T14" fmla="*/ 118 w 342"/>
                        <a:gd name="T15" fmla="*/ 50 h 286"/>
                        <a:gd name="T16" fmla="*/ 140 w 342"/>
                        <a:gd name="T17" fmla="*/ 40 h 286"/>
                        <a:gd name="T18" fmla="*/ 140 w 342"/>
                        <a:gd name="T19" fmla="*/ 40 h 286"/>
                        <a:gd name="T20" fmla="*/ 162 w 342"/>
                        <a:gd name="T21" fmla="*/ 52 h 286"/>
                        <a:gd name="T22" fmla="*/ 168 w 342"/>
                        <a:gd name="T23" fmla="*/ 72 h 286"/>
                        <a:gd name="T24" fmla="*/ 208 w 342"/>
                        <a:gd name="T25" fmla="*/ 156 h 286"/>
                        <a:gd name="T26" fmla="*/ 250 w 342"/>
                        <a:gd name="T27" fmla="*/ 134 h 286"/>
                        <a:gd name="T28" fmla="*/ 342 w 342"/>
                        <a:gd name="T29" fmla="*/ 40 h 286"/>
                        <a:gd name="T30" fmla="*/ 338 w 342"/>
                        <a:gd name="T31" fmla="*/ 24 h 286"/>
                        <a:gd name="T32" fmla="*/ 324 w 342"/>
                        <a:gd name="T33" fmla="*/ 8 h 286"/>
                        <a:gd name="T34" fmla="*/ 302 w 342"/>
                        <a:gd name="T35" fmla="*/ 0 h 286"/>
                        <a:gd name="T36" fmla="*/ 204 w 342"/>
                        <a:gd name="T37" fmla="*/ 232 h 286"/>
                        <a:gd name="T38" fmla="*/ 192 w 342"/>
                        <a:gd name="T39" fmla="*/ 242 h 286"/>
                        <a:gd name="T40" fmla="*/ 176 w 342"/>
                        <a:gd name="T41" fmla="*/ 246 h 286"/>
                        <a:gd name="T42" fmla="*/ 160 w 342"/>
                        <a:gd name="T43" fmla="*/ 242 h 286"/>
                        <a:gd name="T44" fmla="*/ 150 w 342"/>
                        <a:gd name="T45" fmla="*/ 230 h 286"/>
                        <a:gd name="T46" fmla="*/ 128 w 342"/>
                        <a:gd name="T47" fmla="*/ 132 h 286"/>
                        <a:gd name="T48" fmla="*/ 108 w 342"/>
                        <a:gd name="T49" fmla="*/ 164 h 286"/>
                        <a:gd name="T50" fmla="*/ 74 w 342"/>
                        <a:gd name="T51" fmla="*/ 188 h 286"/>
                        <a:gd name="T52" fmla="*/ 0 w 342"/>
                        <a:gd name="T53" fmla="*/ 246 h 286"/>
                        <a:gd name="T54" fmla="*/ 4 w 342"/>
                        <a:gd name="T55" fmla="*/ 262 h 286"/>
                        <a:gd name="T56" fmla="*/ 18 w 342"/>
                        <a:gd name="T57" fmla="*/ 278 h 286"/>
                        <a:gd name="T58" fmla="*/ 40 w 342"/>
                        <a:gd name="T59" fmla="*/ 286 h 286"/>
                        <a:gd name="T60" fmla="*/ 310 w 342"/>
                        <a:gd name="T61" fmla="*/ 284 h 286"/>
                        <a:gd name="T62" fmla="*/ 330 w 342"/>
                        <a:gd name="T63" fmla="*/ 274 h 286"/>
                        <a:gd name="T64" fmla="*/ 340 w 342"/>
                        <a:gd name="T65" fmla="*/ 254 h 286"/>
                        <a:gd name="T66" fmla="*/ 266 w 342"/>
                        <a:gd name="T67" fmla="*/ 180 h 286"/>
                        <a:gd name="T68" fmla="*/ 244 w 342"/>
                        <a:gd name="T69" fmla="*/ 188 h 286"/>
                        <a:gd name="T70" fmla="*/ 164 w 342"/>
                        <a:gd name="T71" fmla="*/ 224 h 286"/>
                        <a:gd name="T72" fmla="*/ 162 w 342"/>
                        <a:gd name="T73" fmla="*/ 210 h 286"/>
                        <a:gd name="T74" fmla="*/ 98 w 342"/>
                        <a:gd name="T75" fmla="*/ 150 h 286"/>
                        <a:gd name="T76" fmla="*/ 70 w 342"/>
                        <a:gd name="T77" fmla="*/ 172 h 286"/>
                        <a:gd name="T78" fmla="*/ 2 w 342"/>
                        <a:gd name="T79" fmla="*/ 176 h 286"/>
                        <a:gd name="T80" fmla="*/ 56 w 342"/>
                        <a:gd name="T81" fmla="*/ 158 h 286"/>
                        <a:gd name="T82" fmla="*/ 78 w 342"/>
                        <a:gd name="T83" fmla="*/ 148 h 286"/>
                        <a:gd name="T84" fmla="*/ 126 w 342"/>
                        <a:gd name="T85" fmla="*/ 68 h 286"/>
                        <a:gd name="T86" fmla="*/ 130 w 342"/>
                        <a:gd name="T87" fmla="*/ 60 h 286"/>
                        <a:gd name="T88" fmla="*/ 140 w 342"/>
                        <a:gd name="T89" fmla="*/ 56 h 286"/>
                        <a:gd name="T90" fmla="*/ 144 w 342"/>
                        <a:gd name="T91" fmla="*/ 56 h 286"/>
                        <a:gd name="T92" fmla="*/ 150 w 342"/>
                        <a:gd name="T93" fmla="*/ 64 h 286"/>
                        <a:gd name="T94" fmla="*/ 152 w 342"/>
                        <a:gd name="T95" fmla="*/ 74 h 286"/>
                        <a:gd name="T96" fmla="*/ 178 w 342"/>
                        <a:gd name="T97" fmla="*/ 212 h 286"/>
                        <a:gd name="T98" fmla="*/ 180 w 342"/>
                        <a:gd name="T99" fmla="*/ 212 h 286"/>
                        <a:gd name="T100" fmla="*/ 220 w 342"/>
                        <a:gd name="T101" fmla="*/ 168 h 286"/>
                        <a:gd name="T102" fmla="*/ 252 w 342"/>
                        <a:gd name="T103" fmla="*/ 148 h 286"/>
                        <a:gd name="T104" fmla="*/ 342 w 342"/>
                        <a:gd name="T105" fmla="*/ 148 h 286"/>
                        <a:gd name="T106" fmla="*/ 266 w 342"/>
                        <a:gd name="T107" fmla="*/ 164 h 286"/>
                        <a:gd name="T108" fmla="*/ 238 w 342"/>
                        <a:gd name="T109" fmla="*/ 172 h 286"/>
                        <a:gd name="T110" fmla="*/ 192 w 342"/>
                        <a:gd name="T111" fmla="*/ 222 h 286"/>
                        <a:gd name="T112" fmla="*/ 180 w 342"/>
                        <a:gd name="T113" fmla="*/ 230 h 286"/>
                        <a:gd name="T114" fmla="*/ 176 w 342"/>
                        <a:gd name="T115" fmla="*/ 230 h 286"/>
                        <a:gd name="T116" fmla="*/ 176 w 342"/>
                        <a:gd name="T117" fmla="*/ 230 h 286"/>
                        <a:gd name="T118" fmla="*/ 164 w 342"/>
                        <a:gd name="T119" fmla="*/ 22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286">
                          <a:moveTo>
                            <a:pt x="302" y="0"/>
                          </a:moveTo>
                          <a:lnTo>
                            <a:pt x="40" y="0"/>
                          </a:lnTo>
                          <a:lnTo>
                            <a:pt x="40" y="0"/>
                          </a:lnTo>
                          <a:lnTo>
                            <a:pt x="32" y="2"/>
                          </a:lnTo>
                          <a:lnTo>
                            <a:pt x="26" y="4"/>
                          </a:lnTo>
                          <a:lnTo>
                            <a:pt x="18" y="8"/>
                          </a:lnTo>
                          <a:lnTo>
                            <a:pt x="12" y="12"/>
                          </a:lnTo>
                          <a:lnTo>
                            <a:pt x="8" y="18"/>
                          </a:lnTo>
                          <a:lnTo>
                            <a:pt x="4" y="24"/>
                          </a:lnTo>
                          <a:lnTo>
                            <a:pt x="2" y="32"/>
                          </a:lnTo>
                          <a:lnTo>
                            <a:pt x="0" y="40"/>
                          </a:lnTo>
                          <a:lnTo>
                            <a:pt x="0" y="142"/>
                          </a:lnTo>
                          <a:lnTo>
                            <a:pt x="56" y="142"/>
                          </a:lnTo>
                          <a:lnTo>
                            <a:pt x="56" y="142"/>
                          </a:lnTo>
                          <a:lnTo>
                            <a:pt x="62" y="140"/>
                          </a:lnTo>
                          <a:lnTo>
                            <a:pt x="68" y="136"/>
                          </a:lnTo>
                          <a:lnTo>
                            <a:pt x="68" y="136"/>
                          </a:lnTo>
                          <a:lnTo>
                            <a:pt x="68" y="134"/>
                          </a:lnTo>
                          <a:lnTo>
                            <a:pt x="112" y="62"/>
                          </a:lnTo>
                          <a:lnTo>
                            <a:pt x="112" y="62"/>
                          </a:lnTo>
                          <a:lnTo>
                            <a:pt x="118" y="50"/>
                          </a:lnTo>
                          <a:lnTo>
                            <a:pt x="118" y="50"/>
                          </a:lnTo>
                          <a:lnTo>
                            <a:pt x="118" y="50"/>
                          </a:lnTo>
                          <a:lnTo>
                            <a:pt x="118" y="50"/>
                          </a:lnTo>
                          <a:lnTo>
                            <a:pt x="126" y="44"/>
                          </a:lnTo>
                          <a:lnTo>
                            <a:pt x="132" y="40"/>
                          </a:lnTo>
                          <a:lnTo>
                            <a:pt x="140" y="40"/>
                          </a:lnTo>
                          <a:lnTo>
                            <a:pt x="140" y="40"/>
                          </a:lnTo>
                          <a:lnTo>
                            <a:pt x="140" y="40"/>
                          </a:lnTo>
                          <a:lnTo>
                            <a:pt x="140" y="40"/>
                          </a:lnTo>
                          <a:lnTo>
                            <a:pt x="150" y="42"/>
                          </a:lnTo>
                          <a:lnTo>
                            <a:pt x="156" y="46"/>
                          </a:lnTo>
                          <a:lnTo>
                            <a:pt x="162" y="52"/>
                          </a:lnTo>
                          <a:lnTo>
                            <a:pt x="166" y="60"/>
                          </a:lnTo>
                          <a:lnTo>
                            <a:pt x="166" y="60"/>
                          </a:lnTo>
                          <a:lnTo>
                            <a:pt x="168" y="72"/>
                          </a:lnTo>
                          <a:lnTo>
                            <a:pt x="188" y="176"/>
                          </a:lnTo>
                          <a:lnTo>
                            <a:pt x="208" y="156"/>
                          </a:lnTo>
                          <a:lnTo>
                            <a:pt x="208" y="156"/>
                          </a:lnTo>
                          <a:lnTo>
                            <a:pt x="220" y="146"/>
                          </a:lnTo>
                          <a:lnTo>
                            <a:pt x="234" y="138"/>
                          </a:lnTo>
                          <a:lnTo>
                            <a:pt x="250" y="134"/>
                          </a:lnTo>
                          <a:lnTo>
                            <a:pt x="264" y="132"/>
                          </a:lnTo>
                          <a:lnTo>
                            <a:pt x="342" y="132"/>
                          </a:lnTo>
                          <a:lnTo>
                            <a:pt x="342" y="40"/>
                          </a:lnTo>
                          <a:lnTo>
                            <a:pt x="342" y="40"/>
                          </a:lnTo>
                          <a:lnTo>
                            <a:pt x="340" y="32"/>
                          </a:lnTo>
                          <a:lnTo>
                            <a:pt x="338" y="24"/>
                          </a:lnTo>
                          <a:lnTo>
                            <a:pt x="334" y="18"/>
                          </a:lnTo>
                          <a:lnTo>
                            <a:pt x="330" y="12"/>
                          </a:lnTo>
                          <a:lnTo>
                            <a:pt x="324" y="8"/>
                          </a:lnTo>
                          <a:lnTo>
                            <a:pt x="318" y="4"/>
                          </a:lnTo>
                          <a:lnTo>
                            <a:pt x="310" y="2"/>
                          </a:lnTo>
                          <a:lnTo>
                            <a:pt x="302" y="0"/>
                          </a:lnTo>
                          <a:lnTo>
                            <a:pt x="302" y="0"/>
                          </a:lnTo>
                          <a:close/>
                          <a:moveTo>
                            <a:pt x="244" y="188"/>
                          </a:moveTo>
                          <a:lnTo>
                            <a:pt x="204" y="232"/>
                          </a:lnTo>
                          <a:lnTo>
                            <a:pt x="204" y="232"/>
                          </a:lnTo>
                          <a:lnTo>
                            <a:pt x="200" y="238"/>
                          </a:lnTo>
                          <a:lnTo>
                            <a:pt x="192" y="242"/>
                          </a:lnTo>
                          <a:lnTo>
                            <a:pt x="186" y="244"/>
                          </a:lnTo>
                          <a:lnTo>
                            <a:pt x="176" y="246"/>
                          </a:lnTo>
                          <a:lnTo>
                            <a:pt x="176" y="246"/>
                          </a:lnTo>
                          <a:lnTo>
                            <a:pt x="176" y="246"/>
                          </a:lnTo>
                          <a:lnTo>
                            <a:pt x="168" y="246"/>
                          </a:lnTo>
                          <a:lnTo>
                            <a:pt x="160" y="242"/>
                          </a:lnTo>
                          <a:lnTo>
                            <a:pt x="154" y="236"/>
                          </a:lnTo>
                          <a:lnTo>
                            <a:pt x="150" y="230"/>
                          </a:lnTo>
                          <a:lnTo>
                            <a:pt x="150" y="230"/>
                          </a:lnTo>
                          <a:lnTo>
                            <a:pt x="146" y="220"/>
                          </a:lnTo>
                          <a:lnTo>
                            <a:pt x="144" y="212"/>
                          </a:lnTo>
                          <a:lnTo>
                            <a:pt x="128" y="132"/>
                          </a:lnTo>
                          <a:lnTo>
                            <a:pt x="112" y="156"/>
                          </a:lnTo>
                          <a:lnTo>
                            <a:pt x="112" y="156"/>
                          </a:lnTo>
                          <a:lnTo>
                            <a:pt x="108" y="164"/>
                          </a:lnTo>
                          <a:lnTo>
                            <a:pt x="102" y="170"/>
                          </a:lnTo>
                          <a:lnTo>
                            <a:pt x="90" y="182"/>
                          </a:lnTo>
                          <a:lnTo>
                            <a:pt x="74" y="188"/>
                          </a:lnTo>
                          <a:lnTo>
                            <a:pt x="58" y="192"/>
                          </a:lnTo>
                          <a:lnTo>
                            <a:pt x="0" y="192"/>
                          </a:lnTo>
                          <a:lnTo>
                            <a:pt x="0" y="246"/>
                          </a:lnTo>
                          <a:lnTo>
                            <a:pt x="0" y="246"/>
                          </a:lnTo>
                          <a:lnTo>
                            <a:pt x="2" y="254"/>
                          </a:lnTo>
                          <a:lnTo>
                            <a:pt x="4" y="262"/>
                          </a:lnTo>
                          <a:lnTo>
                            <a:pt x="8" y="268"/>
                          </a:lnTo>
                          <a:lnTo>
                            <a:pt x="12" y="274"/>
                          </a:lnTo>
                          <a:lnTo>
                            <a:pt x="18" y="278"/>
                          </a:lnTo>
                          <a:lnTo>
                            <a:pt x="26" y="282"/>
                          </a:lnTo>
                          <a:lnTo>
                            <a:pt x="32" y="284"/>
                          </a:lnTo>
                          <a:lnTo>
                            <a:pt x="40" y="286"/>
                          </a:lnTo>
                          <a:lnTo>
                            <a:pt x="302" y="286"/>
                          </a:lnTo>
                          <a:lnTo>
                            <a:pt x="302" y="286"/>
                          </a:lnTo>
                          <a:lnTo>
                            <a:pt x="310" y="284"/>
                          </a:lnTo>
                          <a:lnTo>
                            <a:pt x="318" y="282"/>
                          </a:lnTo>
                          <a:lnTo>
                            <a:pt x="324" y="278"/>
                          </a:lnTo>
                          <a:lnTo>
                            <a:pt x="330" y="274"/>
                          </a:lnTo>
                          <a:lnTo>
                            <a:pt x="334" y="268"/>
                          </a:lnTo>
                          <a:lnTo>
                            <a:pt x="338" y="262"/>
                          </a:lnTo>
                          <a:lnTo>
                            <a:pt x="340" y="254"/>
                          </a:lnTo>
                          <a:lnTo>
                            <a:pt x="342" y="246"/>
                          </a:lnTo>
                          <a:lnTo>
                            <a:pt x="342" y="180"/>
                          </a:lnTo>
                          <a:lnTo>
                            <a:pt x="266" y="180"/>
                          </a:lnTo>
                          <a:lnTo>
                            <a:pt x="266" y="180"/>
                          </a:lnTo>
                          <a:lnTo>
                            <a:pt x="254" y="182"/>
                          </a:lnTo>
                          <a:lnTo>
                            <a:pt x="244" y="188"/>
                          </a:lnTo>
                          <a:lnTo>
                            <a:pt x="244" y="188"/>
                          </a:lnTo>
                          <a:close/>
                          <a:moveTo>
                            <a:pt x="164" y="224"/>
                          </a:moveTo>
                          <a:lnTo>
                            <a:pt x="164" y="224"/>
                          </a:lnTo>
                          <a:lnTo>
                            <a:pt x="162" y="218"/>
                          </a:lnTo>
                          <a:lnTo>
                            <a:pt x="162" y="210"/>
                          </a:lnTo>
                          <a:lnTo>
                            <a:pt x="162" y="210"/>
                          </a:lnTo>
                          <a:lnTo>
                            <a:pt x="134" y="88"/>
                          </a:lnTo>
                          <a:lnTo>
                            <a:pt x="98" y="150"/>
                          </a:lnTo>
                          <a:lnTo>
                            <a:pt x="98" y="150"/>
                          </a:lnTo>
                          <a:lnTo>
                            <a:pt x="90" y="160"/>
                          </a:lnTo>
                          <a:lnTo>
                            <a:pt x="80" y="168"/>
                          </a:lnTo>
                          <a:lnTo>
                            <a:pt x="70" y="172"/>
                          </a:lnTo>
                          <a:lnTo>
                            <a:pt x="56" y="176"/>
                          </a:lnTo>
                          <a:lnTo>
                            <a:pt x="56" y="176"/>
                          </a:lnTo>
                          <a:lnTo>
                            <a:pt x="2" y="176"/>
                          </a:lnTo>
                          <a:lnTo>
                            <a:pt x="2" y="158"/>
                          </a:lnTo>
                          <a:lnTo>
                            <a:pt x="56" y="158"/>
                          </a:lnTo>
                          <a:lnTo>
                            <a:pt x="56" y="158"/>
                          </a:lnTo>
                          <a:lnTo>
                            <a:pt x="64" y="158"/>
                          </a:lnTo>
                          <a:lnTo>
                            <a:pt x="72" y="154"/>
                          </a:lnTo>
                          <a:lnTo>
                            <a:pt x="78" y="148"/>
                          </a:lnTo>
                          <a:lnTo>
                            <a:pt x="82" y="142"/>
                          </a:lnTo>
                          <a:lnTo>
                            <a:pt x="82" y="142"/>
                          </a:lnTo>
                          <a:lnTo>
                            <a:pt x="126" y="68"/>
                          </a:lnTo>
                          <a:lnTo>
                            <a:pt x="126" y="68"/>
                          </a:lnTo>
                          <a:lnTo>
                            <a:pt x="130" y="60"/>
                          </a:lnTo>
                          <a:lnTo>
                            <a:pt x="130" y="60"/>
                          </a:lnTo>
                          <a:lnTo>
                            <a:pt x="130" y="60"/>
                          </a:lnTo>
                          <a:lnTo>
                            <a:pt x="134" y="58"/>
                          </a:lnTo>
                          <a:lnTo>
                            <a:pt x="140" y="56"/>
                          </a:lnTo>
                          <a:lnTo>
                            <a:pt x="140" y="56"/>
                          </a:lnTo>
                          <a:lnTo>
                            <a:pt x="140" y="56"/>
                          </a:lnTo>
                          <a:lnTo>
                            <a:pt x="144" y="56"/>
                          </a:lnTo>
                          <a:lnTo>
                            <a:pt x="148" y="58"/>
                          </a:lnTo>
                          <a:lnTo>
                            <a:pt x="150" y="64"/>
                          </a:lnTo>
                          <a:lnTo>
                            <a:pt x="150" y="64"/>
                          </a:lnTo>
                          <a:lnTo>
                            <a:pt x="150" y="64"/>
                          </a:lnTo>
                          <a:lnTo>
                            <a:pt x="152" y="74"/>
                          </a:lnTo>
                          <a:lnTo>
                            <a:pt x="152" y="74"/>
                          </a:lnTo>
                          <a:lnTo>
                            <a:pt x="178" y="210"/>
                          </a:lnTo>
                          <a:lnTo>
                            <a:pt x="178" y="210"/>
                          </a:lnTo>
                          <a:lnTo>
                            <a:pt x="178" y="212"/>
                          </a:lnTo>
                          <a:lnTo>
                            <a:pt x="178" y="212"/>
                          </a:lnTo>
                          <a:lnTo>
                            <a:pt x="178" y="212"/>
                          </a:lnTo>
                          <a:lnTo>
                            <a:pt x="180" y="212"/>
                          </a:lnTo>
                          <a:lnTo>
                            <a:pt x="180" y="212"/>
                          </a:lnTo>
                          <a:lnTo>
                            <a:pt x="220" y="168"/>
                          </a:lnTo>
                          <a:lnTo>
                            <a:pt x="220" y="168"/>
                          </a:lnTo>
                          <a:lnTo>
                            <a:pt x="230" y="160"/>
                          </a:lnTo>
                          <a:lnTo>
                            <a:pt x="240" y="152"/>
                          </a:lnTo>
                          <a:lnTo>
                            <a:pt x="252" y="148"/>
                          </a:lnTo>
                          <a:lnTo>
                            <a:pt x="266" y="148"/>
                          </a:lnTo>
                          <a:lnTo>
                            <a:pt x="266" y="148"/>
                          </a:lnTo>
                          <a:lnTo>
                            <a:pt x="342" y="148"/>
                          </a:lnTo>
                          <a:lnTo>
                            <a:pt x="342" y="164"/>
                          </a:lnTo>
                          <a:lnTo>
                            <a:pt x="266" y="164"/>
                          </a:lnTo>
                          <a:lnTo>
                            <a:pt x="266" y="164"/>
                          </a:lnTo>
                          <a:lnTo>
                            <a:pt x="256" y="164"/>
                          </a:lnTo>
                          <a:lnTo>
                            <a:pt x="248" y="168"/>
                          </a:lnTo>
                          <a:lnTo>
                            <a:pt x="238" y="172"/>
                          </a:lnTo>
                          <a:lnTo>
                            <a:pt x="232" y="178"/>
                          </a:lnTo>
                          <a:lnTo>
                            <a:pt x="232" y="178"/>
                          </a:lnTo>
                          <a:lnTo>
                            <a:pt x="192" y="222"/>
                          </a:lnTo>
                          <a:lnTo>
                            <a:pt x="192" y="222"/>
                          </a:lnTo>
                          <a:lnTo>
                            <a:pt x="184" y="228"/>
                          </a:lnTo>
                          <a:lnTo>
                            <a:pt x="180" y="230"/>
                          </a:lnTo>
                          <a:lnTo>
                            <a:pt x="176" y="230"/>
                          </a:lnTo>
                          <a:lnTo>
                            <a:pt x="176" y="230"/>
                          </a:lnTo>
                          <a:lnTo>
                            <a:pt x="176" y="230"/>
                          </a:lnTo>
                          <a:lnTo>
                            <a:pt x="176" y="230"/>
                          </a:lnTo>
                          <a:lnTo>
                            <a:pt x="176" y="230"/>
                          </a:lnTo>
                          <a:lnTo>
                            <a:pt x="176" y="230"/>
                          </a:lnTo>
                          <a:lnTo>
                            <a:pt x="168" y="228"/>
                          </a:lnTo>
                          <a:lnTo>
                            <a:pt x="164" y="224"/>
                          </a:lnTo>
                          <a:lnTo>
                            <a:pt x="164" y="224"/>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grpSp>
        </p:grpSp>
        <p:sp>
          <p:nvSpPr>
            <p:cNvPr id="25" name="TextBox 24">
              <a:extLst>
                <a:ext uri="{FF2B5EF4-FFF2-40B4-BE49-F238E27FC236}">
                  <a16:creationId xmlns:a16="http://schemas.microsoft.com/office/drawing/2014/main" id="{3E872E30-2967-804D-BA37-2A9181FC893F}"/>
                </a:ext>
              </a:extLst>
            </p:cNvPr>
            <p:cNvSpPr txBox="1"/>
            <p:nvPr/>
          </p:nvSpPr>
          <p:spPr>
            <a:xfrm>
              <a:off x="410464" y="2613749"/>
              <a:ext cx="951441" cy="461665"/>
            </a:xfrm>
            <a:prstGeom prst="rect">
              <a:avLst/>
            </a:prstGeom>
            <a:noFill/>
          </p:spPr>
          <p:txBody>
            <a:bodyPr wrap="square" rtlCol="0">
              <a:spAutoFit/>
            </a:bodyPr>
            <a:lstStyle/>
            <a:p>
              <a:pPr algn="ctr"/>
              <a:r>
                <a:rPr lang="en-US" sz="2400" b="1" dirty="0">
                  <a:solidFill>
                    <a:srgbClr val="4D4F53"/>
                  </a:solidFill>
                </a:rPr>
                <a:t>SAA</a:t>
              </a:r>
            </a:p>
          </p:txBody>
        </p:sp>
        <p:sp>
          <p:nvSpPr>
            <p:cNvPr id="6" name="TextBox 5">
              <a:extLst>
                <a:ext uri="{FF2B5EF4-FFF2-40B4-BE49-F238E27FC236}">
                  <a16:creationId xmlns:a16="http://schemas.microsoft.com/office/drawing/2014/main" id="{54F973D6-B6F0-254D-A181-D7BC59B7EEF3}"/>
                </a:ext>
              </a:extLst>
            </p:cNvPr>
            <p:cNvSpPr txBox="1"/>
            <p:nvPr/>
          </p:nvSpPr>
          <p:spPr>
            <a:xfrm>
              <a:off x="2642135" y="2850931"/>
              <a:ext cx="3087665" cy="830997"/>
            </a:xfrm>
            <a:prstGeom prst="rect">
              <a:avLst/>
            </a:prstGeom>
            <a:noFill/>
          </p:spPr>
          <p:txBody>
            <a:bodyPr wrap="square" rtlCol="0">
              <a:spAutoFit/>
            </a:bodyPr>
            <a:lstStyle/>
            <a:p>
              <a:pPr marL="171450" indent="-171450">
                <a:buFont typeface="Arial" panose="020B0604020202020204" pitchFamily="34" charset="0"/>
                <a:buChar char="•"/>
              </a:pPr>
              <a:r>
                <a:rPr lang="en-US" sz="1600" dirty="0">
                  <a:solidFill>
                    <a:srgbClr val="4D4F53"/>
                  </a:solidFill>
                </a:rPr>
                <a:t>CMTS interfaces &amp; CPEs</a:t>
              </a:r>
            </a:p>
            <a:p>
              <a:pPr marL="171450" indent="-171450">
                <a:buFont typeface="Arial" panose="020B0604020202020204" pitchFamily="34" charset="0"/>
                <a:buChar char="•"/>
              </a:pPr>
              <a:r>
                <a:rPr lang="en-US" sz="1600" dirty="0">
                  <a:solidFill>
                    <a:srgbClr val="4D4F53"/>
                  </a:solidFill>
                </a:rPr>
                <a:t>Regular polls of metrics</a:t>
              </a:r>
            </a:p>
            <a:p>
              <a:pPr marL="171450" indent="-171450">
                <a:buFont typeface="Arial" panose="020B0604020202020204" pitchFamily="34" charset="0"/>
                <a:buChar char="•"/>
              </a:pPr>
              <a:r>
                <a:rPr lang="en-US" sz="1600" dirty="0">
                  <a:solidFill>
                    <a:srgbClr val="4D4F53"/>
                  </a:solidFill>
                </a:rPr>
                <a:t>10 days of history</a:t>
              </a:r>
            </a:p>
          </p:txBody>
        </p:sp>
      </p:grpSp>
      <p:grpSp>
        <p:nvGrpSpPr>
          <p:cNvPr id="8" name="Group 7">
            <a:extLst>
              <a:ext uri="{FF2B5EF4-FFF2-40B4-BE49-F238E27FC236}">
                <a16:creationId xmlns:a16="http://schemas.microsoft.com/office/drawing/2014/main" id="{AF82AC58-08FF-5941-928F-5088EBDC0C26}"/>
              </a:ext>
            </a:extLst>
          </p:cNvPr>
          <p:cNvGrpSpPr/>
          <p:nvPr/>
        </p:nvGrpSpPr>
        <p:grpSpPr>
          <a:xfrm>
            <a:off x="6318030" y="1064932"/>
            <a:ext cx="6027136" cy="5659789"/>
            <a:chOff x="6318030" y="1064932"/>
            <a:chExt cx="6027136" cy="5659789"/>
          </a:xfrm>
        </p:grpSpPr>
        <p:grpSp>
          <p:nvGrpSpPr>
            <p:cNvPr id="5" name="Group 4">
              <a:extLst>
                <a:ext uri="{FF2B5EF4-FFF2-40B4-BE49-F238E27FC236}">
                  <a16:creationId xmlns:a16="http://schemas.microsoft.com/office/drawing/2014/main" id="{AE05C261-043E-9940-A3D2-4F4EACD55C66}"/>
                </a:ext>
              </a:extLst>
            </p:cNvPr>
            <p:cNvGrpSpPr/>
            <p:nvPr/>
          </p:nvGrpSpPr>
          <p:grpSpPr>
            <a:xfrm>
              <a:off x="6318030" y="1064932"/>
              <a:ext cx="6027136" cy="5659789"/>
              <a:chOff x="6318030" y="1064932"/>
              <a:chExt cx="6027136" cy="5659789"/>
            </a:xfrm>
          </p:grpSpPr>
          <p:sp>
            <p:nvSpPr>
              <p:cNvPr id="74" name="Freeform 73">
                <a:extLst>
                  <a:ext uri="{FF2B5EF4-FFF2-40B4-BE49-F238E27FC236}">
                    <a16:creationId xmlns:a16="http://schemas.microsoft.com/office/drawing/2014/main" id="{E0D8DAE6-C362-3845-B4ED-D1ED24ABE92A}"/>
                  </a:ext>
                </a:extLst>
              </p:cNvPr>
              <p:cNvSpPr/>
              <p:nvPr/>
            </p:nvSpPr>
            <p:spPr>
              <a:xfrm rot="1711088">
                <a:off x="6318030" y="1064932"/>
                <a:ext cx="6027136" cy="5659789"/>
              </a:xfrm>
              <a:custGeom>
                <a:avLst/>
                <a:gdLst>
                  <a:gd name="connsiteX0" fmla="*/ 0 w 6027136"/>
                  <a:gd name="connsiteY0" fmla="*/ 2570820 h 5659789"/>
                  <a:gd name="connsiteX1" fmla="*/ 4731291 w 6027136"/>
                  <a:gd name="connsiteY1" fmla="*/ 0 h 5659789"/>
                  <a:gd name="connsiteX2" fmla="*/ 6027136 w 6027136"/>
                  <a:gd name="connsiteY2" fmla="*/ 2384850 h 5659789"/>
                  <a:gd name="connsiteX3" fmla="*/ 0 w 6027136"/>
                  <a:gd name="connsiteY3" fmla="*/ 5659789 h 5659789"/>
                  <a:gd name="connsiteX4" fmla="*/ 0 w 6027136"/>
                  <a:gd name="connsiteY4" fmla="*/ 2570820 h 565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7136" h="5659789">
                    <a:moveTo>
                      <a:pt x="0" y="2570820"/>
                    </a:moveTo>
                    <a:lnTo>
                      <a:pt x="4731291" y="0"/>
                    </a:lnTo>
                    <a:lnTo>
                      <a:pt x="6027136" y="2384850"/>
                    </a:lnTo>
                    <a:lnTo>
                      <a:pt x="0" y="5659789"/>
                    </a:lnTo>
                    <a:lnTo>
                      <a:pt x="0" y="2570820"/>
                    </a:lnTo>
                    <a:close/>
                  </a:path>
                </a:pathLst>
              </a:custGeom>
              <a:solidFill>
                <a:srgbClr val="00B0F0">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00B0F0"/>
                  </a:solidFill>
                </a:endParaRPr>
              </a:p>
            </p:txBody>
          </p:sp>
          <p:grpSp>
            <p:nvGrpSpPr>
              <p:cNvPr id="59" name="Group 58">
                <a:extLst>
                  <a:ext uri="{FF2B5EF4-FFF2-40B4-BE49-F238E27FC236}">
                    <a16:creationId xmlns:a16="http://schemas.microsoft.com/office/drawing/2014/main" id="{3296A9BB-2F43-4647-80D5-79658DC568A0}"/>
                  </a:ext>
                </a:extLst>
              </p:cNvPr>
              <p:cNvGrpSpPr/>
              <p:nvPr/>
            </p:nvGrpSpPr>
            <p:grpSpPr>
              <a:xfrm>
                <a:off x="6337023" y="3061192"/>
                <a:ext cx="5321213" cy="1429792"/>
                <a:chOff x="6293845" y="3714533"/>
                <a:chExt cx="5321213" cy="1429792"/>
              </a:xfrm>
            </p:grpSpPr>
            <p:grpSp>
              <p:nvGrpSpPr>
                <p:cNvPr id="50" name="Group 49">
                  <a:extLst>
                    <a:ext uri="{FF2B5EF4-FFF2-40B4-BE49-F238E27FC236}">
                      <a16:creationId xmlns:a16="http://schemas.microsoft.com/office/drawing/2014/main" id="{8A7C74E2-57CF-3F4C-B15D-05F089B343D5}"/>
                    </a:ext>
                  </a:extLst>
                </p:cNvPr>
                <p:cNvGrpSpPr/>
                <p:nvPr/>
              </p:nvGrpSpPr>
              <p:grpSpPr>
                <a:xfrm>
                  <a:off x="10682838" y="3714533"/>
                  <a:ext cx="932220" cy="1000018"/>
                  <a:chOff x="5580849" y="4262925"/>
                  <a:chExt cx="932220" cy="1000018"/>
                </a:xfrm>
              </p:grpSpPr>
              <p:sp>
                <p:nvSpPr>
                  <p:cNvPr id="47" name="Freeform 274">
                    <a:extLst>
                      <a:ext uri="{FF2B5EF4-FFF2-40B4-BE49-F238E27FC236}">
                        <a16:creationId xmlns:a16="http://schemas.microsoft.com/office/drawing/2014/main" id="{827D780F-5E19-FF45-88B0-9204B8E9783D}"/>
                      </a:ext>
                    </a:extLst>
                  </p:cNvPr>
                  <p:cNvSpPr>
                    <a:spLocks noEditPoints="1"/>
                  </p:cNvSpPr>
                  <p:nvPr/>
                </p:nvSpPr>
                <p:spPr bwMode="auto">
                  <a:xfrm>
                    <a:off x="5580849" y="4262925"/>
                    <a:ext cx="932220" cy="1000018"/>
                  </a:xfrm>
                  <a:custGeom>
                    <a:avLst/>
                    <a:gdLst>
                      <a:gd name="T0" fmla="*/ 52 w 330"/>
                      <a:gd name="T1" fmla="*/ 0 h 354"/>
                      <a:gd name="T2" fmla="*/ 32 w 330"/>
                      <a:gd name="T3" fmla="*/ 6 h 354"/>
                      <a:gd name="T4" fmla="*/ 18 w 330"/>
                      <a:gd name="T5" fmla="*/ 20 h 354"/>
                      <a:gd name="T6" fmla="*/ 16 w 330"/>
                      <a:gd name="T7" fmla="*/ 46 h 354"/>
                      <a:gd name="T8" fmla="*/ 18 w 330"/>
                      <a:gd name="T9" fmla="*/ 58 h 354"/>
                      <a:gd name="T10" fmla="*/ 32 w 330"/>
                      <a:gd name="T11" fmla="*/ 72 h 354"/>
                      <a:gd name="T12" fmla="*/ 52 w 330"/>
                      <a:gd name="T13" fmla="*/ 78 h 354"/>
                      <a:gd name="T14" fmla="*/ 284 w 330"/>
                      <a:gd name="T15" fmla="*/ 78 h 354"/>
                      <a:gd name="T16" fmla="*/ 302 w 330"/>
                      <a:gd name="T17" fmla="*/ 68 h 354"/>
                      <a:gd name="T18" fmla="*/ 312 w 330"/>
                      <a:gd name="T19" fmla="*/ 52 h 354"/>
                      <a:gd name="T20" fmla="*/ 312 w 330"/>
                      <a:gd name="T21" fmla="*/ 32 h 354"/>
                      <a:gd name="T22" fmla="*/ 306 w 330"/>
                      <a:gd name="T23" fmla="*/ 14 h 354"/>
                      <a:gd name="T24" fmla="*/ 290 w 330"/>
                      <a:gd name="T25" fmla="*/ 2 h 354"/>
                      <a:gd name="T26" fmla="*/ 276 w 330"/>
                      <a:gd name="T27" fmla="*/ 0 h 354"/>
                      <a:gd name="T28" fmla="*/ 52 w 330"/>
                      <a:gd name="T29" fmla="*/ 94 h 354"/>
                      <a:gd name="T30" fmla="*/ 32 w 330"/>
                      <a:gd name="T31" fmla="*/ 100 h 354"/>
                      <a:gd name="T32" fmla="*/ 18 w 330"/>
                      <a:gd name="T33" fmla="*/ 114 h 354"/>
                      <a:gd name="T34" fmla="*/ 16 w 330"/>
                      <a:gd name="T35" fmla="*/ 140 h 354"/>
                      <a:gd name="T36" fmla="*/ 18 w 330"/>
                      <a:gd name="T37" fmla="*/ 152 h 354"/>
                      <a:gd name="T38" fmla="*/ 32 w 330"/>
                      <a:gd name="T39" fmla="*/ 166 h 354"/>
                      <a:gd name="T40" fmla="*/ 52 w 330"/>
                      <a:gd name="T41" fmla="*/ 172 h 354"/>
                      <a:gd name="T42" fmla="*/ 284 w 330"/>
                      <a:gd name="T43" fmla="*/ 170 h 354"/>
                      <a:gd name="T44" fmla="*/ 302 w 330"/>
                      <a:gd name="T45" fmla="*/ 162 h 354"/>
                      <a:gd name="T46" fmla="*/ 312 w 330"/>
                      <a:gd name="T47" fmla="*/ 146 h 354"/>
                      <a:gd name="T48" fmla="*/ 312 w 330"/>
                      <a:gd name="T49" fmla="*/ 126 h 354"/>
                      <a:gd name="T50" fmla="*/ 306 w 330"/>
                      <a:gd name="T51" fmla="*/ 108 h 354"/>
                      <a:gd name="T52" fmla="*/ 290 w 330"/>
                      <a:gd name="T53" fmla="*/ 96 h 354"/>
                      <a:gd name="T54" fmla="*/ 276 w 330"/>
                      <a:gd name="T55" fmla="*/ 94 h 354"/>
                      <a:gd name="T56" fmla="*/ 52 w 330"/>
                      <a:gd name="T57" fmla="*/ 188 h 354"/>
                      <a:gd name="T58" fmla="*/ 32 w 330"/>
                      <a:gd name="T59" fmla="*/ 194 h 354"/>
                      <a:gd name="T60" fmla="*/ 18 w 330"/>
                      <a:gd name="T61" fmla="*/ 208 h 354"/>
                      <a:gd name="T62" fmla="*/ 16 w 330"/>
                      <a:gd name="T63" fmla="*/ 232 h 354"/>
                      <a:gd name="T64" fmla="*/ 18 w 330"/>
                      <a:gd name="T65" fmla="*/ 246 h 354"/>
                      <a:gd name="T66" fmla="*/ 32 w 330"/>
                      <a:gd name="T67" fmla="*/ 260 h 354"/>
                      <a:gd name="T68" fmla="*/ 52 w 330"/>
                      <a:gd name="T69" fmla="*/ 266 h 354"/>
                      <a:gd name="T70" fmla="*/ 284 w 330"/>
                      <a:gd name="T71" fmla="*/ 264 h 354"/>
                      <a:gd name="T72" fmla="*/ 302 w 330"/>
                      <a:gd name="T73" fmla="*/ 256 h 354"/>
                      <a:gd name="T74" fmla="*/ 312 w 330"/>
                      <a:gd name="T75" fmla="*/ 240 h 354"/>
                      <a:gd name="T76" fmla="*/ 312 w 330"/>
                      <a:gd name="T77" fmla="*/ 220 h 354"/>
                      <a:gd name="T78" fmla="*/ 306 w 330"/>
                      <a:gd name="T79" fmla="*/ 202 h 354"/>
                      <a:gd name="T80" fmla="*/ 290 w 330"/>
                      <a:gd name="T81" fmla="*/ 190 h 354"/>
                      <a:gd name="T82" fmla="*/ 276 w 330"/>
                      <a:gd name="T83" fmla="*/ 188 h 354"/>
                      <a:gd name="T84" fmla="*/ 210 w 330"/>
                      <a:gd name="T85" fmla="*/ 346 h 354"/>
                      <a:gd name="T86" fmla="*/ 206 w 330"/>
                      <a:gd name="T87" fmla="*/ 352 h 354"/>
                      <a:gd name="T88" fmla="*/ 128 w 330"/>
                      <a:gd name="T89" fmla="*/ 354 h 354"/>
                      <a:gd name="T90" fmla="*/ 120 w 330"/>
                      <a:gd name="T91" fmla="*/ 348 h 354"/>
                      <a:gd name="T92" fmla="*/ 120 w 330"/>
                      <a:gd name="T93" fmla="*/ 320 h 354"/>
                      <a:gd name="T94" fmla="*/ 124 w 330"/>
                      <a:gd name="T95" fmla="*/ 314 h 354"/>
                      <a:gd name="T96" fmla="*/ 156 w 330"/>
                      <a:gd name="T97" fmla="*/ 280 h 354"/>
                      <a:gd name="T98" fmla="*/ 202 w 330"/>
                      <a:gd name="T99" fmla="*/ 312 h 354"/>
                      <a:gd name="T100" fmla="*/ 208 w 330"/>
                      <a:gd name="T101" fmla="*/ 316 h 354"/>
                      <a:gd name="T102" fmla="*/ 210 w 330"/>
                      <a:gd name="T103" fmla="*/ 320 h 354"/>
                      <a:gd name="T104" fmla="*/ 0 w 330"/>
                      <a:gd name="T105" fmla="*/ 336 h 354"/>
                      <a:gd name="T106" fmla="*/ 8 w 330"/>
                      <a:gd name="T107" fmla="*/ 342 h 354"/>
                      <a:gd name="T108" fmla="*/ 8 w 330"/>
                      <a:gd name="T109" fmla="*/ 324 h 354"/>
                      <a:gd name="T110" fmla="*/ 2 w 330"/>
                      <a:gd name="T111" fmla="*/ 326 h 354"/>
                      <a:gd name="T112" fmla="*/ 0 w 330"/>
                      <a:gd name="T113" fmla="*/ 332 h 354"/>
                      <a:gd name="T114" fmla="*/ 224 w 330"/>
                      <a:gd name="T115" fmla="*/ 342 h 354"/>
                      <a:gd name="T116" fmla="*/ 324 w 330"/>
                      <a:gd name="T117" fmla="*/ 342 h 354"/>
                      <a:gd name="T118" fmla="*/ 330 w 330"/>
                      <a:gd name="T119" fmla="*/ 332 h 354"/>
                      <a:gd name="T120" fmla="*/ 328 w 330"/>
                      <a:gd name="T121" fmla="*/ 326 h 354"/>
                      <a:gd name="T122" fmla="*/ 320 w 330"/>
                      <a:gd name="T123" fmla="*/ 32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 h="354">
                        <a:moveTo>
                          <a:pt x="276" y="0"/>
                        </a:moveTo>
                        <a:lnTo>
                          <a:pt x="52" y="0"/>
                        </a:lnTo>
                        <a:lnTo>
                          <a:pt x="52" y="0"/>
                        </a:lnTo>
                        <a:lnTo>
                          <a:pt x="44" y="0"/>
                        </a:lnTo>
                        <a:lnTo>
                          <a:pt x="38" y="2"/>
                        </a:lnTo>
                        <a:lnTo>
                          <a:pt x="32" y="6"/>
                        </a:lnTo>
                        <a:lnTo>
                          <a:pt x="26" y="10"/>
                        </a:lnTo>
                        <a:lnTo>
                          <a:pt x="22" y="14"/>
                        </a:lnTo>
                        <a:lnTo>
                          <a:pt x="18" y="20"/>
                        </a:lnTo>
                        <a:lnTo>
                          <a:pt x="16" y="26"/>
                        </a:lnTo>
                        <a:lnTo>
                          <a:pt x="16" y="32"/>
                        </a:lnTo>
                        <a:lnTo>
                          <a:pt x="16" y="46"/>
                        </a:lnTo>
                        <a:lnTo>
                          <a:pt x="16" y="46"/>
                        </a:lnTo>
                        <a:lnTo>
                          <a:pt x="16" y="52"/>
                        </a:lnTo>
                        <a:lnTo>
                          <a:pt x="18" y="58"/>
                        </a:lnTo>
                        <a:lnTo>
                          <a:pt x="22" y="64"/>
                        </a:lnTo>
                        <a:lnTo>
                          <a:pt x="26" y="68"/>
                        </a:lnTo>
                        <a:lnTo>
                          <a:pt x="32" y="72"/>
                        </a:lnTo>
                        <a:lnTo>
                          <a:pt x="38" y="76"/>
                        </a:lnTo>
                        <a:lnTo>
                          <a:pt x="44" y="78"/>
                        </a:lnTo>
                        <a:lnTo>
                          <a:pt x="52" y="78"/>
                        </a:lnTo>
                        <a:lnTo>
                          <a:pt x="276" y="78"/>
                        </a:lnTo>
                        <a:lnTo>
                          <a:pt x="276" y="78"/>
                        </a:lnTo>
                        <a:lnTo>
                          <a:pt x="284" y="78"/>
                        </a:lnTo>
                        <a:lnTo>
                          <a:pt x="290" y="76"/>
                        </a:lnTo>
                        <a:lnTo>
                          <a:pt x="296" y="72"/>
                        </a:lnTo>
                        <a:lnTo>
                          <a:pt x="302" y="68"/>
                        </a:lnTo>
                        <a:lnTo>
                          <a:pt x="306" y="64"/>
                        </a:lnTo>
                        <a:lnTo>
                          <a:pt x="310" y="58"/>
                        </a:lnTo>
                        <a:lnTo>
                          <a:pt x="312" y="52"/>
                        </a:lnTo>
                        <a:lnTo>
                          <a:pt x="312" y="46"/>
                        </a:lnTo>
                        <a:lnTo>
                          <a:pt x="312" y="32"/>
                        </a:lnTo>
                        <a:lnTo>
                          <a:pt x="312" y="32"/>
                        </a:lnTo>
                        <a:lnTo>
                          <a:pt x="312" y="26"/>
                        </a:lnTo>
                        <a:lnTo>
                          <a:pt x="310" y="20"/>
                        </a:lnTo>
                        <a:lnTo>
                          <a:pt x="306" y="14"/>
                        </a:lnTo>
                        <a:lnTo>
                          <a:pt x="302" y="10"/>
                        </a:lnTo>
                        <a:lnTo>
                          <a:pt x="296" y="6"/>
                        </a:lnTo>
                        <a:lnTo>
                          <a:pt x="290" y="2"/>
                        </a:lnTo>
                        <a:lnTo>
                          <a:pt x="284" y="0"/>
                        </a:lnTo>
                        <a:lnTo>
                          <a:pt x="276" y="0"/>
                        </a:lnTo>
                        <a:lnTo>
                          <a:pt x="276" y="0"/>
                        </a:lnTo>
                        <a:close/>
                        <a:moveTo>
                          <a:pt x="276" y="94"/>
                        </a:moveTo>
                        <a:lnTo>
                          <a:pt x="52" y="94"/>
                        </a:lnTo>
                        <a:lnTo>
                          <a:pt x="52" y="94"/>
                        </a:lnTo>
                        <a:lnTo>
                          <a:pt x="44" y="94"/>
                        </a:lnTo>
                        <a:lnTo>
                          <a:pt x="38" y="96"/>
                        </a:lnTo>
                        <a:lnTo>
                          <a:pt x="32" y="100"/>
                        </a:lnTo>
                        <a:lnTo>
                          <a:pt x="26" y="104"/>
                        </a:lnTo>
                        <a:lnTo>
                          <a:pt x="22" y="108"/>
                        </a:lnTo>
                        <a:lnTo>
                          <a:pt x="18" y="114"/>
                        </a:lnTo>
                        <a:lnTo>
                          <a:pt x="16" y="120"/>
                        </a:lnTo>
                        <a:lnTo>
                          <a:pt x="16" y="126"/>
                        </a:lnTo>
                        <a:lnTo>
                          <a:pt x="16" y="140"/>
                        </a:lnTo>
                        <a:lnTo>
                          <a:pt x="16" y="140"/>
                        </a:lnTo>
                        <a:lnTo>
                          <a:pt x="16" y="146"/>
                        </a:lnTo>
                        <a:lnTo>
                          <a:pt x="18" y="152"/>
                        </a:lnTo>
                        <a:lnTo>
                          <a:pt x="22" y="158"/>
                        </a:lnTo>
                        <a:lnTo>
                          <a:pt x="26" y="162"/>
                        </a:lnTo>
                        <a:lnTo>
                          <a:pt x="32" y="166"/>
                        </a:lnTo>
                        <a:lnTo>
                          <a:pt x="38" y="170"/>
                        </a:lnTo>
                        <a:lnTo>
                          <a:pt x="44" y="170"/>
                        </a:lnTo>
                        <a:lnTo>
                          <a:pt x="52" y="172"/>
                        </a:lnTo>
                        <a:lnTo>
                          <a:pt x="276" y="172"/>
                        </a:lnTo>
                        <a:lnTo>
                          <a:pt x="276" y="172"/>
                        </a:lnTo>
                        <a:lnTo>
                          <a:pt x="284" y="170"/>
                        </a:lnTo>
                        <a:lnTo>
                          <a:pt x="290" y="170"/>
                        </a:lnTo>
                        <a:lnTo>
                          <a:pt x="296" y="166"/>
                        </a:lnTo>
                        <a:lnTo>
                          <a:pt x="302" y="162"/>
                        </a:lnTo>
                        <a:lnTo>
                          <a:pt x="306" y="158"/>
                        </a:lnTo>
                        <a:lnTo>
                          <a:pt x="310" y="152"/>
                        </a:lnTo>
                        <a:lnTo>
                          <a:pt x="312" y="146"/>
                        </a:lnTo>
                        <a:lnTo>
                          <a:pt x="312" y="140"/>
                        </a:lnTo>
                        <a:lnTo>
                          <a:pt x="312" y="126"/>
                        </a:lnTo>
                        <a:lnTo>
                          <a:pt x="312" y="126"/>
                        </a:lnTo>
                        <a:lnTo>
                          <a:pt x="312" y="120"/>
                        </a:lnTo>
                        <a:lnTo>
                          <a:pt x="310" y="114"/>
                        </a:lnTo>
                        <a:lnTo>
                          <a:pt x="306" y="108"/>
                        </a:lnTo>
                        <a:lnTo>
                          <a:pt x="302" y="104"/>
                        </a:lnTo>
                        <a:lnTo>
                          <a:pt x="296" y="100"/>
                        </a:lnTo>
                        <a:lnTo>
                          <a:pt x="290" y="96"/>
                        </a:lnTo>
                        <a:lnTo>
                          <a:pt x="284" y="94"/>
                        </a:lnTo>
                        <a:lnTo>
                          <a:pt x="276" y="94"/>
                        </a:lnTo>
                        <a:lnTo>
                          <a:pt x="276" y="94"/>
                        </a:lnTo>
                        <a:close/>
                        <a:moveTo>
                          <a:pt x="276" y="188"/>
                        </a:moveTo>
                        <a:lnTo>
                          <a:pt x="52" y="188"/>
                        </a:lnTo>
                        <a:lnTo>
                          <a:pt x="52" y="188"/>
                        </a:lnTo>
                        <a:lnTo>
                          <a:pt x="44" y="188"/>
                        </a:lnTo>
                        <a:lnTo>
                          <a:pt x="38" y="190"/>
                        </a:lnTo>
                        <a:lnTo>
                          <a:pt x="32" y="194"/>
                        </a:lnTo>
                        <a:lnTo>
                          <a:pt x="26" y="198"/>
                        </a:lnTo>
                        <a:lnTo>
                          <a:pt x="22" y="202"/>
                        </a:lnTo>
                        <a:lnTo>
                          <a:pt x="18" y="208"/>
                        </a:lnTo>
                        <a:lnTo>
                          <a:pt x="16" y="214"/>
                        </a:lnTo>
                        <a:lnTo>
                          <a:pt x="16" y="220"/>
                        </a:lnTo>
                        <a:lnTo>
                          <a:pt x="16" y="232"/>
                        </a:lnTo>
                        <a:lnTo>
                          <a:pt x="16" y="232"/>
                        </a:lnTo>
                        <a:lnTo>
                          <a:pt x="16" y="240"/>
                        </a:lnTo>
                        <a:lnTo>
                          <a:pt x="18" y="246"/>
                        </a:lnTo>
                        <a:lnTo>
                          <a:pt x="22" y="252"/>
                        </a:lnTo>
                        <a:lnTo>
                          <a:pt x="26" y="256"/>
                        </a:lnTo>
                        <a:lnTo>
                          <a:pt x="32" y="260"/>
                        </a:lnTo>
                        <a:lnTo>
                          <a:pt x="38" y="262"/>
                        </a:lnTo>
                        <a:lnTo>
                          <a:pt x="44" y="264"/>
                        </a:lnTo>
                        <a:lnTo>
                          <a:pt x="52" y="266"/>
                        </a:lnTo>
                        <a:lnTo>
                          <a:pt x="276" y="266"/>
                        </a:lnTo>
                        <a:lnTo>
                          <a:pt x="276" y="266"/>
                        </a:lnTo>
                        <a:lnTo>
                          <a:pt x="284" y="264"/>
                        </a:lnTo>
                        <a:lnTo>
                          <a:pt x="290" y="262"/>
                        </a:lnTo>
                        <a:lnTo>
                          <a:pt x="296" y="260"/>
                        </a:lnTo>
                        <a:lnTo>
                          <a:pt x="302" y="256"/>
                        </a:lnTo>
                        <a:lnTo>
                          <a:pt x="306" y="252"/>
                        </a:lnTo>
                        <a:lnTo>
                          <a:pt x="310" y="246"/>
                        </a:lnTo>
                        <a:lnTo>
                          <a:pt x="312" y="240"/>
                        </a:lnTo>
                        <a:lnTo>
                          <a:pt x="312" y="232"/>
                        </a:lnTo>
                        <a:lnTo>
                          <a:pt x="312" y="220"/>
                        </a:lnTo>
                        <a:lnTo>
                          <a:pt x="312" y="220"/>
                        </a:lnTo>
                        <a:lnTo>
                          <a:pt x="312" y="214"/>
                        </a:lnTo>
                        <a:lnTo>
                          <a:pt x="310" y="208"/>
                        </a:lnTo>
                        <a:lnTo>
                          <a:pt x="306" y="202"/>
                        </a:lnTo>
                        <a:lnTo>
                          <a:pt x="302" y="198"/>
                        </a:lnTo>
                        <a:lnTo>
                          <a:pt x="296" y="194"/>
                        </a:lnTo>
                        <a:lnTo>
                          <a:pt x="290" y="190"/>
                        </a:lnTo>
                        <a:lnTo>
                          <a:pt x="284" y="188"/>
                        </a:lnTo>
                        <a:lnTo>
                          <a:pt x="276" y="188"/>
                        </a:lnTo>
                        <a:lnTo>
                          <a:pt x="276" y="188"/>
                        </a:lnTo>
                        <a:close/>
                        <a:moveTo>
                          <a:pt x="210" y="320"/>
                        </a:moveTo>
                        <a:lnTo>
                          <a:pt x="210" y="346"/>
                        </a:lnTo>
                        <a:lnTo>
                          <a:pt x="210" y="346"/>
                        </a:lnTo>
                        <a:lnTo>
                          <a:pt x="210" y="348"/>
                        </a:lnTo>
                        <a:lnTo>
                          <a:pt x="208" y="350"/>
                        </a:lnTo>
                        <a:lnTo>
                          <a:pt x="206" y="352"/>
                        </a:lnTo>
                        <a:lnTo>
                          <a:pt x="202" y="354"/>
                        </a:lnTo>
                        <a:lnTo>
                          <a:pt x="128" y="354"/>
                        </a:lnTo>
                        <a:lnTo>
                          <a:pt x="128" y="354"/>
                        </a:lnTo>
                        <a:lnTo>
                          <a:pt x="124" y="352"/>
                        </a:lnTo>
                        <a:lnTo>
                          <a:pt x="122" y="350"/>
                        </a:lnTo>
                        <a:lnTo>
                          <a:pt x="120" y="348"/>
                        </a:lnTo>
                        <a:lnTo>
                          <a:pt x="120" y="346"/>
                        </a:lnTo>
                        <a:lnTo>
                          <a:pt x="120" y="320"/>
                        </a:lnTo>
                        <a:lnTo>
                          <a:pt x="120" y="320"/>
                        </a:lnTo>
                        <a:lnTo>
                          <a:pt x="120" y="318"/>
                        </a:lnTo>
                        <a:lnTo>
                          <a:pt x="122" y="316"/>
                        </a:lnTo>
                        <a:lnTo>
                          <a:pt x="124" y="314"/>
                        </a:lnTo>
                        <a:lnTo>
                          <a:pt x="128" y="312"/>
                        </a:lnTo>
                        <a:lnTo>
                          <a:pt x="156" y="312"/>
                        </a:lnTo>
                        <a:lnTo>
                          <a:pt x="156" y="280"/>
                        </a:lnTo>
                        <a:lnTo>
                          <a:pt x="174" y="280"/>
                        </a:lnTo>
                        <a:lnTo>
                          <a:pt x="174" y="312"/>
                        </a:lnTo>
                        <a:lnTo>
                          <a:pt x="202" y="312"/>
                        </a:lnTo>
                        <a:lnTo>
                          <a:pt x="202" y="312"/>
                        </a:lnTo>
                        <a:lnTo>
                          <a:pt x="206" y="314"/>
                        </a:lnTo>
                        <a:lnTo>
                          <a:pt x="208" y="316"/>
                        </a:lnTo>
                        <a:lnTo>
                          <a:pt x="210" y="318"/>
                        </a:lnTo>
                        <a:lnTo>
                          <a:pt x="210" y="320"/>
                        </a:lnTo>
                        <a:lnTo>
                          <a:pt x="210" y="320"/>
                        </a:lnTo>
                        <a:close/>
                        <a:moveTo>
                          <a:pt x="0" y="332"/>
                        </a:moveTo>
                        <a:lnTo>
                          <a:pt x="0" y="332"/>
                        </a:lnTo>
                        <a:lnTo>
                          <a:pt x="0" y="336"/>
                        </a:lnTo>
                        <a:lnTo>
                          <a:pt x="2" y="340"/>
                        </a:lnTo>
                        <a:lnTo>
                          <a:pt x="6" y="342"/>
                        </a:lnTo>
                        <a:lnTo>
                          <a:pt x="8" y="342"/>
                        </a:lnTo>
                        <a:lnTo>
                          <a:pt x="106" y="342"/>
                        </a:lnTo>
                        <a:lnTo>
                          <a:pt x="106" y="324"/>
                        </a:lnTo>
                        <a:lnTo>
                          <a:pt x="8" y="324"/>
                        </a:lnTo>
                        <a:lnTo>
                          <a:pt x="8" y="324"/>
                        </a:lnTo>
                        <a:lnTo>
                          <a:pt x="6" y="324"/>
                        </a:lnTo>
                        <a:lnTo>
                          <a:pt x="2" y="326"/>
                        </a:lnTo>
                        <a:lnTo>
                          <a:pt x="0" y="330"/>
                        </a:lnTo>
                        <a:lnTo>
                          <a:pt x="0" y="332"/>
                        </a:lnTo>
                        <a:lnTo>
                          <a:pt x="0" y="332"/>
                        </a:lnTo>
                        <a:close/>
                        <a:moveTo>
                          <a:pt x="320" y="324"/>
                        </a:moveTo>
                        <a:lnTo>
                          <a:pt x="224" y="324"/>
                        </a:lnTo>
                        <a:lnTo>
                          <a:pt x="224" y="342"/>
                        </a:lnTo>
                        <a:lnTo>
                          <a:pt x="320" y="342"/>
                        </a:lnTo>
                        <a:lnTo>
                          <a:pt x="320" y="342"/>
                        </a:lnTo>
                        <a:lnTo>
                          <a:pt x="324" y="342"/>
                        </a:lnTo>
                        <a:lnTo>
                          <a:pt x="328" y="340"/>
                        </a:lnTo>
                        <a:lnTo>
                          <a:pt x="330" y="336"/>
                        </a:lnTo>
                        <a:lnTo>
                          <a:pt x="330" y="332"/>
                        </a:lnTo>
                        <a:lnTo>
                          <a:pt x="330" y="332"/>
                        </a:lnTo>
                        <a:lnTo>
                          <a:pt x="330" y="330"/>
                        </a:lnTo>
                        <a:lnTo>
                          <a:pt x="328" y="326"/>
                        </a:lnTo>
                        <a:lnTo>
                          <a:pt x="324" y="324"/>
                        </a:lnTo>
                        <a:lnTo>
                          <a:pt x="320" y="324"/>
                        </a:lnTo>
                        <a:lnTo>
                          <a:pt x="320" y="324"/>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41" name="Group 40">
                    <a:extLst>
                      <a:ext uri="{FF2B5EF4-FFF2-40B4-BE49-F238E27FC236}">
                        <a16:creationId xmlns:a16="http://schemas.microsoft.com/office/drawing/2014/main" id="{2D72F1AB-3851-794B-A4DF-15242202FF9B}"/>
                      </a:ext>
                    </a:extLst>
                  </p:cNvPr>
                  <p:cNvGrpSpPr/>
                  <p:nvPr/>
                </p:nvGrpSpPr>
                <p:grpSpPr>
                  <a:xfrm>
                    <a:off x="5856118" y="4426306"/>
                    <a:ext cx="348963" cy="423180"/>
                    <a:chOff x="5064125" y="2051776"/>
                    <a:chExt cx="504110" cy="611324"/>
                  </a:xfrm>
                </p:grpSpPr>
                <p:sp>
                  <p:nvSpPr>
                    <p:cNvPr id="42" name="Freeform 39">
                      <a:extLst>
                        <a:ext uri="{FF2B5EF4-FFF2-40B4-BE49-F238E27FC236}">
                          <a16:creationId xmlns:a16="http://schemas.microsoft.com/office/drawing/2014/main" id="{835021D6-1560-7743-ABB8-F35137796BFA}"/>
                        </a:ext>
                      </a:extLst>
                    </p:cNvPr>
                    <p:cNvSpPr>
                      <a:spLocks/>
                    </p:cNvSpPr>
                    <p:nvPr/>
                  </p:nvSpPr>
                  <p:spPr bwMode="auto">
                    <a:xfrm>
                      <a:off x="5078757" y="2051776"/>
                      <a:ext cx="489478" cy="611324"/>
                    </a:xfrm>
                    <a:custGeom>
                      <a:avLst/>
                      <a:gdLst>
                        <a:gd name="T0" fmla="*/ 198 w 233"/>
                        <a:gd name="T1" fmla="*/ 0 h 291"/>
                        <a:gd name="T2" fmla="*/ 182 w 233"/>
                        <a:gd name="T3" fmla="*/ 3 h 291"/>
                        <a:gd name="T4" fmla="*/ 167 w 233"/>
                        <a:gd name="T5" fmla="*/ 15 h 291"/>
                        <a:gd name="T6" fmla="*/ 144 w 233"/>
                        <a:gd name="T7" fmla="*/ 48 h 291"/>
                        <a:gd name="T8" fmla="*/ 144 w 233"/>
                        <a:gd name="T9" fmla="*/ 53 h 291"/>
                        <a:gd name="T10" fmla="*/ 149 w 233"/>
                        <a:gd name="T11" fmla="*/ 66 h 291"/>
                        <a:gd name="T12" fmla="*/ 157 w 233"/>
                        <a:gd name="T13" fmla="*/ 71 h 291"/>
                        <a:gd name="T14" fmla="*/ 170 w 233"/>
                        <a:gd name="T15" fmla="*/ 76 h 291"/>
                        <a:gd name="T16" fmla="*/ 175 w 233"/>
                        <a:gd name="T17" fmla="*/ 84 h 291"/>
                        <a:gd name="T18" fmla="*/ 175 w 233"/>
                        <a:gd name="T19" fmla="*/ 96 h 291"/>
                        <a:gd name="T20" fmla="*/ 162 w 233"/>
                        <a:gd name="T21" fmla="*/ 116 h 291"/>
                        <a:gd name="T22" fmla="*/ 132 w 233"/>
                        <a:gd name="T23" fmla="*/ 160 h 291"/>
                        <a:gd name="T24" fmla="*/ 84 w 233"/>
                        <a:gd name="T25" fmla="*/ 220 h 291"/>
                        <a:gd name="T26" fmla="*/ 78 w 233"/>
                        <a:gd name="T27" fmla="*/ 223 h 291"/>
                        <a:gd name="T28" fmla="*/ 68 w 233"/>
                        <a:gd name="T29" fmla="*/ 223 h 291"/>
                        <a:gd name="T30" fmla="*/ 66 w 233"/>
                        <a:gd name="T31" fmla="*/ 220 h 291"/>
                        <a:gd name="T32" fmla="*/ 48 w 233"/>
                        <a:gd name="T33" fmla="*/ 205 h 291"/>
                        <a:gd name="T34" fmla="*/ 40 w 233"/>
                        <a:gd name="T35" fmla="*/ 203 h 291"/>
                        <a:gd name="T36" fmla="*/ 33 w 233"/>
                        <a:gd name="T37" fmla="*/ 208 h 291"/>
                        <a:gd name="T38" fmla="*/ 18 w 233"/>
                        <a:gd name="T39" fmla="*/ 223 h 291"/>
                        <a:gd name="T40" fmla="*/ 0 w 233"/>
                        <a:gd name="T41" fmla="*/ 256 h 291"/>
                        <a:gd name="T42" fmla="*/ 0 w 233"/>
                        <a:gd name="T43" fmla="*/ 266 h 291"/>
                        <a:gd name="T44" fmla="*/ 3 w 233"/>
                        <a:gd name="T45" fmla="*/ 271 h 291"/>
                        <a:gd name="T46" fmla="*/ 28 w 233"/>
                        <a:gd name="T47" fmla="*/ 286 h 291"/>
                        <a:gd name="T48" fmla="*/ 40 w 233"/>
                        <a:gd name="T49" fmla="*/ 291 h 291"/>
                        <a:gd name="T50" fmla="*/ 71 w 233"/>
                        <a:gd name="T51" fmla="*/ 286 h 291"/>
                        <a:gd name="T52" fmla="*/ 94 w 233"/>
                        <a:gd name="T53" fmla="*/ 271 h 291"/>
                        <a:gd name="T54" fmla="*/ 124 w 233"/>
                        <a:gd name="T55" fmla="*/ 236 h 291"/>
                        <a:gd name="T56" fmla="*/ 152 w 233"/>
                        <a:gd name="T57" fmla="*/ 200 h 291"/>
                        <a:gd name="T58" fmla="*/ 190 w 233"/>
                        <a:gd name="T59" fmla="*/ 144 h 291"/>
                        <a:gd name="T60" fmla="*/ 225 w 233"/>
                        <a:gd name="T61" fmla="*/ 89 h 291"/>
                        <a:gd name="T62" fmla="*/ 230 w 233"/>
                        <a:gd name="T63" fmla="*/ 76 h 291"/>
                        <a:gd name="T64" fmla="*/ 233 w 233"/>
                        <a:gd name="T65" fmla="*/ 46 h 291"/>
                        <a:gd name="T66" fmla="*/ 228 w 233"/>
                        <a:gd name="T67" fmla="*/ 30 h 291"/>
                        <a:gd name="T68" fmla="*/ 213 w 233"/>
                        <a:gd name="T69" fmla="*/ 13 h 291"/>
                        <a:gd name="T70" fmla="*/ 198 w 233"/>
                        <a:gd name="T71"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3" h="291">
                          <a:moveTo>
                            <a:pt x="198" y="0"/>
                          </a:moveTo>
                          <a:lnTo>
                            <a:pt x="198" y="0"/>
                          </a:lnTo>
                          <a:lnTo>
                            <a:pt x="190" y="0"/>
                          </a:lnTo>
                          <a:lnTo>
                            <a:pt x="182" y="3"/>
                          </a:lnTo>
                          <a:lnTo>
                            <a:pt x="182" y="3"/>
                          </a:lnTo>
                          <a:lnTo>
                            <a:pt x="167" y="15"/>
                          </a:lnTo>
                          <a:lnTo>
                            <a:pt x="157" y="30"/>
                          </a:lnTo>
                          <a:lnTo>
                            <a:pt x="144" y="48"/>
                          </a:lnTo>
                          <a:lnTo>
                            <a:pt x="144" y="48"/>
                          </a:lnTo>
                          <a:lnTo>
                            <a:pt x="144" y="53"/>
                          </a:lnTo>
                          <a:lnTo>
                            <a:pt x="144" y="58"/>
                          </a:lnTo>
                          <a:lnTo>
                            <a:pt x="149" y="66"/>
                          </a:lnTo>
                          <a:lnTo>
                            <a:pt x="149" y="66"/>
                          </a:lnTo>
                          <a:lnTo>
                            <a:pt x="157" y="71"/>
                          </a:lnTo>
                          <a:lnTo>
                            <a:pt x="170" y="76"/>
                          </a:lnTo>
                          <a:lnTo>
                            <a:pt x="170" y="76"/>
                          </a:lnTo>
                          <a:lnTo>
                            <a:pt x="172" y="78"/>
                          </a:lnTo>
                          <a:lnTo>
                            <a:pt x="175" y="84"/>
                          </a:lnTo>
                          <a:lnTo>
                            <a:pt x="177" y="89"/>
                          </a:lnTo>
                          <a:lnTo>
                            <a:pt x="175" y="96"/>
                          </a:lnTo>
                          <a:lnTo>
                            <a:pt x="175" y="96"/>
                          </a:lnTo>
                          <a:lnTo>
                            <a:pt x="162" y="116"/>
                          </a:lnTo>
                          <a:lnTo>
                            <a:pt x="132" y="160"/>
                          </a:lnTo>
                          <a:lnTo>
                            <a:pt x="132" y="160"/>
                          </a:lnTo>
                          <a:lnTo>
                            <a:pt x="101" y="200"/>
                          </a:lnTo>
                          <a:lnTo>
                            <a:pt x="84" y="220"/>
                          </a:lnTo>
                          <a:lnTo>
                            <a:pt x="84" y="220"/>
                          </a:lnTo>
                          <a:lnTo>
                            <a:pt x="78" y="223"/>
                          </a:lnTo>
                          <a:lnTo>
                            <a:pt x="73" y="225"/>
                          </a:lnTo>
                          <a:lnTo>
                            <a:pt x="68" y="223"/>
                          </a:lnTo>
                          <a:lnTo>
                            <a:pt x="66" y="220"/>
                          </a:lnTo>
                          <a:lnTo>
                            <a:pt x="66" y="220"/>
                          </a:lnTo>
                          <a:lnTo>
                            <a:pt x="56" y="210"/>
                          </a:lnTo>
                          <a:lnTo>
                            <a:pt x="48" y="205"/>
                          </a:lnTo>
                          <a:lnTo>
                            <a:pt x="48" y="205"/>
                          </a:lnTo>
                          <a:lnTo>
                            <a:pt x="40" y="203"/>
                          </a:lnTo>
                          <a:lnTo>
                            <a:pt x="35" y="205"/>
                          </a:lnTo>
                          <a:lnTo>
                            <a:pt x="33" y="208"/>
                          </a:lnTo>
                          <a:lnTo>
                            <a:pt x="33" y="208"/>
                          </a:lnTo>
                          <a:lnTo>
                            <a:pt x="18" y="223"/>
                          </a:lnTo>
                          <a:lnTo>
                            <a:pt x="8" y="238"/>
                          </a:lnTo>
                          <a:lnTo>
                            <a:pt x="0" y="256"/>
                          </a:lnTo>
                          <a:lnTo>
                            <a:pt x="0" y="256"/>
                          </a:lnTo>
                          <a:lnTo>
                            <a:pt x="0" y="266"/>
                          </a:lnTo>
                          <a:lnTo>
                            <a:pt x="3" y="271"/>
                          </a:lnTo>
                          <a:lnTo>
                            <a:pt x="3" y="271"/>
                          </a:lnTo>
                          <a:lnTo>
                            <a:pt x="18" y="281"/>
                          </a:lnTo>
                          <a:lnTo>
                            <a:pt x="28" y="286"/>
                          </a:lnTo>
                          <a:lnTo>
                            <a:pt x="40" y="291"/>
                          </a:lnTo>
                          <a:lnTo>
                            <a:pt x="40" y="291"/>
                          </a:lnTo>
                          <a:lnTo>
                            <a:pt x="56" y="291"/>
                          </a:lnTo>
                          <a:lnTo>
                            <a:pt x="71" y="286"/>
                          </a:lnTo>
                          <a:lnTo>
                            <a:pt x="84" y="281"/>
                          </a:lnTo>
                          <a:lnTo>
                            <a:pt x="94" y="271"/>
                          </a:lnTo>
                          <a:lnTo>
                            <a:pt x="94" y="271"/>
                          </a:lnTo>
                          <a:lnTo>
                            <a:pt x="124" y="236"/>
                          </a:lnTo>
                          <a:lnTo>
                            <a:pt x="152" y="200"/>
                          </a:lnTo>
                          <a:lnTo>
                            <a:pt x="152" y="200"/>
                          </a:lnTo>
                          <a:lnTo>
                            <a:pt x="190" y="144"/>
                          </a:lnTo>
                          <a:lnTo>
                            <a:pt x="190" y="144"/>
                          </a:lnTo>
                          <a:lnTo>
                            <a:pt x="208" y="116"/>
                          </a:lnTo>
                          <a:lnTo>
                            <a:pt x="225" y="89"/>
                          </a:lnTo>
                          <a:lnTo>
                            <a:pt x="225" y="89"/>
                          </a:lnTo>
                          <a:lnTo>
                            <a:pt x="230" y="76"/>
                          </a:lnTo>
                          <a:lnTo>
                            <a:pt x="233" y="61"/>
                          </a:lnTo>
                          <a:lnTo>
                            <a:pt x="233" y="46"/>
                          </a:lnTo>
                          <a:lnTo>
                            <a:pt x="228" y="30"/>
                          </a:lnTo>
                          <a:lnTo>
                            <a:pt x="228" y="30"/>
                          </a:lnTo>
                          <a:lnTo>
                            <a:pt x="220" y="20"/>
                          </a:lnTo>
                          <a:lnTo>
                            <a:pt x="213" y="13"/>
                          </a:lnTo>
                          <a:lnTo>
                            <a:pt x="198" y="0"/>
                          </a:lnTo>
                          <a:lnTo>
                            <a:pt x="198" y="0"/>
                          </a:lnTo>
                          <a:close/>
                        </a:path>
                      </a:pathLst>
                    </a:custGeom>
                    <a:solidFill>
                      <a:srgbClr val="4D4F53"/>
                    </a:solidFill>
                    <a:ln w="31750">
                      <a:solidFill>
                        <a:srgbClr val="7AD5F5"/>
                      </a:solidFill>
                      <a:round/>
                      <a:headEnd/>
                      <a:tailEnd/>
                    </a:ln>
                    <a:extLst/>
                  </p:spPr>
                  <p:txBody>
                    <a:bodyPr vert="horz" wrap="square" lIns="91440" tIns="45720" rIns="91440" bIns="45720" numCol="1" anchor="t" anchorCtr="0" compatLnSpc="1">
                      <a:prstTxWarp prst="textNoShape">
                        <a:avLst/>
                      </a:prstTxWarp>
                    </a:bodyPr>
                    <a:lstStyle/>
                    <a:p>
                      <a:endParaRPr lang="fr-FR"/>
                    </a:p>
                  </p:txBody>
                </p:sp>
                <p:sp>
                  <p:nvSpPr>
                    <p:cNvPr id="43" name="Freeform 40">
                      <a:extLst>
                        <a:ext uri="{FF2B5EF4-FFF2-40B4-BE49-F238E27FC236}">
                          <a16:creationId xmlns:a16="http://schemas.microsoft.com/office/drawing/2014/main" id="{E31635B8-BBB0-BC4F-BCA7-974784AA17C9}"/>
                        </a:ext>
                      </a:extLst>
                    </p:cNvPr>
                    <p:cNvSpPr>
                      <a:spLocks/>
                    </p:cNvSpPr>
                    <p:nvPr/>
                  </p:nvSpPr>
                  <p:spPr bwMode="auto">
                    <a:xfrm>
                      <a:off x="5064125" y="2357438"/>
                      <a:ext cx="120650" cy="160338"/>
                    </a:xfrm>
                    <a:custGeom>
                      <a:avLst/>
                      <a:gdLst>
                        <a:gd name="T0" fmla="*/ 10 w 76"/>
                        <a:gd name="T1" fmla="*/ 99 h 101"/>
                        <a:gd name="T2" fmla="*/ 10 w 76"/>
                        <a:gd name="T3" fmla="*/ 99 h 101"/>
                        <a:gd name="T4" fmla="*/ 15 w 76"/>
                        <a:gd name="T5" fmla="*/ 101 h 101"/>
                        <a:gd name="T6" fmla="*/ 18 w 76"/>
                        <a:gd name="T7" fmla="*/ 99 h 101"/>
                        <a:gd name="T8" fmla="*/ 18 w 76"/>
                        <a:gd name="T9" fmla="*/ 99 h 101"/>
                        <a:gd name="T10" fmla="*/ 20 w 76"/>
                        <a:gd name="T11" fmla="*/ 96 h 101"/>
                        <a:gd name="T12" fmla="*/ 20 w 76"/>
                        <a:gd name="T13" fmla="*/ 91 h 101"/>
                        <a:gd name="T14" fmla="*/ 20 w 76"/>
                        <a:gd name="T15" fmla="*/ 91 h 101"/>
                        <a:gd name="T16" fmla="*/ 15 w 76"/>
                        <a:gd name="T17" fmla="*/ 81 h 101"/>
                        <a:gd name="T18" fmla="*/ 15 w 76"/>
                        <a:gd name="T19" fmla="*/ 81 h 101"/>
                        <a:gd name="T20" fmla="*/ 13 w 76"/>
                        <a:gd name="T21" fmla="*/ 71 h 101"/>
                        <a:gd name="T22" fmla="*/ 13 w 76"/>
                        <a:gd name="T23" fmla="*/ 71 h 101"/>
                        <a:gd name="T24" fmla="*/ 13 w 76"/>
                        <a:gd name="T25" fmla="*/ 61 h 101"/>
                        <a:gd name="T26" fmla="*/ 13 w 76"/>
                        <a:gd name="T27" fmla="*/ 50 h 101"/>
                        <a:gd name="T28" fmla="*/ 18 w 76"/>
                        <a:gd name="T29" fmla="*/ 40 h 101"/>
                        <a:gd name="T30" fmla="*/ 23 w 76"/>
                        <a:gd name="T31" fmla="*/ 33 h 101"/>
                        <a:gd name="T32" fmla="*/ 23 w 76"/>
                        <a:gd name="T33" fmla="*/ 33 h 101"/>
                        <a:gd name="T34" fmla="*/ 28 w 76"/>
                        <a:gd name="T35" fmla="*/ 25 h 101"/>
                        <a:gd name="T36" fmla="*/ 35 w 76"/>
                        <a:gd name="T37" fmla="*/ 20 h 101"/>
                        <a:gd name="T38" fmla="*/ 46 w 76"/>
                        <a:gd name="T39" fmla="*/ 15 h 101"/>
                        <a:gd name="T40" fmla="*/ 56 w 76"/>
                        <a:gd name="T41" fmla="*/ 12 h 101"/>
                        <a:gd name="T42" fmla="*/ 56 w 76"/>
                        <a:gd name="T43" fmla="*/ 12 h 101"/>
                        <a:gd name="T44" fmla="*/ 63 w 76"/>
                        <a:gd name="T45" fmla="*/ 12 h 101"/>
                        <a:gd name="T46" fmla="*/ 63 w 76"/>
                        <a:gd name="T47" fmla="*/ 12 h 101"/>
                        <a:gd name="T48" fmla="*/ 68 w 76"/>
                        <a:gd name="T49" fmla="*/ 12 h 101"/>
                        <a:gd name="T50" fmla="*/ 68 w 76"/>
                        <a:gd name="T51" fmla="*/ 12 h 101"/>
                        <a:gd name="T52" fmla="*/ 73 w 76"/>
                        <a:gd name="T53" fmla="*/ 12 h 101"/>
                        <a:gd name="T54" fmla="*/ 76 w 76"/>
                        <a:gd name="T55" fmla="*/ 7 h 101"/>
                        <a:gd name="T56" fmla="*/ 76 w 76"/>
                        <a:gd name="T57" fmla="*/ 7 h 101"/>
                        <a:gd name="T58" fmla="*/ 76 w 76"/>
                        <a:gd name="T59" fmla="*/ 2 h 101"/>
                        <a:gd name="T60" fmla="*/ 71 w 76"/>
                        <a:gd name="T61" fmla="*/ 0 h 101"/>
                        <a:gd name="T62" fmla="*/ 71 w 76"/>
                        <a:gd name="T63" fmla="*/ 0 h 101"/>
                        <a:gd name="T64" fmla="*/ 63 w 76"/>
                        <a:gd name="T65" fmla="*/ 0 h 101"/>
                        <a:gd name="T66" fmla="*/ 63 w 76"/>
                        <a:gd name="T67" fmla="*/ 0 h 101"/>
                        <a:gd name="T68" fmla="*/ 53 w 76"/>
                        <a:gd name="T69" fmla="*/ 0 h 101"/>
                        <a:gd name="T70" fmla="*/ 53 w 76"/>
                        <a:gd name="T71" fmla="*/ 0 h 101"/>
                        <a:gd name="T72" fmla="*/ 40 w 76"/>
                        <a:gd name="T73" fmla="*/ 5 h 101"/>
                        <a:gd name="T74" fmla="*/ 30 w 76"/>
                        <a:gd name="T75" fmla="*/ 10 h 101"/>
                        <a:gd name="T76" fmla="*/ 20 w 76"/>
                        <a:gd name="T77" fmla="*/ 15 h 101"/>
                        <a:gd name="T78" fmla="*/ 13 w 76"/>
                        <a:gd name="T79" fmla="*/ 25 h 101"/>
                        <a:gd name="T80" fmla="*/ 13 w 76"/>
                        <a:gd name="T81" fmla="*/ 25 h 101"/>
                        <a:gd name="T82" fmla="*/ 5 w 76"/>
                        <a:gd name="T83" fmla="*/ 35 h 101"/>
                        <a:gd name="T84" fmla="*/ 2 w 76"/>
                        <a:gd name="T85" fmla="*/ 45 h 101"/>
                        <a:gd name="T86" fmla="*/ 0 w 76"/>
                        <a:gd name="T87" fmla="*/ 58 h 101"/>
                        <a:gd name="T88" fmla="*/ 0 w 76"/>
                        <a:gd name="T89" fmla="*/ 71 h 101"/>
                        <a:gd name="T90" fmla="*/ 0 w 76"/>
                        <a:gd name="T91" fmla="*/ 71 h 101"/>
                        <a:gd name="T92" fmla="*/ 5 w 76"/>
                        <a:gd name="T93" fmla="*/ 86 h 101"/>
                        <a:gd name="T94" fmla="*/ 5 w 76"/>
                        <a:gd name="T95" fmla="*/ 86 h 101"/>
                        <a:gd name="T96" fmla="*/ 10 w 76"/>
                        <a:gd name="T97" fmla="*/ 99 h 101"/>
                        <a:gd name="T98" fmla="*/ 10 w 76"/>
                        <a:gd name="T99"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101">
                          <a:moveTo>
                            <a:pt x="10" y="99"/>
                          </a:moveTo>
                          <a:lnTo>
                            <a:pt x="10" y="99"/>
                          </a:lnTo>
                          <a:lnTo>
                            <a:pt x="15" y="101"/>
                          </a:lnTo>
                          <a:lnTo>
                            <a:pt x="18" y="99"/>
                          </a:lnTo>
                          <a:lnTo>
                            <a:pt x="18" y="99"/>
                          </a:lnTo>
                          <a:lnTo>
                            <a:pt x="20" y="96"/>
                          </a:lnTo>
                          <a:lnTo>
                            <a:pt x="20" y="91"/>
                          </a:lnTo>
                          <a:lnTo>
                            <a:pt x="20" y="91"/>
                          </a:lnTo>
                          <a:lnTo>
                            <a:pt x="15" y="81"/>
                          </a:lnTo>
                          <a:lnTo>
                            <a:pt x="15" y="81"/>
                          </a:lnTo>
                          <a:lnTo>
                            <a:pt x="13" y="71"/>
                          </a:lnTo>
                          <a:lnTo>
                            <a:pt x="13" y="71"/>
                          </a:lnTo>
                          <a:lnTo>
                            <a:pt x="13" y="61"/>
                          </a:lnTo>
                          <a:lnTo>
                            <a:pt x="13" y="50"/>
                          </a:lnTo>
                          <a:lnTo>
                            <a:pt x="18" y="40"/>
                          </a:lnTo>
                          <a:lnTo>
                            <a:pt x="23" y="33"/>
                          </a:lnTo>
                          <a:lnTo>
                            <a:pt x="23" y="33"/>
                          </a:lnTo>
                          <a:lnTo>
                            <a:pt x="28" y="25"/>
                          </a:lnTo>
                          <a:lnTo>
                            <a:pt x="35" y="20"/>
                          </a:lnTo>
                          <a:lnTo>
                            <a:pt x="46" y="15"/>
                          </a:lnTo>
                          <a:lnTo>
                            <a:pt x="56" y="12"/>
                          </a:lnTo>
                          <a:lnTo>
                            <a:pt x="56" y="12"/>
                          </a:lnTo>
                          <a:lnTo>
                            <a:pt x="63" y="12"/>
                          </a:lnTo>
                          <a:lnTo>
                            <a:pt x="63" y="12"/>
                          </a:lnTo>
                          <a:lnTo>
                            <a:pt x="68" y="12"/>
                          </a:lnTo>
                          <a:lnTo>
                            <a:pt x="68" y="12"/>
                          </a:lnTo>
                          <a:lnTo>
                            <a:pt x="73" y="12"/>
                          </a:lnTo>
                          <a:lnTo>
                            <a:pt x="76" y="7"/>
                          </a:lnTo>
                          <a:lnTo>
                            <a:pt x="76" y="7"/>
                          </a:lnTo>
                          <a:lnTo>
                            <a:pt x="76" y="2"/>
                          </a:lnTo>
                          <a:lnTo>
                            <a:pt x="71" y="0"/>
                          </a:lnTo>
                          <a:lnTo>
                            <a:pt x="71" y="0"/>
                          </a:lnTo>
                          <a:lnTo>
                            <a:pt x="63" y="0"/>
                          </a:lnTo>
                          <a:lnTo>
                            <a:pt x="63" y="0"/>
                          </a:lnTo>
                          <a:lnTo>
                            <a:pt x="53" y="0"/>
                          </a:lnTo>
                          <a:lnTo>
                            <a:pt x="53" y="0"/>
                          </a:lnTo>
                          <a:lnTo>
                            <a:pt x="40" y="5"/>
                          </a:lnTo>
                          <a:lnTo>
                            <a:pt x="30" y="10"/>
                          </a:lnTo>
                          <a:lnTo>
                            <a:pt x="20" y="15"/>
                          </a:lnTo>
                          <a:lnTo>
                            <a:pt x="13" y="25"/>
                          </a:lnTo>
                          <a:lnTo>
                            <a:pt x="13" y="25"/>
                          </a:lnTo>
                          <a:lnTo>
                            <a:pt x="5" y="35"/>
                          </a:lnTo>
                          <a:lnTo>
                            <a:pt x="2" y="45"/>
                          </a:lnTo>
                          <a:lnTo>
                            <a:pt x="0" y="58"/>
                          </a:lnTo>
                          <a:lnTo>
                            <a:pt x="0" y="71"/>
                          </a:lnTo>
                          <a:lnTo>
                            <a:pt x="0" y="71"/>
                          </a:lnTo>
                          <a:lnTo>
                            <a:pt x="5" y="86"/>
                          </a:lnTo>
                          <a:lnTo>
                            <a:pt x="5" y="86"/>
                          </a:lnTo>
                          <a:lnTo>
                            <a:pt x="10" y="99"/>
                          </a:lnTo>
                          <a:lnTo>
                            <a:pt x="10" y="99"/>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58" name="TextBox 57">
                  <a:extLst>
                    <a:ext uri="{FF2B5EF4-FFF2-40B4-BE49-F238E27FC236}">
                      <a16:creationId xmlns:a16="http://schemas.microsoft.com/office/drawing/2014/main" id="{E290F5E2-A027-954A-8561-B841941311C5}"/>
                    </a:ext>
                  </a:extLst>
                </p:cNvPr>
                <p:cNvSpPr txBox="1"/>
                <p:nvPr/>
              </p:nvSpPr>
              <p:spPr>
                <a:xfrm>
                  <a:off x="6293845" y="4559550"/>
                  <a:ext cx="3973234" cy="584775"/>
                </a:xfrm>
                <a:prstGeom prst="rect">
                  <a:avLst/>
                </a:prstGeom>
                <a:noFill/>
              </p:spPr>
              <p:txBody>
                <a:bodyPr wrap="square" rtlCol="0">
                  <a:spAutoFit/>
                </a:bodyPr>
                <a:lstStyle/>
                <a:p>
                  <a:pPr algn="ctr"/>
                  <a:r>
                    <a:rPr lang="en-US" sz="1600" dirty="0">
                      <a:solidFill>
                        <a:srgbClr val="4D4F53"/>
                      </a:solidFill>
                    </a:rPr>
                    <a:t>Indicator of customers that are experiencing issues with their CPEs: </a:t>
                  </a:r>
                  <a:r>
                    <a:rPr lang="en-US" sz="1600" b="1" dirty="0">
                      <a:solidFill>
                        <a:srgbClr val="4D4F53"/>
                      </a:solidFill>
                    </a:rPr>
                    <a:t>flag failing CPEs</a:t>
                  </a:r>
                </a:p>
              </p:txBody>
            </p:sp>
          </p:grpSp>
        </p:grpSp>
        <p:sp>
          <p:nvSpPr>
            <p:cNvPr id="27" name="TextBox 26">
              <a:extLst>
                <a:ext uri="{FF2B5EF4-FFF2-40B4-BE49-F238E27FC236}">
                  <a16:creationId xmlns:a16="http://schemas.microsoft.com/office/drawing/2014/main" id="{8FD89D2C-837C-D940-AF38-F26519C54E02}"/>
                </a:ext>
              </a:extLst>
            </p:cNvPr>
            <p:cNvSpPr txBox="1"/>
            <p:nvPr/>
          </p:nvSpPr>
          <p:spPr>
            <a:xfrm>
              <a:off x="10716405" y="2613749"/>
              <a:ext cx="951441" cy="461665"/>
            </a:xfrm>
            <a:prstGeom prst="rect">
              <a:avLst/>
            </a:prstGeom>
            <a:noFill/>
          </p:spPr>
          <p:txBody>
            <a:bodyPr wrap="square" rtlCol="0">
              <a:spAutoFit/>
            </a:bodyPr>
            <a:lstStyle/>
            <a:p>
              <a:pPr algn="ctr"/>
              <a:r>
                <a:rPr lang="en-US" sz="2400" b="1" dirty="0">
                  <a:solidFill>
                    <a:srgbClr val="4D4F53"/>
                  </a:solidFill>
                </a:rPr>
                <a:t>VIA</a:t>
              </a:r>
            </a:p>
          </p:txBody>
        </p:sp>
        <p:sp>
          <p:nvSpPr>
            <p:cNvPr id="28" name="TextBox 27">
              <a:extLst>
                <a:ext uri="{FF2B5EF4-FFF2-40B4-BE49-F238E27FC236}">
                  <a16:creationId xmlns:a16="http://schemas.microsoft.com/office/drawing/2014/main" id="{79AA5FB1-E089-D149-BBEC-B70CCAEE99EE}"/>
                </a:ext>
              </a:extLst>
            </p:cNvPr>
            <p:cNvSpPr txBox="1"/>
            <p:nvPr/>
          </p:nvSpPr>
          <p:spPr>
            <a:xfrm>
              <a:off x="7020179" y="2860642"/>
              <a:ext cx="2940282" cy="830997"/>
            </a:xfrm>
            <a:prstGeom prst="rect">
              <a:avLst/>
            </a:prstGeom>
            <a:noFill/>
          </p:spPr>
          <p:txBody>
            <a:bodyPr wrap="square" rtlCol="0">
              <a:spAutoFit/>
            </a:bodyPr>
            <a:lstStyle/>
            <a:p>
              <a:pPr marL="171450" indent="-171450">
                <a:buFont typeface="Arial" panose="020B0604020202020204" pitchFamily="34" charset="0"/>
                <a:buChar char="•"/>
              </a:pPr>
              <a:r>
                <a:rPr lang="en-US" sz="1600" dirty="0">
                  <a:solidFill>
                    <a:srgbClr val="4D4F53"/>
                  </a:solidFill>
                </a:rPr>
                <a:t>Customer interaction with help desk</a:t>
              </a:r>
            </a:p>
            <a:p>
              <a:pPr marL="171450" indent="-171450">
                <a:buFont typeface="Arial" panose="020B0604020202020204" pitchFamily="34" charset="0"/>
                <a:buChar char="•"/>
              </a:pPr>
              <a:r>
                <a:rPr lang="en-US" sz="1600" dirty="0">
                  <a:solidFill>
                    <a:srgbClr val="4D4F53"/>
                  </a:solidFill>
                </a:rPr>
                <a:t>Human input</a:t>
              </a:r>
            </a:p>
          </p:txBody>
        </p:sp>
      </p:grpSp>
      <p:sp>
        <p:nvSpPr>
          <p:cNvPr id="31" name="TextBox 30">
            <a:extLst>
              <a:ext uri="{FF2B5EF4-FFF2-40B4-BE49-F238E27FC236}">
                <a16:creationId xmlns:a16="http://schemas.microsoft.com/office/drawing/2014/main" id="{6927682F-FE25-0C42-83C4-473CFAA6E69A}"/>
              </a:ext>
            </a:extLst>
          </p:cNvPr>
          <p:cNvSpPr txBox="1"/>
          <p:nvPr/>
        </p:nvSpPr>
        <p:spPr>
          <a:xfrm>
            <a:off x="1866574" y="5430073"/>
            <a:ext cx="8456738" cy="707886"/>
          </a:xfrm>
          <a:prstGeom prst="rect">
            <a:avLst/>
          </a:prstGeom>
          <a:noFill/>
        </p:spPr>
        <p:txBody>
          <a:bodyPr wrap="square" rtlCol="0">
            <a:spAutoFit/>
          </a:bodyPr>
          <a:lstStyle/>
          <a:p>
            <a:pPr algn="ctr"/>
            <a:r>
              <a:rPr lang="en-US" sz="2000" i="1" dirty="0">
                <a:solidFill>
                  <a:srgbClr val="4D4F53"/>
                </a:solidFill>
              </a:rPr>
              <a:t>How can we transform and interpret this data such that it gives us a meaningful dataset to build a predicting classifier?</a:t>
            </a:r>
          </a:p>
        </p:txBody>
      </p:sp>
    </p:spTree>
    <p:extLst>
      <p:ext uri="{BB962C8B-B14F-4D97-AF65-F5344CB8AC3E}">
        <p14:creationId xmlns:p14="http://schemas.microsoft.com/office/powerpoint/2010/main" val="62834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necteur droit 13"/>
          <p:cNvCxnSpPr>
            <a:cxnSpLocks/>
          </p:cNvCxnSpPr>
          <p:nvPr/>
        </p:nvCxnSpPr>
        <p:spPr>
          <a:xfrm flipH="1">
            <a:off x="6102791" y="862046"/>
            <a:ext cx="2" cy="5462839"/>
          </a:xfrm>
          <a:prstGeom prst="line">
            <a:avLst/>
          </a:prstGeom>
          <a:ln w="19050">
            <a:solidFill>
              <a:schemeClr val="tx1">
                <a:lumMod val="60000"/>
                <a:lumOff val="4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1FC2FFA4-D311-6346-A8CE-114891FF2756}"/>
              </a:ext>
            </a:extLst>
          </p:cNvPr>
          <p:cNvGrpSpPr/>
          <p:nvPr/>
        </p:nvGrpSpPr>
        <p:grpSpPr>
          <a:xfrm>
            <a:off x="2022797" y="2214320"/>
            <a:ext cx="4415968" cy="1323010"/>
            <a:chOff x="2124396" y="1858720"/>
            <a:chExt cx="4415968" cy="1323010"/>
          </a:xfrm>
        </p:grpSpPr>
        <p:sp>
          <p:nvSpPr>
            <p:cNvPr id="33" name="Ellipse 14"/>
            <p:cNvSpPr/>
            <p:nvPr/>
          </p:nvSpPr>
          <p:spPr>
            <a:xfrm>
              <a:off x="5868419" y="1887608"/>
              <a:ext cx="671945" cy="671945"/>
            </a:xfrm>
            <a:prstGeom prst="ellipse">
              <a:avLst/>
            </a:prstGeom>
            <a:solidFill>
              <a:srgbClr val="A82B2F"/>
            </a:solidFill>
            <a:ln w="53975">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8" name="Grouper 36"/>
            <p:cNvGrpSpPr/>
            <p:nvPr/>
          </p:nvGrpSpPr>
          <p:grpSpPr>
            <a:xfrm>
              <a:off x="2214284" y="2154307"/>
              <a:ext cx="3297381" cy="138546"/>
              <a:chOff x="1219201" y="2105060"/>
              <a:chExt cx="3297381" cy="138546"/>
            </a:xfrm>
          </p:grpSpPr>
          <p:cxnSp>
            <p:nvCxnSpPr>
              <p:cNvPr id="49" name="Connecteur droit 23"/>
              <p:cNvCxnSpPr/>
              <p:nvPr/>
            </p:nvCxnSpPr>
            <p:spPr>
              <a:xfrm flipV="1">
                <a:off x="1219201" y="2174334"/>
                <a:ext cx="3158835" cy="0"/>
              </a:xfrm>
              <a:prstGeom prst="line">
                <a:avLst/>
              </a:prstGeom>
              <a:ln w="12700">
                <a:solidFill>
                  <a:srgbClr val="A82B2F"/>
                </a:solidFill>
              </a:ln>
              <a:effectLst/>
            </p:spPr>
            <p:style>
              <a:lnRef idx="2">
                <a:schemeClr val="accent1"/>
              </a:lnRef>
              <a:fillRef idx="0">
                <a:schemeClr val="accent1"/>
              </a:fillRef>
              <a:effectRef idx="1">
                <a:schemeClr val="accent1"/>
              </a:effectRef>
              <a:fontRef idx="minor">
                <a:schemeClr val="tx1"/>
              </a:fontRef>
            </p:style>
          </p:cxnSp>
          <p:sp>
            <p:nvSpPr>
              <p:cNvPr id="50" name="Ellipse 28"/>
              <p:cNvSpPr/>
              <p:nvPr/>
            </p:nvSpPr>
            <p:spPr>
              <a:xfrm>
                <a:off x="4378036" y="2105060"/>
                <a:ext cx="138546" cy="138546"/>
              </a:xfrm>
              <a:prstGeom prst="ellipse">
                <a:avLst/>
              </a:prstGeom>
              <a:solidFill>
                <a:srgbClr val="A82B2F"/>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5" name="ZoneTexte 40"/>
            <p:cNvSpPr txBox="1"/>
            <p:nvPr/>
          </p:nvSpPr>
          <p:spPr>
            <a:xfrm>
              <a:off x="2124396" y="1858720"/>
              <a:ext cx="3380509" cy="369332"/>
            </a:xfrm>
            <a:prstGeom prst="rect">
              <a:avLst/>
            </a:prstGeom>
            <a:noFill/>
          </p:spPr>
          <p:txBody>
            <a:bodyPr wrap="square" rtlCol="0">
              <a:spAutoFit/>
            </a:bodyPr>
            <a:lstStyle/>
            <a:p>
              <a:r>
                <a:rPr lang="en-US" b="1" dirty="0">
                  <a:solidFill>
                    <a:srgbClr val="4D4F53"/>
                  </a:solidFill>
                </a:rPr>
                <a:t>Dataset Construction</a:t>
              </a:r>
            </a:p>
          </p:txBody>
        </p:sp>
        <p:sp>
          <p:nvSpPr>
            <p:cNvPr id="30" name="TextBox 29">
              <a:extLst>
                <a:ext uri="{FF2B5EF4-FFF2-40B4-BE49-F238E27FC236}">
                  <a16:creationId xmlns:a16="http://schemas.microsoft.com/office/drawing/2014/main" id="{05C23126-FF57-4749-B6BE-9B8DE421094F}"/>
                </a:ext>
              </a:extLst>
            </p:cNvPr>
            <p:cNvSpPr txBox="1"/>
            <p:nvPr/>
          </p:nvSpPr>
          <p:spPr>
            <a:xfrm>
              <a:off x="2136547" y="2227623"/>
              <a:ext cx="2553297" cy="954107"/>
            </a:xfrm>
            <a:prstGeom prst="rect">
              <a:avLst/>
            </a:prstGeom>
            <a:noFill/>
          </p:spPr>
          <p:txBody>
            <a:bodyPr wrap="square" rtlCol="0">
              <a:spAutoFit/>
            </a:bodyPr>
            <a:lstStyle/>
            <a:p>
              <a:pPr marL="228600" indent="-228600">
                <a:buClr>
                  <a:srgbClr val="AF2B32"/>
                </a:buClr>
                <a:buFont typeface="+mj-lt"/>
                <a:buAutoNum type="arabicPeriod"/>
              </a:pPr>
              <a:r>
                <a:rPr lang="en-US" sz="1400" b="1" dirty="0">
                  <a:solidFill>
                    <a:srgbClr val="4D4F53"/>
                  </a:solidFill>
                </a:rPr>
                <a:t>Failing CPE Identification</a:t>
              </a:r>
            </a:p>
            <a:p>
              <a:pPr marL="228600" indent="-228600">
                <a:buClr>
                  <a:srgbClr val="AF2B32"/>
                </a:buClr>
                <a:buFont typeface="+mj-lt"/>
                <a:buAutoNum type="arabicPeriod"/>
              </a:pPr>
              <a:r>
                <a:rPr lang="en-US" sz="1400" b="1" dirty="0">
                  <a:solidFill>
                    <a:srgbClr val="4D4F53"/>
                  </a:solidFill>
                </a:rPr>
                <a:t>Health Measurements</a:t>
              </a:r>
            </a:p>
            <a:p>
              <a:pPr marL="228600" indent="-228600">
                <a:buClr>
                  <a:srgbClr val="AF2B32"/>
                </a:buClr>
                <a:buFont typeface="+mj-lt"/>
                <a:buAutoNum type="arabicPeriod"/>
              </a:pPr>
              <a:r>
                <a:rPr lang="en-US" sz="1400" b="1" dirty="0">
                  <a:solidFill>
                    <a:srgbClr val="4D4F53"/>
                  </a:solidFill>
                </a:rPr>
                <a:t>Offline CPE Handling</a:t>
              </a:r>
            </a:p>
            <a:p>
              <a:pPr marL="228600" indent="-228600">
                <a:buClr>
                  <a:srgbClr val="AF2B32"/>
                </a:buClr>
                <a:buFont typeface="+mj-lt"/>
                <a:buAutoNum type="arabicPeriod"/>
              </a:pPr>
              <a:r>
                <a:rPr lang="en-US" sz="1400" b="1" dirty="0">
                  <a:solidFill>
                    <a:srgbClr val="4D4F53"/>
                  </a:solidFill>
                </a:rPr>
                <a:t>Implementation</a:t>
              </a:r>
            </a:p>
          </p:txBody>
        </p:sp>
      </p:grpSp>
      <p:grpSp>
        <p:nvGrpSpPr>
          <p:cNvPr id="14" name="Group 13">
            <a:extLst>
              <a:ext uri="{FF2B5EF4-FFF2-40B4-BE49-F238E27FC236}">
                <a16:creationId xmlns:a16="http://schemas.microsoft.com/office/drawing/2014/main" id="{5CBAE0EC-E986-2B4B-B7CE-D59946ECC035}"/>
              </a:ext>
            </a:extLst>
          </p:cNvPr>
          <p:cNvGrpSpPr/>
          <p:nvPr/>
        </p:nvGrpSpPr>
        <p:grpSpPr>
          <a:xfrm>
            <a:off x="5766819" y="3207737"/>
            <a:ext cx="4442878" cy="1107996"/>
            <a:chOff x="5868418" y="2852137"/>
            <a:chExt cx="4442878" cy="1107996"/>
          </a:xfrm>
        </p:grpSpPr>
        <p:sp>
          <p:nvSpPr>
            <p:cNvPr id="34" name="Ellipse 15"/>
            <p:cNvSpPr/>
            <p:nvPr/>
          </p:nvSpPr>
          <p:spPr>
            <a:xfrm>
              <a:off x="5868418" y="2873329"/>
              <a:ext cx="671945" cy="671945"/>
            </a:xfrm>
            <a:prstGeom prst="ellipse">
              <a:avLst/>
            </a:prstGeom>
            <a:solidFill>
              <a:srgbClr val="D6382D"/>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8" name="Grouper 34"/>
            <p:cNvGrpSpPr/>
            <p:nvPr/>
          </p:nvGrpSpPr>
          <p:grpSpPr>
            <a:xfrm>
              <a:off x="6807063" y="3140028"/>
              <a:ext cx="3387437" cy="138546"/>
              <a:chOff x="5811981" y="3090781"/>
              <a:chExt cx="3387437" cy="138546"/>
            </a:xfrm>
          </p:grpSpPr>
          <p:cxnSp>
            <p:nvCxnSpPr>
              <p:cNvPr id="59" name="Connecteur droit 26"/>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60" name="Ellipse 31"/>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8" name="ZoneTexte 43"/>
            <p:cNvSpPr txBox="1"/>
            <p:nvPr/>
          </p:nvSpPr>
          <p:spPr>
            <a:xfrm>
              <a:off x="6736823" y="2852137"/>
              <a:ext cx="3574473" cy="369332"/>
            </a:xfrm>
            <a:prstGeom prst="rect">
              <a:avLst/>
            </a:prstGeom>
            <a:noFill/>
          </p:spPr>
          <p:txBody>
            <a:bodyPr wrap="square" rtlCol="0">
              <a:spAutoFit/>
            </a:bodyPr>
            <a:lstStyle/>
            <a:p>
              <a:pPr algn="r"/>
              <a:r>
                <a:rPr lang="en-US">
                  <a:solidFill>
                    <a:srgbClr val="4D4F53"/>
                  </a:solidFill>
                </a:rPr>
                <a:t>Data Analysis</a:t>
              </a:r>
            </a:p>
          </p:txBody>
        </p:sp>
        <p:sp>
          <p:nvSpPr>
            <p:cNvPr id="8" name="TextBox 7">
              <a:extLst>
                <a:ext uri="{FF2B5EF4-FFF2-40B4-BE49-F238E27FC236}">
                  <a16:creationId xmlns:a16="http://schemas.microsoft.com/office/drawing/2014/main" id="{0AEFEAAB-4463-724C-AF8B-0B2C081473DA}"/>
                </a:ext>
              </a:extLst>
            </p:cNvPr>
            <p:cNvSpPr txBox="1"/>
            <p:nvPr/>
          </p:nvSpPr>
          <p:spPr>
            <a:xfrm>
              <a:off x="7540936" y="3221469"/>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a:solidFill>
                    <a:srgbClr val="4D4F53"/>
                  </a:solidFill>
                </a:rPr>
                <a:t>Exploratory Analysis</a:t>
              </a:r>
            </a:p>
            <a:p>
              <a:pPr marL="228600" indent="-228600" algn="r">
                <a:buClr>
                  <a:schemeClr val="tx2"/>
                </a:buClr>
                <a:buFont typeface="+mj-lt"/>
                <a:buAutoNum type="arabicPeriod"/>
              </a:pPr>
              <a:r>
                <a:rPr lang="en-US" sz="1400">
                  <a:solidFill>
                    <a:srgbClr val="4D4F53"/>
                  </a:solidFill>
                </a:rPr>
                <a:t>Data Preprocessing</a:t>
              </a:r>
            </a:p>
            <a:p>
              <a:pPr marL="228600" indent="-228600" algn="r">
                <a:buClr>
                  <a:schemeClr val="tx2"/>
                </a:buClr>
                <a:buFont typeface="+mj-lt"/>
                <a:buAutoNum type="arabicPeriod"/>
              </a:pPr>
              <a:r>
                <a:rPr lang="en-US" sz="1400">
                  <a:solidFill>
                    <a:srgbClr val="4D4F53"/>
                  </a:solidFill>
                </a:rPr>
                <a:t>Label Propagation</a:t>
              </a:r>
            </a:p>
          </p:txBody>
        </p:sp>
      </p:grpSp>
      <p:grpSp>
        <p:nvGrpSpPr>
          <p:cNvPr id="15" name="Group 14">
            <a:extLst>
              <a:ext uri="{FF2B5EF4-FFF2-40B4-BE49-F238E27FC236}">
                <a16:creationId xmlns:a16="http://schemas.microsoft.com/office/drawing/2014/main" id="{2A7B858D-144E-BD43-B850-88444A6C109C}"/>
              </a:ext>
            </a:extLst>
          </p:cNvPr>
          <p:cNvGrpSpPr/>
          <p:nvPr/>
        </p:nvGrpSpPr>
        <p:grpSpPr>
          <a:xfrm>
            <a:off x="5766819" y="1248648"/>
            <a:ext cx="4442878" cy="1101912"/>
            <a:chOff x="5868418" y="893048"/>
            <a:chExt cx="4442878" cy="1101912"/>
          </a:xfrm>
        </p:grpSpPr>
        <p:sp>
          <p:nvSpPr>
            <p:cNvPr id="4" name="TextBox 3">
              <a:extLst>
                <a:ext uri="{FF2B5EF4-FFF2-40B4-BE49-F238E27FC236}">
                  <a16:creationId xmlns:a16="http://schemas.microsoft.com/office/drawing/2014/main" id="{3EC19059-518C-D54E-9F22-F47873B06109}"/>
                </a:ext>
              </a:extLst>
            </p:cNvPr>
            <p:cNvSpPr txBox="1"/>
            <p:nvPr/>
          </p:nvSpPr>
          <p:spPr>
            <a:xfrm>
              <a:off x="7668155" y="1256296"/>
              <a:ext cx="2553297" cy="738664"/>
            </a:xfrm>
            <a:prstGeom prst="rect">
              <a:avLst/>
            </a:prstGeom>
            <a:noFill/>
          </p:spPr>
          <p:txBody>
            <a:bodyPr wrap="square" rtlCol="0">
              <a:spAutoFit/>
            </a:bodyPr>
            <a:lstStyle/>
            <a:p>
              <a:pPr marL="228600" indent="-228600" algn="r">
                <a:buClr>
                  <a:schemeClr val="accent3"/>
                </a:buClr>
                <a:buFont typeface="+mj-lt"/>
                <a:buAutoNum type="arabicPeriod"/>
              </a:pPr>
              <a:r>
                <a:rPr lang="en-US" sz="1400">
                  <a:solidFill>
                    <a:srgbClr val="4D4F53"/>
                  </a:solidFill>
                </a:rPr>
                <a:t>HFC Architecture</a:t>
              </a:r>
            </a:p>
            <a:p>
              <a:pPr marL="228600" indent="-228600" algn="r">
                <a:buClr>
                  <a:schemeClr val="accent3"/>
                </a:buClr>
                <a:buFont typeface="+mj-lt"/>
                <a:buAutoNum type="arabicPeriod"/>
              </a:pPr>
              <a:r>
                <a:rPr lang="en-US" sz="1400">
                  <a:solidFill>
                    <a:srgbClr val="4D4F53"/>
                  </a:solidFill>
                </a:rPr>
                <a:t>Identified Problem</a:t>
              </a:r>
            </a:p>
            <a:p>
              <a:pPr marL="228600" indent="-228600" algn="r">
                <a:buClr>
                  <a:schemeClr val="accent3"/>
                </a:buClr>
                <a:buFont typeface="+mj-lt"/>
                <a:buAutoNum type="arabicPeriod"/>
              </a:pPr>
              <a:r>
                <a:rPr lang="en-US" sz="1400">
                  <a:solidFill>
                    <a:srgbClr val="4D4F53"/>
                  </a:solidFill>
                </a:rPr>
                <a:t>Data Sources</a:t>
              </a:r>
            </a:p>
          </p:txBody>
        </p:sp>
        <p:sp>
          <p:nvSpPr>
            <p:cNvPr id="43" name="Ellipse 15">
              <a:extLst>
                <a:ext uri="{FF2B5EF4-FFF2-40B4-BE49-F238E27FC236}">
                  <a16:creationId xmlns:a16="http://schemas.microsoft.com/office/drawing/2014/main" id="{53480EE0-29CB-F847-9C79-FF3B50318965}"/>
                </a:ext>
              </a:extLst>
            </p:cNvPr>
            <p:cNvSpPr/>
            <p:nvPr/>
          </p:nvSpPr>
          <p:spPr>
            <a:xfrm>
              <a:off x="5868418" y="908156"/>
              <a:ext cx="671945" cy="671945"/>
            </a:xfrm>
            <a:prstGeom prst="ellipse">
              <a:avLst/>
            </a:prstGeom>
            <a:solidFill>
              <a:schemeClr val="accent3"/>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47" name="Grouper 34">
              <a:extLst>
                <a:ext uri="{FF2B5EF4-FFF2-40B4-BE49-F238E27FC236}">
                  <a16:creationId xmlns:a16="http://schemas.microsoft.com/office/drawing/2014/main" id="{B93238C8-E0A0-D142-B8E3-CBE383C0C8CC}"/>
                </a:ext>
              </a:extLst>
            </p:cNvPr>
            <p:cNvGrpSpPr/>
            <p:nvPr/>
          </p:nvGrpSpPr>
          <p:grpSpPr>
            <a:xfrm>
              <a:off x="6807063" y="1174855"/>
              <a:ext cx="3387437" cy="138546"/>
              <a:chOff x="5811981" y="3090781"/>
              <a:chExt cx="3387437" cy="138546"/>
            </a:xfrm>
          </p:grpSpPr>
          <p:cxnSp>
            <p:nvCxnSpPr>
              <p:cNvPr id="55" name="Connecteur droit 26">
                <a:extLst>
                  <a:ext uri="{FF2B5EF4-FFF2-40B4-BE49-F238E27FC236}">
                    <a16:creationId xmlns:a16="http://schemas.microsoft.com/office/drawing/2014/main" id="{2522623A-C6AF-1340-9DF0-0CE476276228}"/>
                  </a:ext>
                </a:extLst>
              </p:cNvPr>
              <p:cNvCxnSpPr/>
              <p:nvPr/>
            </p:nvCxnSpPr>
            <p:spPr>
              <a:xfrm flipV="1">
                <a:off x="5888182" y="3160054"/>
                <a:ext cx="3311236" cy="1"/>
              </a:xfrm>
              <a:prstGeom prst="line">
                <a:avLst/>
              </a:prstGeom>
              <a:ln w="12700">
                <a:solidFill>
                  <a:srgbClr val="D6382D"/>
                </a:solidFill>
              </a:ln>
              <a:effectLst/>
            </p:spPr>
            <p:style>
              <a:lnRef idx="2">
                <a:schemeClr val="accent1"/>
              </a:lnRef>
              <a:fillRef idx="0">
                <a:schemeClr val="accent1"/>
              </a:fillRef>
              <a:effectRef idx="1">
                <a:schemeClr val="accent1"/>
              </a:effectRef>
              <a:fontRef idx="minor">
                <a:schemeClr val="tx1"/>
              </a:fontRef>
            </p:style>
          </p:cxnSp>
          <p:sp>
            <p:nvSpPr>
              <p:cNvPr id="56" name="Ellipse 31">
                <a:extLst>
                  <a:ext uri="{FF2B5EF4-FFF2-40B4-BE49-F238E27FC236}">
                    <a16:creationId xmlns:a16="http://schemas.microsoft.com/office/drawing/2014/main" id="{E999F09E-B854-EB4E-9AB8-ED2F5E73B470}"/>
                  </a:ext>
                </a:extLst>
              </p:cNvPr>
              <p:cNvSpPr/>
              <p:nvPr/>
            </p:nvSpPr>
            <p:spPr>
              <a:xfrm>
                <a:off x="5811981" y="3090781"/>
                <a:ext cx="138546" cy="138546"/>
              </a:xfrm>
              <a:prstGeom prst="ellipse">
                <a:avLst/>
              </a:prstGeom>
              <a:solidFill>
                <a:srgbClr val="D6382D"/>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54" name="ZoneTexte 43">
              <a:extLst>
                <a:ext uri="{FF2B5EF4-FFF2-40B4-BE49-F238E27FC236}">
                  <a16:creationId xmlns:a16="http://schemas.microsoft.com/office/drawing/2014/main" id="{395BBE34-704F-684E-94F5-F2120DCC3448}"/>
                </a:ext>
              </a:extLst>
            </p:cNvPr>
            <p:cNvSpPr txBox="1"/>
            <p:nvPr/>
          </p:nvSpPr>
          <p:spPr>
            <a:xfrm>
              <a:off x="6736823" y="893048"/>
              <a:ext cx="3574473" cy="369332"/>
            </a:xfrm>
            <a:prstGeom prst="rect">
              <a:avLst/>
            </a:prstGeom>
            <a:noFill/>
          </p:spPr>
          <p:txBody>
            <a:bodyPr wrap="square" rtlCol="0">
              <a:spAutoFit/>
            </a:bodyPr>
            <a:lstStyle/>
            <a:p>
              <a:pPr algn="r"/>
              <a:r>
                <a:rPr lang="en-US">
                  <a:solidFill>
                    <a:srgbClr val="4D4F53"/>
                  </a:solidFill>
                </a:rPr>
                <a:t>Current State</a:t>
              </a:r>
            </a:p>
          </p:txBody>
        </p:sp>
      </p:grpSp>
      <p:grpSp>
        <p:nvGrpSpPr>
          <p:cNvPr id="13" name="Group 12">
            <a:extLst>
              <a:ext uri="{FF2B5EF4-FFF2-40B4-BE49-F238E27FC236}">
                <a16:creationId xmlns:a16="http://schemas.microsoft.com/office/drawing/2014/main" id="{1600F568-01C0-7544-B93B-8CC228CF8B65}"/>
              </a:ext>
            </a:extLst>
          </p:cNvPr>
          <p:cNvGrpSpPr/>
          <p:nvPr/>
        </p:nvGrpSpPr>
        <p:grpSpPr>
          <a:xfrm>
            <a:off x="5766819" y="5176034"/>
            <a:ext cx="4442878" cy="1132331"/>
            <a:chOff x="5868418" y="4820434"/>
            <a:chExt cx="4442878" cy="1132331"/>
          </a:xfrm>
        </p:grpSpPr>
        <p:sp>
          <p:nvSpPr>
            <p:cNvPr id="62" name="Ellipse 15">
              <a:extLst>
                <a:ext uri="{FF2B5EF4-FFF2-40B4-BE49-F238E27FC236}">
                  <a16:creationId xmlns:a16="http://schemas.microsoft.com/office/drawing/2014/main" id="{4F53679C-AE53-0743-8156-5966E15EB565}"/>
                </a:ext>
              </a:extLst>
            </p:cNvPr>
            <p:cNvSpPr/>
            <p:nvPr/>
          </p:nvSpPr>
          <p:spPr>
            <a:xfrm>
              <a:off x="5868418" y="4865961"/>
              <a:ext cx="671945" cy="671945"/>
            </a:xfrm>
            <a:prstGeom prst="ellipse">
              <a:avLst/>
            </a:prstGeom>
            <a:solidFill>
              <a:schemeClr val="accent5"/>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63" name="Grouper 34">
              <a:extLst>
                <a:ext uri="{FF2B5EF4-FFF2-40B4-BE49-F238E27FC236}">
                  <a16:creationId xmlns:a16="http://schemas.microsoft.com/office/drawing/2014/main" id="{472405DC-7E1D-2848-A96D-9AFB1BBA30CB}"/>
                </a:ext>
              </a:extLst>
            </p:cNvPr>
            <p:cNvGrpSpPr/>
            <p:nvPr/>
          </p:nvGrpSpPr>
          <p:grpSpPr>
            <a:xfrm>
              <a:off x="6807063" y="5132660"/>
              <a:ext cx="3387437" cy="138546"/>
              <a:chOff x="5811981" y="3090781"/>
              <a:chExt cx="3387437" cy="138546"/>
            </a:xfrm>
          </p:grpSpPr>
          <p:cxnSp>
            <p:nvCxnSpPr>
              <p:cNvPr id="69" name="Connecteur droit 26">
                <a:extLst>
                  <a:ext uri="{FF2B5EF4-FFF2-40B4-BE49-F238E27FC236}">
                    <a16:creationId xmlns:a16="http://schemas.microsoft.com/office/drawing/2014/main" id="{1F0E016F-C7D8-7B47-8936-919A995BD44D}"/>
                  </a:ext>
                </a:extLst>
              </p:cNvPr>
              <p:cNvCxnSpPr/>
              <p:nvPr/>
            </p:nvCxnSpPr>
            <p:spPr>
              <a:xfrm flipV="1">
                <a:off x="5888182" y="3160054"/>
                <a:ext cx="3311236" cy="1"/>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70" name="Ellipse 31">
                <a:extLst>
                  <a:ext uri="{FF2B5EF4-FFF2-40B4-BE49-F238E27FC236}">
                    <a16:creationId xmlns:a16="http://schemas.microsoft.com/office/drawing/2014/main" id="{79617255-CA5C-C04F-8666-FEB7347CD034}"/>
                  </a:ext>
                </a:extLst>
              </p:cNvPr>
              <p:cNvSpPr/>
              <p:nvPr/>
            </p:nvSpPr>
            <p:spPr>
              <a:xfrm>
                <a:off x="5811981" y="3090781"/>
                <a:ext cx="138546" cy="138546"/>
              </a:xfrm>
              <a:prstGeom prst="ellipse">
                <a:avLst/>
              </a:prstGeom>
              <a:solidFill>
                <a:schemeClr val="accent5"/>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7" name="ZoneTexte 43">
              <a:extLst>
                <a:ext uri="{FF2B5EF4-FFF2-40B4-BE49-F238E27FC236}">
                  <a16:creationId xmlns:a16="http://schemas.microsoft.com/office/drawing/2014/main" id="{6B895719-D1DE-A74A-8B62-0028246BECFE}"/>
                </a:ext>
              </a:extLst>
            </p:cNvPr>
            <p:cNvSpPr txBox="1"/>
            <p:nvPr/>
          </p:nvSpPr>
          <p:spPr>
            <a:xfrm>
              <a:off x="6736823" y="4820434"/>
              <a:ext cx="3574473" cy="369332"/>
            </a:xfrm>
            <a:prstGeom prst="rect">
              <a:avLst/>
            </a:prstGeom>
            <a:noFill/>
          </p:spPr>
          <p:txBody>
            <a:bodyPr wrap="square" rtlCol="0">
              <a:spAutoFit/>
            </a:bodyPr>
            <a:lstStyle/>
            <a:p>
              <a:pPr algn="r"/>
              <a:r>
                <a:rPr lang="en-US">
                  <a:solidFill>
                    <a:srgbClr val="4D4F53"/>
                  </a:solidFill>
                </a:rPr>
                <a:t>Discussion</a:t>
              </a:r>
            </a:p>
          </p:txBody>
        </p:sp>
        <p:sp>
          <p:nvSpPr>
            <p:cNvPr id="71" name="TextBox 70">
              <a:extLst>
                <a:ext uri="{FF2B5EF4-FFF2-40B4-BE49-F238E27FC236}">
                  <a16:creationId xmlns:a16="http://schemas.microsoft.com/office/drawing/2014/main" id="{BBC65FD8-8A0E-3F4E-9F3D-A3C15E2D7562}"/>
                </a:ext>
              </a:extLst>
            </p:cNvPr>
            <p:cNvSpPr txBox="1"/>
            <p:nvPr/>
          </p:nvSpPr>
          <p:spPr>
            <a:xfrm>
              <a:off x="7540936" y="5214101"/>
              <a:ext cx="2680516" cy="738664"/>
            </a:xfrm>
            <a:prstGeom prst="rect">
              <a:avLst/>
            </a:prstGeom>
            <a:noFill/>
          </p:spPr>
          <p:txBody>
            <a:bodyPr wrap="square" rtlCol="0">
              <a:spAutoFit/>
            </a:bodyPr>
            <a:lstStyle/>
            <a:p>
              <a:pPr marL="228600" indent="-228600" algn="r">
                <a:buClr>
                  <a:schemeClr val="tx2"/>
                </a:buClr>
                <a:buFont typeface="+mj-lt"/>
                <a:buAutoNum type="arabicPeriod"/>
              </a:pPr>
              <a:r>
                <a:rPr lang="en-US" sz="1400">
                  <a:solidFill>
                    <a:srgbClr val="4D4F53"/>
                  </a:solidFill>
                </a:rPr>
                <a:t>Model Output and Behaviour</a:t>
              </a:r>
            </a:p>
            <a:p>
              <a:pPr marL="228600" indent="-228600" algn="r">
                <a:buClr>
                  <a:schemeClr val="tx2"/>
                </a:buClr>
                <a:buFont typeface="+mj-lt"/>
                <a:buAutoNum type="arabicPeriod"/>
              </a:pPr>
              <a:r>
                <a:rPr lang="en-US" sz="1400">
                  <a:solidFill>
                    <a:srgbClr val="4D4F53"/>
                  </a:solidFill>
                </a:rPr>
                <a:t>Improvements</a:t>
              </a:r>
            </a:p>
            <a:p>
              <a:pPr marL="228600" indent="-228600" algn="r">
                <a:buClr>
                  <a:schemeClr val="tx2"/>
                </a:buClr>
                <a:buFont typeface="+mj-lt"/>
                <a:buAutoNum type="arabicPeriod"/>
              </a:pPr>
              <a:endParaRPr lang="en-US" sz="1400">
                <a:solidFill>
                  <a:srgbClr val="4D4F53"/>
                </a:solidFill>
              </a:endParaRPr>
            </a:p>
          </p:txBody>
        </p:sp>
      </p:grpSp>
      <p:grpSp>
        <p:nvGrpSpPr>
          <p:cNvPr id="17" name="Group 16">
            <a:extLst>
              <a:ext uri="{FF2B5EF4-FFF2-40B4-BE49-F238E27FC236}">
                <a16:creationId xmlns:a16="http://schemas.microsoft.com/office/drawing/2014/main" id="{35F3ADA2-33AF-CA4D-A6A5-BF63416E2388}"/>
              </a:ext>
            </a:extLst>
          </p:cNvPr>
          <p:cNvGrpSpPr/>
          <p:nvPr/>
        </p:nvGrpSpPr>
        <p:grpSpPr>
          <a:xfrm>
            <a:off x="2022797" y="4190230"/>
            <a:ext cx="4415968" cy="1099055"/>
            <a:chOff x="2124396" y="3834630"/>
            <a:chExt cx="4415968" cy="1099055"/>
          </a:xfrm>
        </p:grpSpPr>
        <p:sp>
          <p:nvSpPr>
            <p:cNvPr id="36" name="Ellipse 16"/>
            <p:cNvSpPr/>
            <p:nvPr/>
          </p:nvSpPr>
          <p:spPr>
            <a:xfrm>
              <a:off x="5868419" y="3859049"/>
              <a:ext cx="671945" cy="671945"/>
            </a:xfrm>
            <a:prstGeom prst="ellipse">
              <a:avLst/>
            </a:prstGeom>
            <a:solidFill>
              <a:srgbClr val="8D817A"/>
            </a:solidFill>
            <a:ln w="53975">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nvGrpSpPr>
            <p:cNvPr id="51" name="Grouper 37"/>
            <p:cNvGrpSpPr/>
            <p:nvPr/>
          </p:nvGrpSpPr>
          <p:grpSpPr>
            <a:xfrm>
              <a:off x="2274403" y="4125748"/>
              <a:ext cx="3281561" cy="138546"/>
              <a:chOff x="1279320" y="4076502"/>
              <a:chExt cx="3281561" cy="138546"/>
            </a:xfrm>
          </p:grpSpPr>
          <p:cxnSp>
            <p:nvCxnSpPr>
              <p:cNvPr id="52" name="Connecteur droit 24"/>
              <p:cNvCxnSpPr/>
              <p:nvPr/>
            </p:nvCxnSpPr>
            <p:spPr>
              <a:xfrm>
                <a:off x="1279320" y="4145775"/>
                <a:ext cx="3182849" cy="1"/>
              </a:xfrm>
              <a:prstGeom prst="line">
                <a:avLst/>
              </a:prstGeom>
              <a:ln w="12700">
                <a:solidFill>
                  <a:srgbClr val="8D817A"/>
                </a:solidFill>
              </a:ln>
              <a:effectLst/>
            </p:spPr>
            <p:style>
              <a:lnRef idx="2">
                <a:schemeClr val="accent1"/>
              </a:lnRef>
              <a:fillRef idx="0">
                <a:schemeClr val="accent1"/>
              </a:fillRef>
              <a:effectRef idx="1">
                <a:schemeClr val="accent1"/>
              </a:effectRef>
              <a:fontRef idx="minor">
                <a:schemeClr val="tx1"/>
              </a:fontRef>
            </p:style>
          </p:cxnSp>
          <p:sp>
            <p:nvSpPr>
              <p:cNvPr id="53" name="Ellipse 29"/>
              <p:cNvSpPr/>
              <p:nvPr/>
            </p:nvSpPr>
            <p:spPr>
              <a:xfrm>
                <a:off x="4422335" y="4076502"/>
                <a:ext cx="138546" cy="138546"/>
              </a:xfrm>
              <a:prstGeom prst="ellipse">
                <a:avLst/>
              </a:prstGeom>
              <a:solidFill>
                <a:srgbClr val="8D817A"/>
              </a:solidFill>
              <a:ln w="635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4D4F53"/>
                  </a:solidFill>
                </a:endParaRPr>
              </a:p>
            </p:txBody>
          </p:sp>
        </p:grpSp>
        <p:sp>
          <p:nvSpPr>
            <p:cNvPr id="66" name="ZoneTexte 41"/>
            <p:cNvSpPr txBox="1"/>
            <p:nvPr/>
          </p:nvSpPr>
          <p:spPr>
            <a:xfrm>
              <a:off x="2124396" y="3834630"/>
              <a:ext cx="3380509" cy="369332"/>
            </a:xfrm>
            <a:prstGeom prst="rect">
              <a:avLst/>
            </a:prstGeom>
            <a:noFill/>
          </p:spPr>
          <p:txBody>
            <a:bodyPr wrap="square" rtlCol="0">
              <a:spAutoFit/>
            </a:bodyPr>
            <a:lstStyle>
              <a:defPPr>
                <a:defRPr lang="en-US"/>
              </a:defPPr>
              <a:lvl1pPr>
                <a:defRPr sz="1600">
                  <a:solidFill>
                    <a:srgbClr val="4D4F53"/>
                  </a:solidFill>
                </a:defRPr>
              </a:lvl1pPr>
            </a:lstStyle>
            <a:p>
              <a:r>
                <a:rPr lang="en-US" sz="1800"/>
                <a:t>Prediction</a:t>
              </a:r>
            </a:p>
          </p:txBody>
        </p:sp>
        <p:sp>
          <p:nvSpPr>
            <p:cNvPr id="72" name="TextBox 71">
              <a:extLst>
                <a:ext uri="{FF2B5EF4-FFF2-40B4-BE49-F238E27FC236}">
                  <a16:creationId xmlns:a16="http://schemas.microsoft.com/office/drawing/2014/main" id="{96269527-81A4-E542-B043-56A79659B0C7}"/>
                </a:ext>
              </a:extLst>
            </p:cNvPr>
            <p:cNvSpPr txBox="1"/>
            <p:nvPr/>
          </p:nvSpPr>
          <p:spPr>
            <a:xfrm>
              <a:off x="2136547" y="4195021"/>
              <a:ext cx="2553297" cy="738664"/>
            </a:xfrm>
            <a:prstGeom prst="rect">
              <a:avLst/>
            </a:prstGeom>
            <a:noFill/>
          </p:spPr>
          <p:txBody>
            <a:bodyPr wrap="square" rtlCol="0">
              <a:spAutoFit/>
            </a:bodyPr>
            <a:lstStyle/>
            <a:p>
              <a:pPr marL="228600" indent="-228600">
                <a:buClr>
                  <a:srgbClr val="AF2B32"/>
                </a:buClr>
                <a:buFont typeface="+mj-lt"/>
                <a:buAutoNum type="arabicPeriod"/>
              </a:pPr>
              <a:r>
                <a:rPr lang="en-US" sz="1400">
                  <a:solidFill>
                    <a:srgbClr val="4D4F53"/>
                  </a:solidFill>
                </a:rPr>
                <a:t>Cross-Validation</a:t>
              </a:r>
            </a:p>
            <a:p>
              <a:pPr marL="228600" indent="-228600">
                <a:buClr>
                  <a:srgbClr val="AF2B32"/>
                </a:buClr>
                <a:buFont typeface="+mj-lt"/>
                <a:buAutoNum type="arabicPeriod"/>
              </a:pPr>
              <a:r>
                <a:rPr lang="en-US" sz="1400">
                  <a:solidFill>
                    <a:srgbClr val="4D4F53"/>
                  </a:solidFill>
                </a:rPr>
                <a:t>Performance Metrics</a:t>
              </a:r>
            </a:p>
            <a:p>
              <a:pPr marL="228600" indent="-228600">
                <a:buClr>
                  <a:srgbClr val="AF2B32"/>
                </a:buClr>
                <a:buFont typeface="+mj-lt"/>
                <a:buAutoNum type="arabicPeriod"/>
              </a:pPr>
              <a:r>
                <a:rPr lang="en-US" sz="1400">
                  <a:solidFill>
                    <a:srgbClr val="4D4F53"/>
                  </a:solidFill>
                </a:rPr>
                <a:t>Model Exploration</a:t>
              </a:r>
            </a:p>
          </p:txBody>
        </p:sp>
      </p:grpSp>
      <p:sp>
        <p:nvSpPr>
          <p:cNvPr id="38" name="Rectangle 37">
            <a:extLst>
              <a:ext uri="{FF2B5EF4-FFF2-40B4-BE49-F238E27FC236}">
                <a16:creationId xmlns:a16="http://schemas.microsoft.com/office/drawing/2014/main" id="{036E7551-4F25-FE4A-A035-BFC9E77763F3}"/>
              </a:ext>
            </a:extLst>
          </p:cNvPr>
          <p:cNvSpPr/>
          <p:nvPr/>
        </p:nvSpPr>
        <p:spPr>
          <a:xfrm>
            <a:off x="2022797" y="4117918"/>
            <a:ext cx="3549847" cy="2385752"/>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39" name="Rectangle 38">
            <a:extLst>
              <a:ext uri="{FF2B5EF4-FFF2-40B4-BE49-F238E27FC236}">
                <a16:creationId xmlns:a16="http://schemas.microsoft.com/office/drawing/2014/main" id="{35FACA57-4DCB-4941-BE39-6CD207068AA0}"/>
              </a:ext>
            </a:extLst>
          </p:cNvPr>
          <p:cNvSpPr/>
          <p:nvPr/>
        </p:nvSpPr>
        <p:spPr>
          <a:xfrm>
            <a:off x="6632939" y="862046"/>
            <a:ext cx="4604003" cy="5641623"/>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0" name="Rectangle 39">
            <a:extLst>
              <a:ext uri="{FF2B5EF4-FFF2-40B4-BE49-F238E27FC236}">
                <a16:creationId xmlns:a16="http://schemas.microsoft.com/office/drawing/2014/main" id="{A85DBA67-E42B-AC40-B6F1-61202F22B238}"/>
              </a:ext>
            </a:extLst>
          </p:cNvPr>
          <p:cNvSpPr/>
          <p:nvPr/>
        </p:nvSpPr>
        <p:spPr>
          <a:xfrm>
            <a:off x="5572644" y="3087445"/>
            <a:ext cx="1060295" cy="3416224"/>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
        <p:nvSpPr>
          <p:cNvPr id="41" name="Rectangle 40">
            <a:extLst>
              <a:ext uri="{FF2B5EF4-FFF2-40B4-BE49-F238E27FC236}">
                <a16:creationId xmlns:a16="http://schemas.microsoft.com/office/drawing/2014/main" id="{DFD1997E-12AB-AB4C-8911-231A975B525B}"/>
              </a:ext>
            </a:extLst>
          </p:cNvPr>
          <p:cNvSpPr/>
          <p:nvPr/>
        </p:nvSpPr>
        <p:spPr>
          <a:xfrm>
            <a:off x="5574217" y="862046"/>
            <a:ext cx="1060295" cy="1208870"/>
          </a:xfrm>
          <a:prstGeom prst="rect">
            <a:avLst/>
          </a:prstGeom>
          <a:solidFill>
            <a:schemeClr val="bg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err="1">
              <a:solidFill>
                <a:srgbClr val="4D4F53"/>
              </a:solidFill>
            </a:endParaRPr>
          </a:p>
        </p:txBody>
      </p:sp>
    </p:spTree>
    <p:extLst>
      <p:ext uri="{BB962C8B-B14F-4D97-AF65-F5344CB8AC3E}">
        <p14:creationId xmlns:p14="http://schemas.microsoft.com/office/powerpoint/2010/main" val="1816806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BF940C-3D6A-824F-89D4-800145621376}"/>
              </a:ext>
            </a:extLst>
          </p:cNvPr>
          <p:cNvSpPr>
            <a:spLocks noGrp="1"/>
          </p:cNvSpPr>
          <p:nvPr>
            <p:ph type="body" sz="quarter" idx="10"/>
          </p:nvPr>
        </p:nvSpPr>
        <p:spPr/>
        <p:txBody>
          <a:bodyPr/>
          <a:lstStyle/>
          <a:p>
            <a:r>
              <a:rPr lang="en-US" dirty="0"/>
              <a:t>Failing CPE identification: Vocabulary</a:t>
            </a:r>
          </a:p>
        </p:txBody>
      </p:sp>
      <p:sp>
        <p:nvSpPr>
          <p:cNvPr id="4" name="Title 3">
            <a:extLst>
              <a:ext uri="{FF2B5EF4-FFF2-40B4-BE49-F238E27FC236}">
                <a16:creationId xmlns:a16="http://schemas.microsoft.com/office/drawing/2014/main" id="{506688AE-2860-F84D-ABF5-4B4CF6C1B062}"/>
              </a:ext>
            </a:extLst>
          </p:cNvPr>
          <p:cNvSpPr>
            <a:spLocks noGrp="1"/>
          </p:cNvSpPr>
          <p:nvPr>
            <p:ph type="title"/>
          </p:nvPr>
        </p:nvSpPr>
        <p:spPr/>
        <p:txBody>
          <a:bodyPr/>
          <a:lstStyle/>
          <a:p>
            <a:r>
              <a:rPr lang="en-US" dirty="0"/>
              <a:t>Dataset Construction	</a:t>
            </a:r>
          </a:p>
        </p:txBody>
      </p:sp>
      <p:sp>
        <p:nvSpPr>
          <p:cNvPr id="5" name="Text Placeholder 4">
            <a:extLst>
              <a:ext uri="{FF2B5EF4-FFF2-40B4-BE49-F238E27FC236}">
                <a16:creationId xmlns:a16="http://schemas.microsoft.com/office/drawing/2014/main" id="{EEBE1CEB-5843-BE46-88E7-F98F364F84FB}"/>
              </a:ext>
            </a:extLst>
          </p:cNvPr>
          <p:cNvSpPr>
            <a:spLocks noGrp="1"/>
          </p:cNvSpPr>
          <p:nvPr>
            <p:ph type="body" sz="quarter" idx="11"/>
          </p:nvPr>
        </p:nvSpPr>
        <p:spPr/>
        <p:txBody>
          <a:bodyPr/>
          <a:lstStyle/>
          <a:p>
            <a:endParaRPr lang="en-US"/>
          </a:p>
        </p:txBody>
      </p:sp>
      <p:grpSp>
        <p:nvGrpSpPr>
          <p:cNvPr id="150" name="Group 149">
            <a:extLst>
              <a:ext uri="{FF2B5EF4-FFF2-40B4-BE49-F238E27FC236}">
                <a16:creationId xmlns:a16="http://schemas.microsoft.com/office/drawing/2014/main" id="{998795C1-5D76-494A-B58E-DCB5E7C01A25}"/>
              </a:ext>
            </a:extLst>
          </p:cNvPr>
          <p:cNvGrpSpPr/>
          <p:nvPr/>
        </p:nvGrpSpPr>
        <p:grpSpPr>
          <a:xfrm>
            <a:off x="1972899" y="2654785"/>
            <a:ext cx="1462352" cy="1130876"/>
            <a:chOff x="1957904" y="2625924"/>
            <a:chExt cx="1462352" cy="1130876"/>
          </a:xfrm>
        </p:grpSpPr>
        <p:grpSp>
          <p:nvGrpSpPr>
            <p:cNvPr id="6" name="Group 5">
              <a:extLst>
                <a:ext uri="{FF2B5EF4-FFF2-40B4-BE49-F238E27FC236}">
                  <a16:creationId xmlns:a16="http://schemas.microsoft.com/office/drawing/2014/main" id="{6AD1191C-8C57-384E-A265-F8CC517BD1A9}"/>
                </a:ext>
              </a:extLst>
            </p:cNvPr>
            <p:cNvGrpSpPr/>
            <p:nvPr/>
          </p:nvGrpSpPr>
          <p:grpSpPr>
            <a:xfrm>
              <a:off x="2375549" y="2625924"/>
              <a:ext cx="498475" cy="461963"/>
              <a:chOff x="5064125" y="2132013"/>
              <a:chExt cx="498475" cy="461963"/>
            </a:xfrm>
          </p:grpSpPr>
          <p:sp>
            <p:nvSpPr>
              <p:cNvPr id="7" name="Freeform 39">
                <a:extLst>
                  <a:ext uri="{FF2B5EF4-FFF2-40B4-BE49-F238E27FC236}">
                    <a16:creationId xmlns:a16="http://schemas.microsoft.com/office/drawing/2014/main" id="{2F997411-AB20-254A-BAAC-64E7A283C893}"/>
                  </a:ext>
                </a:extLst>
              </p:cNvPr>
              <p:cNvSpPr>
                <a:spLocks/>
              </p:cNvSpPr>
              <p:nvPr/>
            </p:nvSpPr>
            <p:spPr bwMode="auto">
              <a:xfrm>
                <a:off x="5192713" y="2132013"/>
                <a:ext cx="369887" cy="461963"/>
              </a:xfrm>
              <a:custGeom>
                <a:avLst/>
                <a:gdLst>
                  <a:gd name="T0" fmla="*/ 198 w 233"/>
                  <a:gd name="T1" fmla="*/ 0 h 291"/>
                  <a:gd name="T2" fmla="*/ 182 w 233"/>
                  <a:gd name="T3" fmla="*/ 3 h 291"/>
                  <a:gd name="T4" fmla="*/ 167 w 233"/>
                  <a:gd name="T5" fmla="*/ 15 h 291"/>
                  <a:gd name="T6" fmla="*/ 144 w 233"/>
                  <a:gd name="T7" fmla="*/ 48 h 291"/>
                  <a:gd name="T8" fmla="*/ 144 w 233"/>
                  <a:gd name="T9" fmla="*/ 53 h 291"/>
                  <a:gd name="T10" fmla="*/ 149 w 233"/>
                  <a:gd name="T11" fmla="*/ 66 h 291"/>
                  <a:gd name="T12" fmla="*/ 157 w 233"/>
                  <a:gd name="T13" fmla="*/ 71 h 291"/>
                  <a:gd name="T14" fmla="*/ 170 w 233"/>
                  <a:gd name="T15" fmla="*/ 76 h 291"/>
                  <a:gd name="T16" fmla="*/ 175 w 233"/>
                  <a:gd name="T17" fmla="*/ 84 h 291"/>
                  <a:gd name="T18" fmla="*/ 175 w 233"/>
                  <a:gd name="T19" fmla="*/ 96 h 291"/>
                  <a:gd name="T20" fmla="*/ 162 w 233"/>
                  <a:gd name="T21" fmla="*/ 116 h 291"/>
                  <a:gd name="T22" fmla="*/ 132 w 233"/>
                  <a:gd name="T23" fmla="*/ 160 h 291"/>
                  <a:gd name="T24" fmla="*/ 84 w 233"/>
                  <a:gd name="T25" fmla="*/ 220 h 291"/>
                  <a:gd name="T26" fmla="*/ 78 w 233"/>
                  <a:gd name="T27" fmla="*/ 223 h 291"/>
                  <a:gd name="T28" fmla="*/ 68 w 233"/>
                  <a:gd name="T29" fmla="*/ 223 h 291"/>
                  <a:gd name="T30" fmla="*/ 66 w 233"/>
                  <a:gd name="T31" fmla="*/ 220 h 291"/>
                  <a:gd name="T32" fmla="*/ 48 w 233"/>
                  <a:gd name="T33" fmla="*/ 205 h 291"/>
                  <a:gd name="T34" fmla="*/ 40 w 233"/>
                  <a:gd name="T35" fmla="*/ 203 h 291"/>
                  <a:gd name="T36" fmla="*/ 33 w 233"/>
                  <a:gd name="T37" fmla="*/ 208 h 291"/>
                  <a:gd name="T38" fmla="*/ 18 w 233"/>
                  <a:gd name="T39" fmla="*/ 223 h 291"/>
                  <a:gd name="T40" fmla="*/ 0 w 233"/>
                  <a:gd name="T41" fmla="*/ 256 h 291"/>
                  <a:gd name="T42" fmla="*/ 0 w 233"/>
                  <a:gd name="T43" fmla="*/ 266 h 291"/>
                  <a:gd name="T44" fmla="*/ 3 w 233"/>
                  <a:gd name="T45" fmla="*/ 271 h 291"/>
                  <a:gd name="T46" fmla="*/ 28 w 233"/>
                  <a:gd name="T47" fmla="*/ 286 h 291"/>
                  <a:gd name="T48" fmla="*/ 40 w 233"/>
                  <a:gd name="T49" fmla="*/ 291 h 291"/>
                  <a:gd name="T50" fmla="*/ 71 w 233"/>
                  <a:gd name="T51" fmla="*/ 286 h 291"/>
                  <a:gd name="T52" fmla="*/ 94 w 233"/>
                  <a:gd name="T53" fmla="*/ 271 h 291"/>
                  <a:gd name="T54" fmla="*/ 124 w 233"/>
                  <a:gd name="T55" fmla="*/ 236 h 291"/>
                  <a:gd name="T56" fmla="*/ 152 w 233"/>
                  <a:gd name="T57" fmla="*/ 200 h 291"/>
                  <a:gd name="T58" fmla="*/ 190 w 233"/>
                  <a:gd name="T59" fmla="*/ 144 h 291"/>
                  <a:gd name="T60" fmla="*/ 225 w 233"/>
                  <a:gd name="T61" fmla="*/ 89 h 291"/>
                  <a:gd name="T62" fmla="*/ 230 w 233"/>
                  <a:gd name="T63" fmla="*/ 76 h 291"/>
                  <a:gd name="T64" fmla="*/ 233 w 233"/>
                  <a:gd name="T65" fmla="*/ 46 h 291"/>
                  <a:gd name="T66" fmla="*/ 228 w 233"/>
                  <a:gd name="T67" fmla="*/ 30 h 291"/>
                  <a:gd name="T68" fmla="*/ 213 w 233"/>
                  <a:gd name="T69" fmla="*/ 13 h 291"/>
                  <a:gd name="T70" fmla="*/ 198 w 233"/>
                  <a:gd name="T71"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3" h="291">
                    <a:moveTo>
                      <a:pt x="198" y="0"/>
                    </a:moveTo>
                    <a:lnTo>
                      <a:pt x="198" y="0"/>
                    </a:lnTo>
                    <a:lnTo>
                      <a:pt x="190" y="0"/>
                    </a:lnTo>
                    <a:lnTo>
                      <a:pt x="182" y="3"/>
                    </a:lnTo>
                    <a:lnTo>
                      <a:pt x="182" y="3"/>
                    </a:lnTo>
                    <a:lnTo>
                      <a:pt x="167" y="15"/>
                    </a:lnTo>
                    <a:lnTo>
                      <a:pt x="157" y="30"/>
                    </a:lnTo>
                    <a:lnTo>
                      <a:pt x="144" y="48"/>
                    </a:lnTo>
                    <a:lnTo>
                      <a:pt x="144" y="48"/>
                    </a:lnTo>
                    <a:lnTo>
                      <a:pt x="144" y="53"/>
                    </a:lnTo>
                    <a:lnTo>
                      <a:pt x="144" y="58"/>
                    </a:lnTo>
                    <a:lnTo>
                      <a:pt x="149" y="66"/>
                    </a:lnTo>
                    <a:lnTo>
                      <a:pt x="149" y="66"/>
                    </a:lnTo>
                    <a:lnTo>
                      <a:pt x="157" y="71"/>
                    </a:lnTo>
                    <a:lnTo>
                      <a:pt x="170" y="76"/>
                    </a:lnTo>
                    <a:lnTo>
                      <a:pt x="170" y="76"/>
                    </a:lnTo>
                    <a:lnTo>
                      <a:pt x="172" y="78"/>
                    </a:lnTo>
                    <a:lnTo>
                      <a:pt x="175" y="84"/>
                    </a:lnTo>
                    <a:lnTo>
                      <a:pt x="177" y="89"/>
                    </a:lnTo>
                    <a:lnTo>
                      <a:pt x="175" y="96"/>
                    </a:lnTo>
                    <a:lnTo>
                      <a:pt x="175" y="96"/>
                    </a:lnTo>
                    <a:lnTo>
                      <a:pt x="162" y="116"/>
                    </a:lnTo>
                    <a:lnTo>
                      <a:pt x="132" y="160"/>
                    </a:lnTo>
                    <a:lnTo>
                      <a:pt x="132" y="160"/>
                    </a:lnTo>
                    <a:lnTo>
                      <a:pt x="101" y="200"/>
                    </a:lnTo>
                    <a:lnTo>
                      <a:pt x="84" y="220"/>
                    </a:lnTo>
                    <a:lnTo>
                      <a:pt x="84" y="220"/>
                    </a:lnTo>
                    <a:lnTo>
                      <a:pt x="78" y="223"/>
                    </a:lnTo>
                    <a:lnTo>
                      <a:pt x="73" y="225"/>
                    </a:lnTo>
                    <a:lnTo>
                      <a:pt x="68" y="223"/>
                    </a:lnTo>
                    <a:lnTo>
                      <a:pt x="66" y="220"/>
                    </a:lnTo>
                    <a:lnTo>
                      <a:pt x="66" y="220"/>
                    </a:lnTo>
                    <a:lnTo>
                      <a:pt x="56" y="210"/>
                    </a:lnTo>
                    <a:lnTo>
                      <a:pt x="48" y="205"/>
                    </a:lnTo>
                    <a:lnTo>
                      <a:pt x="48" y="205"/>
                    </a:lnTo>
                    <a:lnTo>
                      <a:pt x="40" y="203"/>
                    </a:lnTo>
                    <a:lnTo>
                      <a:pt x="35" y="205"/>
                    </a:lnTo>
                    <a:lnTo>
                      <a:pt x="33" y="208"/>
                    </a:lnTo>
                    <a:lnTo>
                      <a:pt x="33" y="208"/>
                    </a:lnTo>
                    <a:lnTo>
                      <a:pt x="18" y="223"/>
                    </a:lnTo>
                    <a:lnTo>
                      <a:pt x="8" y="238"/>
                    </a:lnTo>
                    <a:lnTo>
                      <a:pt x="0" y="256"/>
                    </a:lnTo>
                    <a:lnTo>
                      <a:pt x="0" y="256"/>
                    </a:lnTo>
                    <a:lnTo>
                      <a:pt x="0" y="266"/>
                    </a:lnTo>
                    <a:lnTo>
                      <a:pt x="3" y="271"/>
                    </a:lnTo>
                    <a:lnTo>
                      <a:pt x="3" y="271"/>
                    </a:lnTo>
                    <a:lnTo>
                      <a:pt x="18" y="281"/>
                    </a:lnTo>
                    <a:lnTo>
                      <a:pt x="28" y="286"/>
                    </a:lnTo>
                    <a:lnTo>
                      <a:pt x="40" y="291"/>
                    </a:lnTo>
                    <a:lnTo>
                      <a:pt x="40" y="291"/>
                    </a:lnTo>
                    <a:lnTo>
                      <a:pt x="56" y="291"/>
                    </a:lnTo>
                    <a:lnTo>
                      <a:pt x="71" y="286"/>
                    </a:lnTo>
                    <a:lnTo>
                      <a:pt x="84" y="281"/>
                    </a:lnTo>
                    <a:lnTo>
                      <a:pt x="94" y="271"/>
                    </a:lnTo>
                    <a:lnTo>
                      <a:pt x="94" y="271"/>
                    </a:lnTo>
                    <a:lnTo>
                      <a:pt x="124" y="236"/>
                    </a:lnTo>
                    <a:lnTo>
                      <a:pt x="152" y="200"/>
                    </a:lnTo>
                    <a:lnTo>
                      <a:pt x="152" y="200"/>
                    </a:lnTo>
                    <a:lnTo>
                      <a:pt x="190" y="144"/>
                    </a:lnTo>
                    <a:lnTo>
                      <a:pt x="190" y="144"/>
                    </a:lnTo>
                    <a:lnTo>
                      <a:pt x="208" y="116"/>
                    </a:lnTo>
                    <a:lnTo>
                      <a:pt x="225" y="89"/>
                    </a:lnTo>
                    <a:lnTo>
                      <a:pt x="225" y="89"/>
                    </a:lnTo>
                    <a:lnTo>
                      <a:pt x="230" y="76"/>
                    </a:lnTo>
                    <a:lnTo>
                      <a:pt x="233" y="61"/>
                    </a:lnTo>
                    <a:lnTo>
                      <a:pt x="233" y="46"/>
                    </a:lnTo>
                    <a:lnTo>
                      <a:pt x="228" y="30"/>
                    </a:lnTo>
                    <a:lnTo>
                      <a:pt x="228" y="30"/>
                    </a:lnTo>
                    <a:lnTo>
                      <a:pt x="220" y="20"/>
                    </a:lnTo>
                    <a:lnTo>
                      <a:pt x="213" y="13"/>
                    </a:lnTo>
                    <a:lnTo>
                      <a:pt x="198" y="0"/>
                    </a:lnTo>
                    <a:lnTo>
                      <a:pt x="198" y="0"/>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40">
                <a:extLst>
                  <a:ext uri="{FF2B5EF4-FFF2-40B4-BE49-F238E27FC236}">
                    <a16:creationId xmlns:a16="http://schemas.microsoft.com/office/drawing/2014/main" id="{47D4EB81-F76A-B843-81A7-64687B3373D1}"/>
                  </a:ext>
                </a:extLst>
              </p:cNvPr>
              <p:cNvSpPr>
                <a:spLocks/>
              </p:cNvSpPr>
              <p:nvPr/>
            </p:nvSpPr>
            <p:spPr bwMode="auto">
              <a:xfrm>
                <a:off x="5064125" y="2357438"/>
                <a:ext cx="120650" cy="160338"/>
              </a:xfrm>
              <a:custGeom>
                <a:avLst/>
                <a:gdLst>
                  <a:gd name="T0" fmla="*/ 10 w 76"/>
                  <a:gd name="T1" fmla="*/ 99 h 101"/>
                  <a:gd name="T2" fmla="*/ 10 w 76"/>
                  <a:gd name="T3" fmla="*/ 99 h 101"/>
                  <a:gd name="T4" fmla="*/ 15 w 76"/>
                  <a:gd name="T5" fmla="*/ 101 h 101"/>
                  <a:gd name="T6" fmla="*/ 18 w 76"/>
                  <a:gd name="T7" fmla="*/ 99 h 101"/>
                  <a:gd name="T8" fmla="*/ 18 w 76"/>
                  <a:gd name="T9" fmla="*/ 99 h 101"/>
                  <a:gd name="T10" fmla="*/ 20 w 76"/>
                  <a:gd name="T11" fmla="*/ 96 h 101"/>
                  <a:gd name="T12" fmla="*/ 20 w 76"/>
                  <a:gd name="T13" fmla="*/ 91 h 101"/>
                  <a:gd name="T14" fmla="*/ 20 w 76"/>
                  <a:gd name="T15" fmla="*/ 91 h 101"/>
                  <a:gd name="T16" fmla="*/ 15 w 76"/>
                  <a:gd name="T17" fmla="*/ 81 h 101"/>
                  <a:gd name="T18" fmla="*/ 15 w 76"/>
                  <a:gd name="T19" fmla="*/ 81 h 101"/>
                  <a:gd name="T20" fmla="*/ 13 w 76"/>
                  <a:gd name="T21" fmla="*/ 71 h 101"/>
                  <a:gd name="T22" fmla="*/ 13 w 76"/>
                  <a:gd name="T23" fmla="*/ 71 h 101"/>
                  <a:gd name="T24" fmla="*/ 13 w 76"/>
                  <a:gd name="T25" fmla="*/ 61 h 101"/>
                  <a:gd name="T26" fmla="*/ 13 w 76"/>
                  <a:gd name="T27" fmla="*/ 50 h 101"/>
                  <a:gd name="T28" fmla="*/ 18 w 76"/>
                  <a:gd name="T29" fmla="*/ 40 h 101"/>
                  <a:gd name="T30" fmla="*/ 23 w 76"/>
                  <a:gd name="T31" fmla="*/ 33 h 101"/>
                  <a:gd name="T32" fmla="*/ 23 w 76"/>
                  <a:gd name="T33" fmla="*/ 33 h 101"/>
                  <a:gd name="T34" fmla="*/ 28 w 76"/>
                  <a:gd name="T35" fmla="*/ 25 h 101"/>
                  <a:gd name="T36" fmla="*/ 35 w 76"/>
                  <a:gd name="T37" fmla="*/ 20 h 101"/>
                  <a:gd name="T38" fmla="*/ 46 w 76"/>
                  <a:gd name="T39" fmla="*/ 15 h 101"/>
                  <a:gd name="T40" fmla="*/ 56 w 76"/>
                  <a:gd name="T41" fmla="*/ 12 h 101"/>
                  <a:gd name="T42" fmla="*/ 56 w 76"/>
                  <a:gd name="T43" fmla="*/ 12 h 101"/>
                  <a:gd name="T44" fmla="*/ 63 w 76"/>
                  <a:gd name="T45" fmla="*/ 12 h 101"/>
                  <a:gd name="T46" fmla="*/ 63 w 76"/>
                  <a:gd name="T47" fmla="*/ 12 h 101"/>
                  <a:gd name="T48" fmla="*/ 68 w 76"/>
                  <a:gd name="T49" fmla="*/ 12 h 101"/>
                  <a:gd name="T50" fmla="*/ 68 w 76"/>
                  <a:gd name="T51" fmla="*/ 12 h 101"/>
                  <a:gd name="T52" fmla="*/ 73 w 76"/>
                  <a:gd name="T53" fmla="*/ 12 h 101"/>
                  <a:gd name="T54" fmla="*/ 76 w 76"/>
                  <a:gd name="T55" fmla="*/ 7 h 101"/>
                  <a:gd name="T56" fmla="*/ 76 w 76"/>
                  <a:gd name="T57" fmla="*/ 7 h 101"/>
                  <a:gd name="T58" fmla="*/ 76 w 76"/>
                  <a:gd name="T59" fmla="*/ 2 h 101"/>
                  <a:gd name="T60" fmla="*/ 71 w 76"/>
                  <a:gd name="T61" fmla="*/ 0 h 101"/>
                  <a:gd name="T62" fmla="*/ 71 w 76"/>
                  <a:gd name="T63" fmla="*/ 0 h 101"/>
                  <a:gd name="T64" fmla="*/ 63 w 76"/>
                  <a:gd name="T65" fmla="*/ 0 h 101"/>
                  <a:gd name="T66" fmla="*/ 63 w 76"/>
                  <a:gd name="T67" fmla="*/ 0 h 101"/>
                  <a:gd name="T68" fmla="*/ 53 w 76"/>
                  <a:gd name="T69" fmla="*/ 0 h 101"/>
                  <a:gd name="T70" fmla="*/ 53 w 76"/>
                  <a:gd name="T71" fmla="*/ 0 h 101"/>
                  <a:gd name="T72" fmla="*/ 40 w 76"/>
                  <a:gd name="T73" fmla="*/ 5 h 101"/>
                  <a:gd name="T74" fmla="*/ 30 w 76"/>
                  <a:gd name="T75" fmla="*/ 10 h 101"/>
                  <a:gd name="T76" fmla="*/ 20 w 76"/>
                  <a:gd name="T77" fmla="*/ 15 h 101"/>
                  <a:gd name="T78" fmla="*/ 13 w 76"/>
                  <a:gd name="T79" fmla="*/ 25 h 101"/>
                  <a:gd name="T80" fmla="*/ 13 w 76"/>
                  <a:gd name="T81" fmla="*/ 25 h 101"/>
                  <a:gd name="T82" fmla="*/ 5 w 76"/>
                  <a:gd name="T83" fmla="*/ 35 h 101"/>
                  <a:gd name="T84" fmla="*/ 2 w 76"/>
                  <a:gd name="T85" fmla="*/ 45 h 101"/>
                  <a:gd name="T86" fmla="*/ 0 w 76"/>
                  <a:gd name="T87" fmla="*/ 58 h 101"/>
                  <a:gd name="T88" fmla="*/ 0 w 76"/>
                  <a:gd name="T89" fmla="*/ 71 h 101"/>
                  <a:gd name="T90" fmla="*/ 0 w 76"/>
                  <a:gd name="T91" fmla="*/ 71 h 101"/>
                  <a:gd name="T92" fmla="*/ 5 w 76"/>
                  <a:gd name="T93" fmla="*/ 86 h 101"/>
                  <a:gd name="T94" fmla="*/ 5 w 76"/>
                  <a:gd name="T95" fmla="*/ 86 h 101"/>
                  <a:gd name="T96" fmla="*/ 10 w 76"/>
                  <a:gd name="T97" fmla="*/ 99 h 101"/>
                  <a:gd name="T98" fmla="*/ 10 w 76"/>
                  <a:gd name="T99"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101">
                    <a:moveTo>
                      <a:pt x="10" y="99"/>
                    </a:moveTo>
                    <a:lnTo>
                      <a:pt x="10" y="99"/>
                    </a:lnTo>
                    <a:lnTo>
                      <a:pt x="15" y="101"/>
                    </a:lnTo>
                    <a:lnTo>
                      <a:pt x="18" y="99"/>
                    </a:lnTo>
                    <a:lnTo>
                      <a:pt x="18" y="99"/>
                    </a:lnTo>
                    <a:lnTo>
                      <a:pt x="20" y="96"/>
                    </a:lnTo>
                    <a:lnTo>
                      <a:pt x="20" y="91"/>
                    </a:lnTo>
                    <a:lnTo>
                      <a:pt x="20" y="91"/>
                    </a:lnTo>
                    <a:lnTo>
                      <a:pt x="15" y="81"/>
                    </a:lnTo>
                    <a:lnTo>
                      <a:pt x="15" y="81"/>
                    </a:lnTo>
                    <a:lnTo>
                      <a:pt x="13" y="71"/>
                    </a:lnTo>
                    <a:lnTo>
                      <a:pt x="13" y="71"/>
                    </a:lnTo>
                    <a:lnTo>
                      <a:pt x="13" y="61"/>
                    </a:lnTo>
                    <a:lnTo>
                      <a:pt x="13" y="50"/>
                    </a:lnTo>
                    <a:lnTo>
                      <a:pt x="18" y="40"/>
                    </a:lnTo>
                    <a:lnTo>
                      <a:pt x="23" y="33"/>
                    </a:lnTo>
                    <a:lnTo>
                      <a:pt x="23" y="33"/>
                    </a:lnTo>
                    <a:lnTo>
                      <a:pt x="28" y="25"/>
                    </a:lnTo>
                    <a:lnTo>
                      <a:pt x="35" y="20"/>
                    </a:lnTo>
                    <a:lnTo>
                      <a:pt x="46" y="15"/>
                    </a:lnTo>
                    <a:lnTo>
                      <a:pt x="56" y="12"/>
                    </a:lnTo>
                    <a:lnTo>
                      <a:pt x="56" y="12"/>
                    </a:lnTo>
                    <a:lnTo>
                      <a:pt x="63" y="12"/>
                    </a:lnTo>
                    <a:lnTo>
                      <a:pt x="63" y="12"/>
                    </a:lnTo>
                    <a:lnTo>
                      <a:pt x="68" y="12"/>
                    </a:lnTo>
                    <a:lnTo>
                      <a:pt x="68" y="12"/>
                    </a:lnTo>
                    <a:lnTo>
                      <a:pt x="73" y="12"/>
                    </a:lnTo>
                    <a:lnTo>
                      <a:pt x="76" y="7"/>
                    </a:lnTo>
                    <a:lnTo>
                      <a:pt x="76" y="7"/>
                    </a:lnTo>
                    <a:lnTo>
                      <a:pt x="76" y="2"/>
                    </a:lnTo>
                    <a:lnTo>
                      <a:pt x="71" y="0"/>
                    </a:lnTo>
                    <a:lnTo>
                      <a:pt x="71" y="0"/>
                    </a:lnTo>
                    <a:lnTo>
                      <a:pt x="63" y="0"/>
                    </a:lnTo>
                    <a:lnTo>
                      <a:pt x="63" y="0"/>
                    </a:lnTo>
                    <a:lnTo>
                      <a:pt x="53" y="0"/>
                    </a:lnTo>
                    <a:lnTo>
                      <a:pt x="53" y="0"/>
                    </a:lnTo>
                    <a:lnTo>
                      <a:pt x="40" y="5"/>
                    </a:lnTo>
                    <a:lnTo>
                      <a:pt x="30" y="10"/>
                    </a:lnTo>
                    <a:lnTo>
                      <a:pt x="20" y="15"/>
                    </a:lnTo>
                    <a:lnTo>
                      <a:pt x="13" y="25"/>
                    </a:lnTo>
                    <a:lnTo>
                      <a:pt x="13" y="25"/>
                    </a:lnTo>
                    <a:lnTo>
                      <a:pt x="5" y="35"/>
                    </a:lnTo>
                    <a:lnTo>
                      <a:pt x="2" y="45"/>
                    </a:lnTo>
                    <a:lnTo>
                      <a:pt x="0" y="58"/>
                    </a:lnTo>
                    <a:lnTo>
                      <a:pt x="0" y="71"/>
                    </a:lnTo>
                    <a:lnTo>
                      <a:pt x="0" y="71"/>
                    </a:lnTo>
                    <a:lnTo>
                      <a:pt x="5" y="86"/>
                    </a:lnTo>
                    <a:lnTo>
                      <a:pt x="5" y="86"/>
                    </a:lnTo>
                    <a:lnTo>
                      <a:pt x="10" y="99"/>
                    </a:lnTo>
                    <a:lnTo>
                      <a:pt x="10" y="99"/>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41">
                <a:extLst>
                  <a:ext uri="{FF2B5EF4-FFF2-40B4-BE49-F238E27FC236}">
                    <a16:creationId xmlns:a16="http://schemas.microsoft.com/office/drawing/2014/main" id="{E4AA42BE-B498-174C-ACA8-62B08BACB790}"/>
                  </a:ext>
                </a:extLst>
              </p:cNvPr>
              <p:cNvSpPr>
                <a:spLocks/>
              </p:cNvSpPr>
              <p:nvPr/>
            </p:nvSpPr>
            <p:spPr bwMode="auto">
              <a:xfrm>
                <a:off x="5111750" y="2401888"/>
                <a:ext cx="76200" cy="100013"/>
              </a:xfrm>
              <a:custGeom>
                <a:avLst/>
                <a:gdLst>
                  <a:gd name="T0" fmla="*/ 3 w 48"/>
                  <a:gd name="T1" fmla="*/ 60 h 63"/>
                  <a:gd name="T2" fmla="*/ 3 w 48"/>
                  <a:gd name="T3" fmla="*/ 60 h 63"/>
                  <a:gd name="T4" fmla="*/ 8 w 48"/>
                  <a:gd name="T5" fmla="*/ 63 h 63"/>
                  <a:gd name="T6" fmla="*/ 10 w 48"/>
                  <a:gd name="T7" fmla="*/ 63 h 63"/>
                  <a:gd name="T8" fmla="*/ 10 w 48"/>
                  <a:gd name="T9" fmla="*/ 63 h 63"/>
                  <a:gd name="T10" fmla="*/ 16 w 48"/>
                  <a:gd name="T11" fmla="*/ 60 h 63"/>
                  <a:gd name="T12" fmla="*/ 16 w 48"/>
                  <a:gd name="T13" fmla="*/ 55 h 63"/>
                  <a:gd name="T14" fmla="*/ 16 w 48"/>
                  <a:gd name="T15" fmla="*/ 55 h 63"/>
                  <a:gd name="T16" fmla="*/ 13 w 48"/>
                  <a:gd name="T17" fmla="*/ 50 h 63"/>
                  <a:gd name="T18" fmla="*/ 13 w 48"/>
                  <a:gd name="T19" fmla="*/ 50 h 63"/>
                  <a:gd name="T20" fmla="*/ 10 w 48"/>
                  <a:gd name="T21" fmla="*/ 45 h 63"/>
                  <a:gd name="T22" fmla="*/ 10 w 48"/>
                  <a:gd name="T23" fmla="*/ 45 h 63"/>
                  <a:gd name="T24" fmla="*/ 13 w 48"/>
                  <a:gd name="T25" fmla="*/ 35 h 63"/>
                  <a:gd name="T26" fmla="*/ 18 w 48"/>
                  <a:gd name="T27" fmla="*/ 25 h 63"/>
                  <a:gd name="T28" fmla="*/ 18 w 48"/>
                  <a:gd name="T29" fmla="*/ 25 h 63"/>
                  <a:gd name="T30" fmla="*/ 26 w 48"/>
                  <a:gd name="T31" fmla="*/ 17 h 63"/>
                  <a:gd name="T32" fmla="*/ 36 w 48"/>
                  <a:gd name="T33" fmla="*/ 12 h 63"/>
                  <a:gd name="T34" fmla="*/ 36 w 48"/>
                  <a:gd name="T35" fmla="*/ 12 h 63"/>
                  <a:gd name="T36" fmla="*/ 38 w 48"/>
                  <a:gd name="T37" fmla="*/ 12 h 63"/>
                  <a:gd name="T38" fmla="*/ 38 w 48"/>
                  <a:gd name="T39" fmla="*/ 12 h 63"/>
                  <a:gd name="T40" fmla="*/ 43 w 48"/>
                  <a:gd name="T41" fmla="*/ 12 h 63"/>
                  <a:gd name="T42" fmla="*/ 43 w 48"/>
                  <a:gd name="T43" fmla="*/ 12 h 63"/>
                  <a:gd name="T44" fmla="*/ 46 w 48"/>
                  <a:gd name="T45" fmla="*/ 12 h 63"/>
                  <a:gd name="T46" fmla="*/ 48 w 48"/>
                  <a:gd name="T47" fmla="*/ 7 h 63"/>
                  <a:gd name="T48" fmla="*/ 48 w 48"/>
                  <a:gd name="T49" fmla="*/ 7 h 63"/>
                  <a:gd name="T50" fmla="*/ 46 w 48"/>
                  <a:gd name="T51" fmla="*/ 2 h 63"/>
                  <a:gd name="T52" fmla="*/ 43 w 48"/>
                  <a:gd name="T53" fmla="*/ 0 h 63"/>
                  <a:gd name="T54" fmla="*/ 43 w 48"/>
                  <a:gd name="T55" fmla="*/ 0 h 63"/>
                  <a:gd name="T56" fmla="*/ 38 w 48"/>
                  <a:gd name="T57" fmla="*/ 0 h 63"/>
                  <a:gd name="T58" fmla="*/ 38 w 48"/>
                  <a:gd name="T59" fmla="*/ 0 h 63"/>
                  <a:gd name="T60" fmla="*/ 36 w 48"/>
                  <a:gd name="T61" fmla="*/ 2 h 63"/>
                  <a:gd name="T62" fmla="*/ 36 w 48"/>
                  <a:gd name="T63" fmla="*/ 2 h 63"/>
                  <a:gd name="T64" fmla="*/ 26 w 48"/>
                  <a:gd name="T65" fmla="*/ 2 h 63"/>
                  <a:gd name="T66" fmla="*/ 21 w 48"/>
                  <a:gd name="T67" fmla="*/ 7 h 63"/>
                  <a:gd name="T68" fmla="*/ 13 w 48"/>
                  <a:gd name="T69" fmla="*/ 12 h 63"/>
                  <a:gd name="T70" fmla="*/ 8 w 48"/>
                  <a:gd name="T71" fmla="*/ 17 h 63"/>
                  <a:gd name="T72" fmla="*/ 8 w 48"/>
                  <a:gd name="T73" fmla="*/ 17 h 63"/>
                  <a:gd name="T74" fmla="*/ 3 w 48"/>
                  <a:gd name="T75" fmla="*/ 25 h 63"/>
                  <a:gd name="T76" fmla="*/ 0 w 48"/>
                  <a:gd name="T77" fmla="*/ 30 h 63"/>
                  <a:gd name="T78" fmla="*/ 0 w 48"/>
                  <a:gd name="T79" fmla="*/ 40 h 63"/>
                  <a:gd name="T80" fmla="*/ 0 w 48"/>
                  <a:gd name="T81" fmla="*/ 48 h 63"/>
                  <a:gd name="T82" fmla="*/ 0 w 48"/>
                  <a:gd name="T83" fmla="*/ 48 h 63"/>
                  <a:gd name="T84" fmla="*/ 0 w 48"/>
                  <a:gd name="T85" fmla="*/ 55 h 63"/>
                  <a:gd name="T86" fmla="*/ 0 w 48"/>
                  <a:gd name="T87" fmla="*/ 55 h 63"/>
                  <a:gd name="T88" fmla="*/ 3 w 48"/>
                  <a:gd name="T89" fmla="*/ 60 h 63"/>
                  <a:gd name="T90" fmla="*/ 3 w 48"/>
                  <a:gd name="T91"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63">
                    <a:moveTo>
                      <a:pt x="3" y="60"/>
                    </a:moveTo>
                    <a:lnTo>
                      <a:pt x="3" y="60"/>
                    </a:lnTo>
                    <a:lnTo>
                      <a:pt x="8" y="63"/>
                    </a:lnTo>
                    <a:lnTo>
                      <a:pt x="10" y="63"/>
                    </a:lnTo>
                    <a:lnTo>
                      <a:pt x="10" y="63"/>
                    </a:lnTo>
                    <a:lnTo>
                      <a:pt x="16" y="60"/>
                    </a:lnTo>
                    <a:lnTo>
                      <a:pt x="16" y="55"/>
                    </a:lnTo>
                    <a:lnTo>
                      <a:pt x="16" y="55"/>
                    </a:lnTo>
                    <a:lnTo>
                      <a:pt x="13" y="50"/>
                    </a:lnTo>
                    <a:lnTo>
                      <a:pt x="13" y="50"/>
                    </a:lnTo>
                    <a:lnTo>
                      <a:pt x="10" y="45"/>
                    </a:lnTo>
                    <a:lnTo>
                      <a:pt x="10" y="45"/>
                    </a:lnTo>
                    <a:lnTo>
                      <a:pt x="13" y="35"/>
                    </a:lnTo>
                    <a:lnTo>
                      <a:pt x="18" y="25"/>
                    </a:lnTo>
                    <a:lnTo>
                      <a:pt x="18" y="25"/>
                    </a:lnTo>
                    <a:lnTo>
                      <a:pt x="26" y="17"/>
                    </a:lnTo>
                    <a:lnTo>
                      <a:pt x="36" y="12"/>
                    </a:lnTo>
                    <a:lnTo>
                      <a:pt x="36" y="12"/>
                    </a:lnTo>
                    <a:lnTo>
                      <a:pt x="38" y="12"/>
                    </a:lnTo>
                    <a:lnTo>
                      <a:pt x="38" y="12"/>
                    </a:lnTo>
                    <a:lnTo>
                      <a:pt x="43" y="12"/>
                    </a:lnTo>
                    <a:lnTo>
                      <a:pt x="43" y="12"/>
                    </a:lnTo>
                    <a:lnTo>
                      <a:pt x="46" y="12"/>
                    </a:lnTo>
                    <a:lnTo>
                      <a:pt x="48" y="7"/>
                    </a:lnTo>
                    <a:lnTo>
                      <a:pt x="48" y="7"/>
                    </a:lnTo>
                    <a:lnTo>
                      <a:pt x="46" y="2"/>
                    </a:lnTo>
                    <a:lnTo>
                      <a:pt x="43" y="0"/>
                    </a:lnTo>
                    <a:lnTo>
                      <a:pt x="43" y="0"/>
                    </a:lnTo>
                    <a:lnTo>
                      <a:pt x="38" y="0"/>
                    </a:lnTo>
                    <a:lnTo>
                      <a:pt x="38" y="0"/>
                    </a:lnTo>
                    <a:lnTo>
                      <a:pt x="36" y="2"/>
                    </a:lnTo>
                    <a:lnTo>
                      <a:pt x="36" y="2"/>
                    </a:lnTo>
                    <a:lnTo>
                      <a:pt x="26" y="2"/>
                    </a:lnTo>
                    <a:lnTo>
                      <a:pt x="21" y="7"/>
                    </a:lnTo>
                    <a:lnTo>
                      <a:pt x="13" y="12"/>
                    </a:lnTo>
                    <a:lnTo>
                      <a:pt x="8" y="17"/>
                    </a:lnTo>
                    <a:lnTo>
                      <a:pt x="8" y="17"/>
                    </a:lnTo>
                    <a:lnTo>
                      <a:pt x="3" y="25"/>
                    </a:lnTo>
                    <a:lnTo>
                      <a:pt x="0" y="30"/>
                    </a:lnTo>
                    <a:lnTo>
                      <a:pt x="0" y="40"/>
                    </a:lnTo>
                    <a:lnTo>
                      <a:pt x="0" y="48"/>
                    </a:lnTo>
                    <a:lnTo>
                      <a:pt x="0" y="48"/>
                    </a:lnTo>
                    <a:lnTo>
                      <a:pt x="0" y="55"/>
                    </a:lnTo>
                    <a:lnTo>
                      <a:pt x="0" y="55"/>
                    </a:lnTo>
                    <a:lnTo>
                      <a:pt x="3" y="60"/>
                    </a:lnTo>
                    <a:lnTo>
                      <a:pt x="3" y="60"/>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42">
                <a:extLst>
                  <a:ext uri="{FF2B5EF4-FFF2-40B4-BE49-F238E27FC236}">
                    <a16:creationId xmlns:a16="http://schemas.microsoft.com/office/drawing/2014/main" id="{53755E34-F683-1942-9069-496A8411CB32}"/>
                  </a:ext>
                </a:extLst>
              </p:cNvPr>
              <p:cNvSpPr>
                <a:spLocks/>
              </p:cNvSpPr>
              <p:nvPr/>
            </p:nvSpPr>
            <p:spPr bwMode="auto">
              <a:xfrm>
                <a:off x="5156200" y="2441576"/>
                <a:ext cx="44450" cy="60325"/>
              </a:xfrm>
              <a:custGeom>
                <a:avLst/>
                <a:gdLst>
                  <a:gd name="T0" fmla="*/ 0 w 28"/>
                  <a:gd name="T1" fmla="*/ 35 h 38"/>
                  <a:gd name="T2" fmla="*/ 0 w 28"/>
                  <a:gd name="T3" fmla="*/ 35 h 38"/>
                  <a:gd name="T4" fmla="*/ 3 w 28"/>
                  <a:gd name="T5" fmla="*/ 38 h 38"/>
                  <a:gd name="T6" fmla="*/ 8 w 28"/>
                  <a:gd name="T7" fmla="*/ 38 h 38"/>
                  <a:gd name="T8" fmla="*/ 8 w 28"/>
                  <a:gd name="T9" fmla="*/ 38 h 38"/>
                  <a:gd name="T10" fmla="*/ 10 w 28"/>
                  <a:gd name="T11" fmla="*/ 35 h 38"/>
                  <a:gd name="T12" fmla="*/ 10 w 28"/>
                  <a:gd name="T13" fmla="*/ 33 h 38"/>
                  <a:gd name="T14" fmla="*/ 10 w 28"/>
                  <a:gd name="T15" fmla="*/ 30 h 38"/>
                  <a:gd name="T16" fmla="*/ 10 w 28"/>
                  <a:gd name="T17" fmla="*/ 30 h 38"/>
                  <a:gd name="T18" fmla="*/ 10 w 28"/>
                  <a:gd name="T19" fmla="*/ 30 h 38"/>
                  <a:gd name="T20" fmla="*/ 10 w 28"/>
                  <a:gd name="T21" fmla="*/ 30 h 38"/>
                  <a:gd name="T22" fmla="*/ 10 w 28"/>
                  <a:gd name="T23" fmla="*/ 30 h 38"/>
                  <a:gd name="T24" fmla="*/ 10 w 28"/>
                  <a:gd name="T25" fmla="*/ 30 h 38"/>
                  <a:gd name="T26" fmla="*/ 10 w 28"/>
                  <a:gd name="T27" fmla="*/ 23 h 38"/>
                  <a:gd name="T28" fmla="*/ 13 w 28"/>
                  <a:gd name="T29" fmla="*/ 18 h 38"/>
                  <a:gd name="T30" fmla="*/ 13 w 28"/>
                  <a:gd name="T31" fmla="*/ 18 h 38"/>
                  <a:gd name="T32" fmla="*/ 18 w 28"/>
                  <a:gd name="T33" fmla="*/ 15 h 38"/>
                  <a:gd name="T34" fmla="*/ 23 w 28"/>
                  <a:gd name="T35" fmla="*/ 10 h 38"/>
                  <a:gd name="T36" fmla="*/ 23 w 28"/>
                  <a:gd name="T37" fmla="*/ 10 h 38"/>
                  <a:gd name="T38" fmla="*/ 28 w 28"/>
                  <a:gd name="T39" fmla="*/ 8 h 38"/>
                  <a:gd name="T40" fmla="*/ 28 w 28"/>
                  <a:gd name="T41" fmla="*/ 3 h 38"/>
                  <a:gd name="T42" fmla="*/ 28 w 28"/>
                  <a:gd name="T43" fmla="*/ 3 h 38"/>
                  <a:gd name="T44" fmla="*/ 26 w 28"/>
                  <a:gd name="T45" fmla="*/ 0 h 38"/>
                  <a:gd name="T46" fmla="*/ 20 w 28"/>
                  <a:gd name="T47" fmla="*/ 0 h 38"/>
                  <a:gd name="T48" fmla="*/ 20 w 28"/>
                  <a:gd name="T49" fmla="*/ 0 h 38"/>
                  <a:gd name="T50" fmla="*/ 10 w 28"/>
                  <a:gd name="T51" fmla="*/ 5 h 38"/>
                  <a:gd name="T52" fmla="*/ 3 w 28"/>
                  <a:gd name="T53" fmla="*/ 13 h 38"/>
                  <a:gd name="T54" fmla="*/ 3 w 28"/>
                  <a:gd name="T55" fmla="*/ 13 h 38"/>
                  <a:gd name="T56" fmla="*/ 0 w 28"/>
                  <a:gd name="T57" fmla="*/ 20 h 38"/>
                  <a:gd name="T58" fmla="*/ 0 w 28"/>
                  <a:gd name="T59" fmla="*/ 33 h 38"/>
                  <a:gd name="T60" fmla="*/ 0 w 28"/>
                  <a:gd name="T61" fmla="*/ 33 h 38"/>
                  <a:gd name="T62" fmla="*/ 0 w 28"/>
                  <a:gd name="T63" fmla="*/ 33 h 38"/>
                  <a:gd name="T64" fmla="*/ 0 w 28"/>
                  <a:gd name="T65" fmla="*/ 33 h 38"/>
                  <a:gd name="T66" fmla="*/ 0 w 28"/>
                  <a:gd name="T67" fmla="*/ 33 h 38"/>
                  <a:gd name="T68" fmla="*/ 0 w 28"/>
                  <a:gd name="T69" fmla="*/ 33 h 38"/>
                  <a:gd name="T70" fmla="*/ 0 w 28"/>
                  <a:gd name="T71" fmla="*/ 35 h 38"/>
                  <a:gd name="T72" fmla="*/ 0 w 28"/>
                  <a:gd name="T73"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38">
                    <a:moveTo>
                      <a:pt x="0" y="35"/>
                    </a:moveTo>
                    <a:lnTo>
                      <a:pt x="0" y="35"/>
                    </a:lnTo>
                    <a:lnTo>
                      <a:pt x="3" y="38"/>
                    </a:lnTo>
                    <a:lnTo>
                      <a:pt x="8" y="38"/>
                    </a:lnTo>
                    <a:lnTo>
                      <a:pt x="8" y="38"/>
                    </a:lnTo>
                    <a:lnTo>
                      <a:pt x="10" y="35"/>
                    </a:lnTo>
                    <a:lnTo>
                      <a:pt x="10" y="33"/>
                    </a:lnTo>
                    <a:lnTo>
                      <a:pt x="10" y="30"/>
                    </a:lnTo>
                    <a:lnTo>
                      <a:pt x="10" y="30"/>
                    </a:lnTo>
                    <a:lnTo>
                      <a:pt x="10" y="30"/>
                    </a:lnTo>
                    <a:lnTo>
                      <a:pt x="10" y="30"/>
                    </a:lnTo>
                    <a:lnTo>
                      <a:pt x="10" y="30"/>
                    </a:lnTo>
                    <a:lnTo>
                      <a:pt x="10" y="30"/>
                    </a:lnTo>
                    <a:lnTo>
                      <a:pt x="10" y="23"/>
                    </a:lnTo>
                    <a:lnTo>
                      <a:pt x="13" y="18"/>
                    </a:lnTo>
                    <a:lnTo>
                      <a:pt x="13" y="18"/>
                    </a:lnTo>
                    <a:lnTo>
                      <a:pt x="18" y="15"/>
                    </a:lnTo>
                    <a:lnTo>
                      <a:pt x="23" y="10"/>
                    </a:lnTo>
                    <a:lnTo>
                      <a:pt x="23" y="10"/>
                    </a:lnTo>
                    <a:lnTo>
                      <a:pt x="28" y="8"/>
                    </a:lnTo>
                    <a:lnTo>
                      <a:pt x="28" y="3"/>
                    </a:lnTo>
                    <a:lnTo>
                      <a:pt x="28" y="3"/>
                    </a:lnTo>
                    <a:lnTo>
                      <a:pt x="26" y="0"/>
                    </a:lnTo>
                    <a:lnTo>
                      <a:pt x="20" y="0"/>
                    </a:lnTo>
                    <a:lnTo>
                      <a:pt x="20" y="0"/>
                    </a:lnTo>
                    <a:lnTo>
                      <a:pt x="10" y="5"/>
                    </a:lnTo>
                    <a:lnTo>
                      <a:pt x="3" y="13"/>
                    </a:lnTo>
                    <a:lnTo>
                      <a:pt x="3" y="13"/>
                    </a:lnTo>
                    <a:lnTo>
                      <a:pt x="0" y="20"/>
                    </a:lnTo>
                    <a:lnTo>
                      <a:pt x="0" y="33"/>
                    </a:lnTo>
                    <a:lnTo>
                      <a:pt x="0" y="33"/>
                    </a:lnTo>
                    <a:lnTo>
                      <a:pt x="0" y="33"/>
                    </a:lnTo>
                    <a:lnTo>
                      <a:pt x="0" y="33"/>
                    </a:lnTo>
                    <a:lnTo>
                      <a:pt x="0" y="33"/>
                    </a:lnTo>
                    <a:lnTo>
                      <a:pt x="0" y="33"/>
                    </a:lnTo>
                    <a:lnTo>
                      <a:pt x="0" y="35"/>
                    </a:lnTo>
                    <a:lnTo>
                      <a:pt x="0" y="35"/>
                    </a:lnTo>
                    <a:close/>
                  </a:path>
                </a:pathLst>
              </a:custGeom>
              <a:solidFill>
                <a:srgbClr val="4D4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1" name="TextBox 10">
              <a:extLst>
                <a:ext uri="{FF2B5EF4-FFF2-40B4-BE49-F238E27FC236}">
                  <a16:creationId xmlns:a16="http://schemas.microsoft.com/office/drawing/2014/main" id="{CD79B65F-FC40-624F-9266-58BA4A36BB45}"/>
                </a:ext>
              </a:extLst>
            </p:cNvPr>
            <p:cNvSpPr txBox="1"/>
            <p:nvPr/>
          </p:nvSpPr>
          <p:spPr>
            <a:xfrm>
              <a:off x="1957904" y="3172025"/>
              <a:ext cx="1462352" cy="584775"/>
            </a:xfrm>
            <a:prstGeom prst="rect">
              <a:avLst/>
            </a:prstGeom>
            <a:noFill/>
          </p:spPr>
          <p:txBody>
            <a:bodyPr wrap="square" rtlCol="0">
              <a:spAutoFit/>
            </a:bodyPr>
            <a:lstStyle/>
            <a:p>
              <a:pPr algn="ctr"/>
              <a:r>
                <a:rPr lang="en-US" sz="1600" dirty="0">
                  <a:solidFill>
                    <a:srgbClr val="4D4F53"/>
                  </a:solidFill>
                </a:rPr>
                <a:t>A </a:t>
              </a:r>
              <a:r>
                <a:rPr lang="en-US" sz="1600" b="1" dirty="0">
                  <a:solidFill>
                    <a:srgbClr val="4D4F53"/>
                  </a:solidFill>
                </a:rPr>
                <a:t>session</a:t>
              </a:r>
              <a:r>
                <a:rPr lang="en-US" sz="1600" dirty="0">
                  <a:solidFill>
                    <a:srgbClr val="4D4F53"/>
                  </a:solidFill>
                </a:rPr>
                <a:t> for each call</a:t>
              </a:r>
            </a:p>
          </p:txBody>
        </p:sp>
      </p:grpSp>
      <p:sp>
        <p:nvSpPr>
          <p:cNvPr id="12" name="Left Brace 11">
            <a:extLst>
              <a:ext uri="{FF2B5EF4-FFF2-40B4-BE49-F238E27FC236}">
                <a16:creationId xmlns:a16="http://schemas.microsoft.com/office/drawing/2014/main" id="{CF747B45-6B52-A545-8745-1DC5008867CA}"/>
              </a:ext>
            </a:extLst>
          </p:cNvPr>
          <p:cNvSpPr/>
          <p:nvPr/>
        </p:nvSpPr>
        <p:spPr>
          <a:xfrm>
            <a:off x="3546714" y="2557205"/>
            <a:ext cx="152400" cy="1217028"/>
          </a:xfrm>
          <a:prstGeom prst="leftBrace">
            <a:avLst/>
          </a:prstGeom>
          <a:ln w="19050">
            <a:solidFill>
              <a:srgbClr val="B7B1A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4" name="Group 23">
            <a:extLst>
              <a:ext uri="{FF2B5EF4-FFF2-40B4-BE49-F238E27FC236}">
                <a16:creationId xmlns:a16="http://schemas.microsoft.com/office/drawing/2014/main" id="{0C702018-B3BF-D24D-8D43-DC4F65CE0DE6}"/>
              </a:ext>
            </a:extLst>
          </p:cNvPr>
          <p:cNvGrpSpPr/>
          <p:nvPr/>
        </p:nvGrpSpPr>
        <p:grpSpPr>
          <a:xfrm>
            <a:off x="4078263" y="2639212"/>
            <a:ext cx="5829300" cy="1053014"/>
            <a:chOff x="2565400" y="1926724"/>
            <a:chExt cx="5829300" cy="1053014"/>
          </a:xfrm>
        </p:grpSpPr>
        <p:cxnSp>
          <p:nvCxnSpPr>
            <p:cNvPr id="19" name="Straight Arrow Connector 18">
              <a:extLst>
                <a:ext uri="{FF2B5EF4-FFF2-40B4-BE49-F238E27FC236}">
                  <a16:creationId xmlns:a16="http://schemas.microsoft.com/office/drawing/2014/main" id="{A26DFEAA-621A-9241-B8DC-418D0AD3C0D5}"/>
                </a:ext>
              </a:extLst>
            </p:cNvPr>
            <p:cNvCxnSpPr/>
            <p:nvPr/>
          </p:nvCxnSpPr>
          <p:spPr>
            <a:xfrm>
              <a:off x="2590800" y="1926724"/>
              <a:ext cx="3670300" cy="0"/>
            </a:xfrm>
            <a:prstGeom prst="straightConnector1">
              <a:avLst/>
            </a:prstGeom>
            <a:ln w="190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9CFEA7B-02AA-9D4B-B0CE-48AA51FE7AF6}"/>
                </a:ext>
              </a:extLst>
            </p:cNvPr>
            <p:cNvCxnSpPr/>
            <p:nvPr/>
          </p:nvCxnSpPr>
          <p:spPr>
            <a:xfrm>
              <a:off x="3225800" y="2453231"/>
              <a:ext cx="3670300" cy="0"/>
            </a:xfrm>
            <a:prstGeom prst="straightConnector1">
              <a:avLst/>
            </a:prstGeom>
            <a:ln w="190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E445F5A-F9BA-B24C-8043-5865B97B9A4E}"/>
                </a:ext>
              </a:extLst>
            </p:cNvPr>
            <p:cNvCxnSpPr>
              <a:cxnSpLocks/>
            </p:cNvCxnSpPr>
            <p:nvPr/>
          </p:nvCxnSpPr>
          <p:spPr>
            <a:xfrm>
              <a:off x="2565400" y="2979738"/>
              <a:ext cx="5829300" cy="0"/>
            </a:xfrm>
            <a:prstGeom prst="straightConnector1">
              <a:avLst/>
            </a:prstGeom>
            <a:ln w="190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F47632E7-C51B-9041-8642-9C7D853C15EE}"/>
              </a:ext>
            </a:extLst>
          </p:cNvPr>
          <p:cNvSpPr txBox="1"/>
          <p:nvPr/>
        </p:nvSpPr>
        <p:spPr>
          <a:xfrm>
            <a:off x="1614465" y="4343063"/>
            <a:ext cx="1932373" cy="1323439"/>
          </a:xfrm>
          <a:prstGeom prst="rect">
            <a:avLst/>
          </a:prstGeom>
          <a:noFill/>
        </p:spPr>
        <p:txBody>
          <a:bodyPr wrap="square" rtlCol="0">
            <a:spAutoFit/>
          </a:bodyPr>
          <a:lstStyle/>
          <a:p>
            <a:pPr algn="ctr"/>
            <a:r>
              <a:rPr lang="en-US" sz="1600" dirty="0">
                <a:solidFill>
                  <a:srgbClr val="7030A0"/>
                </a:solidFill>
              </a:rPr>
              <a:t>The agent follows </a:t>
            </a:r>
            <a:r>
              <a:rPr lang="en-US" sz="1600" b="1" dirty="0">
                <a:solidFill>
                  <a:srgbClr val="7030A0"/>
                </a:solidFill>
              </a:rPr>
              <a:t>flows</a:t>
            </a:r>
            <a:r>
              <a:rPr lang="en-US" sz="1600" dirty="0">
                <a:solidFill>
                  <a:srgbClr val="7030A0"/>
                </a:solidFill>
              </a:rPr>
              <a:t>. And might try many in parallel to find most appropriate</a:t>
            </a:r>
          </a:p>
        </p:txBody>
      </p:sp>
      <p:grpSp>
        <p:nvGrpSpPr>
          <p:cNvPr id="149" name="Group 148">
            <a:extLst>
              <a:ext uri="{FF2B5EF4-FFF2-40B4-BE49-F238E27FC236}">
                <a16:creationId xmlns:a16="http://schemas.microsoft.com/office/drawing/2014/main" id="{7468B53D-0C18-C747-8593-FB0AB79BCA4B}"/>
              </a:ext>
            </a:extLst>
          </p:cNvPr>
          <p:cNvGrpSpPr/>
          <p:nvPr/>
        </p:nvGrpSpPr>
        <p:grpSpPr>
          <a:xfrm>
            <a:off x="3878186" y="2466138"/>
            <a:ext cx="3993835" cy="1365899"/>
            <a:chOff x="2365323" y="1823555"/>
            <a:chExt cx="3993835" cy="1365899"/>
          </a:xfrm>
        </p:grpSpPr>
        <p:grpSp>
          <p:nvGrpSpPr>
            <p:cNvPr id="73" name="Group 72">
              <a:extLst>
                <a:ext uri="{FF2B5EF4-FFF2-40B4-BE49-F238E27FC236}">
                  <a16:creationId xmlns:a16="http://schemas.microsoft.com/office/drawing/2014/main" id="{163EC72C-2FF7-1A4B-A992-8ED27CB626C0}"/>
                </a:ext>
              </a:extLst>
            </p:cNvPr>
            <p:cNvGrpSpPr/>
            <p:nvPr/>
          </p:nvGrpSpPr>
          <p:grpSpPr>
            <a:xfrm>
              <a:off x="6023401" y="2853697"/>
              <a:ext cx="335757" cy="335757"/>
              <a:chOff x="6023401" y="2853697"/>
              <a:chExt cx="335757" cy="335757"/>
            </a:xfrm>
          </p:grpSpPr>
          <p:sp>
            <p:nvSpPr>
              <p:cNvPr id="66" name="Freeform 271">
                <a:extLst>
                  <a:ext uri="{FF2B5EF4-FFF2-40B4-BE49-F238E27FC236}">
                    <a16:creationId xmlns:a16="http://schemas.microsoft.com/office/drawing/2014/main" id="{4930B4C4-CE3A-5345-853D-5AC267EFCFC3}"/>
                  </a:ext>
                </a:extLst>
              </p:cNvPr>
              <p:cNvSpPr>
                <a:spLocks/>
              </p:cNvSpPr>
              <p:nvPr/>
            </p:nvSpPr>
            <p:spPr bwMode="auto">
              <a:xfrm>
                <a:off x="6033424" y="2960605"/>
                <a:ext cx="314876" cy="218827"/>
              </a:xfrm>
              <a:custGeom>
                <a:avLst/>
                <a:gdLst>
                  <a:gd name="T0" fmla="*/ 0 w 300"/>
                  <a:gd name="T1" fmla="*/ 0 h 208"/>
                  <a:gd name="T2" fmla="*/ 0 w 300"/>
                  <a:gd name="T3" fmla="*/ 192 h 208"/>
                  <a:gd name="T4" fmla="*/ 17 w 300"/>
                  <a:gd name="T5" fmla="*/ 208 h 208"/>
                  <a:gd name="T6" fmla="*/ 283 w 300"/>
                  <a:gd name="T7" fmla="*/ 208 h 208"/>
                  <a:gd name="T8" fmla="*/ 300 w 300"/>
                  <a:gd name="T9" fmla="*/ 192 h 208"/>
                  <a:gd name="T10" fmla="*/ 300 w 300"/>
                  <a:gd name="T11" fmla="*/ 0 h 208"/>
                  <a:gd name="T12" fmla="*/ 0 w 30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300" h="208">
                    <a:moveTo>
                      <a:pt x="0" y="0"/>
                    </a:moveTo>
                    <a:cubicBezTo>
                      <a:pt x="0" y="192"/>
                      <a:pt x="0" y="192"/>
                      <a:pt x="0" y="192"/>
                    </a:cubicBezTo>
                    <a:cubicBezTo>
                      <a:pt x="0" y="201"/>
                      <a:pt x="8" y="208"/>
                      <a:pt x="17" y="208"/>
                    </a:cubicBezTo>
                    <a:cubicBezTo>
                      <a:pt x="283" y="208"/>
                      <a:pt x="283" y="208"/>
                      <a:pt x="283" y="208"/>
                    </a:cubicBezTo>
                    <a:cubicBezTo>
                      <a:pt x="292" y="208"/>
                      <a:pt x="300" y="201"/>
                      <a:pt x="300" y="192"/>
                    </a:cubicBezTo>
                    <a:cubicBezTo>
                      <a:pt x="300" y="0"/>
                      <a:pt x="300" y="0"/>
                      <a:pt x="30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72">
                <a:extLst>
                  <a:ext uri="{FF2B5EF4-FFF2-40B4-BE49-F238E27FC236}">
                    <a16:creationId xmlns:a16="http://schemas.microsoft.com/office/drawing/2014/main" id="{B954EF02-2D9F-044D-AD6C-0F43D80B4E6C}"/>
                  </a:ext>
                </a:extLst>
              </p:cNvPr>
              <p:cNvSpPr>
                <a:spLocks/>
              </p:cNvSpPr>
              <p:nvPr/>
            </p:nvSpPr>
            <p:spPr bwMode="auto">
              <a:xfrm>
                <a:off x="6077690"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73">
                <a:extLst>
                  <a:ext uri="{FF2B5EF4-FFF2-40B4-BE49-F238E27FC236}">
                    <a16:creationId xmlns:a16="http://schemas.microsoft.com/office/drawing/2014/main" id="{B60A66C8-7190-4F49-B946-A1CC6069A3C1}"/>
                  </a:ext>
                </a:extLst>
              </p:cNvPr>
              <p:cNvSpPr>
                <a:spLocks/>
              </p:cNvSpPr>
              <p:nvPr/>
            </p:nvSpPr>
            <p:spPr bwMode="auto">
              <a:xfrm>
                <a:off x="6278977"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Rectangle 274">
                <a:extLst>
                  <a:ext uri="{FF2B5EF4-FFF2-40B4-BE49-F238E27FC236}">
                    <a16:creationId xmlns:a16="http://schemas.microsoft.com/office/drawing/2014/main" id="{EF36F170-7A43-504E-B5B7-FEDBBCE5258D}"/>
                  </a:ext>
                </a:extLst>
              </p:cNvPr>
              <p:cNvSpPr>
                <a:spLocks noChangeArrowheads="1"/>
              </p:cNvSpPr>
              <p:nvPr/>
            </p:nvSpPr>
            <p:spPr bwMode="auto">
              <a:xfrm>
                <a:off x="6115275" y="2950582"/>
                <a:ext cx="151174" cy="2088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0" name="Freeform 275">
                <a:extLst>
                  <a:ext uri="{FF2B5EF4-FFF2-40B4-BE49-F238E27FC236}">
                    <a16:creationId xmlns:a16="http://schemas.microsoft.com/office/drawing/2014/main" id="{0A3E2104-1DCF-CA4C-A50B-1CDCA5E9EDC5}"/>
                  </a:ext>
                </a:extLst>
              </p:cNvPr>
              <p:cNvSpPr>
                <a:spLocks/>
              </p:cNvSpPr>
              <p:nvPr/>
            </p:nvSpPr>
            <p:spPr bwMode="auto">
              <a:xfrm>
                <a:off x="6023401" y="2950582"/>
                <a:ext cx="335757" cy="238872"/>
              </a:xfrm>
              <a:custGeom>
                <a:avLst/>
                <a:gdLst>
                  <a:gd name="T0" fmla="*/ 280 w 320"/>
                  <a:gd name="T1" fmla="*/ 0 h 228"/>
                  <a:gd name="T2" fmla="*/ 280 w 320"/>
                  <a:gd name="T3" fmla="*/ 20 h 228"/>
                  <a:gd name="T4" fmla="*/ 300 w 320"/>
                  <a:gd name="T5" fmla="*/ 20 h 228"/>
                  <a:gd name="T6" fmla="*/ 300 w 320"/>
                  <a:gd name="T7" fmla="*/ 202 h 228"/>
                  <a:gd name="T8" fmla="*/ 293 w 320"/>
                  <a:gd name="T9" fmla="*/ 208 h 228"/>
                  <a:gd name="T10" fmla="*/ 27 w 320"/>
                  <a:gd name="T11" fmla="*/ 208 h 228"/>
                  <a:gd name="T12" fmla="*/ 20 w 320"/>
                  <a:gd name="T13" fmla="*/ 202 h 228"/>
                  <a:gd name="T14" fmla="*/ 20 w 320"/>
                  <a:gd name="T15" fmla="*/ 20 h 228"/>
                  <a:gd name="T16" fmla="*/ 40 w 320"/>
                  <a:gd name="T17" fmla="*/ 20 h 228"/>
                  <a:gd name="T18" fmla="*/ 40 w 320"/>
                  <a:gd name="T19" fmla="*/ 0 h 228"/>
                  <a:gd name="T20" fmla="*/ 0 w 320"/>
                  <a:gd name="T21" fmla="*/ 0 h 228"/>
                  <a:gd name="T22" fmla="*/ 0 w 320"/>
                  <a:gd name="T23" fmla="*/ 202 h 228"/>
                  <a:gd name="T24" fmla="*/ 27 w 320"/>
                  <a:gd name="T25" fmla="*/ 228 h 228"/>
                  <a:gd name="T26" fmla="*/ 293 w 320"/>
                  <a:gd name="T27" fmla="*/ 228 h 228"/>
                  <a:gd name="T28" fmla="*/ 320 w 320"/>
                  <a:gd name="T29" fmla="*/ 202 h 228"/>
                  <a:gd name="T30" fmla="*/ 320 w 320"/>
                  <a:gd name="T31" fmla="*/ 0 h 228"/>
                  <a:gd name="T32" fmla="*/ 280 w 320"/>
                  <a:gd name="T3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228">
                    <a:moveTo>
                      <a:pt x="280" y="0"/>
                    </a:moveTo>
                    <a:cubicBezTo>
                      <a:pt x="280" y="20"/>
                      <a:pt x="280" y="20"/>
                      <a:pt x="280" y="20"/>
                    </a:cubicBezTo>
                    <a:cubicBezTo>
                      <a:pt x="300" y="20"/>
                      <a:pt x="300" y="20"/>
                      <a:pt x="300" y="20"/>
                    </a:cubicBezTo>
                    <a:cubicBezTo>
                      <a:pt x="300" y="202"/>
                      <a:pt x="300" y="202"/>
                      <a:pt x="300" y="202"/>
                    </a:cubicBezTo>
                    <a:cubicBezTo>
                      <a:pt x="300" y="205"/>
                      <a:pt x="297" y="208"/>
                      <a:pt x="293" y="208"/>
                    </a:cubicBezTo>
                    <a:cubicBezTo>
                      <a:pt x="27" y="208"/>
                      <a:pt x="27" y="208"/>
                      <a:pt x="27" y="208"/>
                    </a:cubicBezTo>
                    <a:cubicBezTo>
                      <a:pt x="23" y="208"/>
                      <a:pt x="20" y="205"/>
                      <a:pt x="20" y="202"/>
                    </a:cubicBezTo>
                    <a:cubicBezTo>
                      <a:pt x="20" y="20"/>
                      <a:pt x="20" y="20"/>
                      <a:pt x="20" y="20"/>
                    </a:cubicBezTo>
                    <a:cubicBezTo>
                      <a:pt x="40" y="20"/>
                      <a:pt x="40" y="20"/>
                      <a:pt x="40" y="20"/>
                    </a:cubicBezTo>
                    <a:cubicBezTo>
                      <a:pt x="40" y="0"/>
                      <a:pt x="40" y="0"/>
                      <a:pt x="40" y="0"/>
                    </a:cubicBezTo>
                    <a:cubicBezTo>
                      <a:pt x="0" y="0"/>
                      <a:pt x="0" y="0"/>
                      <a:pt x="0" y="0"/>
                    </a:cubicBezTo>
                    <a:cubicBezTo>
                      <a:pt x="0" y="202"/>
                      <a:pt x="0" y="202"/>
                      <a:pt x="0" y="202"/>
                    </a:cubicBezTo>
                    <a:cubicBezTo>
                      <a:pt x="0" y="216"/>
                      <a:pt x="12" y="228"/>
                      <a:pt x="27" y="228"/>
                    </a:cubicBezTo>
                    <a:cubicBezTo>
                      <a:pt x="293" y="228"/>
                      <a:pt x="293" y="228"/>
                      <a:pt x="293" y="228"/>
                    </a:cubicBezTo>
                    <a:cubicBezTo>
                      <a:pt x="308" y="228"/>
                      <a:pt x="320" y="216"/>
                      <a:pt x="320" y="202"/>
                    </a:cubicBezTo>
                    <a:cubicBezTo>
                      <a:pt x="320" y="0"/>
                      <a:pt x="320" y="0"/>
                      <a:pt x="320" y="0"/>
                    </a:cubicBezTo>
                    <a:lnTo>
                      <a:pt x="280" y="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276">
                <a:extLst>
                  <a:ext uri="{FF2B5EF4-FFF2-40B4-BE49-F238E27FC236}">
                    <a16:creationId xmlns:a16="http://schemas.microsoft.com/office/drawing/2014/main" id="{33537596-9562-EE4E-92E6-D582AF3C6CF1}"/>
                  </a:ext>
                </a:extLst>
              </p:cNvPr>
              <p:cNvSpPr>
                <a:spLocks/>
              </p:cNvSpPr>
              <p:nvPr/>
            </p:nvSpPr>
            <p:spPr bwMode="auto">
              <a:xfrm>
                <a:off x="6023401" y="2853697"/>
                <a:ext cx="335757" cy="74334"/>
              </a:xfrm>
              <a:custGeom>
                <a:avLst/>
                <a:gdLst>
                  <a:gd name="T0" fmla="*/ 293 w 320"/>
                  <a:gd name="T1" fmla="*/ 0 h 71"/>
                  <a:gd name="T2" fmla="*/ 27 w 320"/>
                  <a:gd name="T3" fmla="*/ 0 h 71"/>
                  <a:gd name="T4" fmla="*/ 0 w 320"/>
                  <a:gd name="T5" fmla="*/ 27 h 71"/>
                  <a:gd name="T6" fmla="*/ 0 w 320"/>
                  <a:gd name="T7" fmla="*/ 71 h 71"/>
                  <a:gd name="T8" fmla="*/ 40 w 320"/>
                  <a:gd name="T9" fmla="*/ 71 h 71"/>
                  <a:gd name="T10" fmla="*/ 40 w 320"/>
                  <a:gd name="T11" fmla="*/ 55 h 71"/>
                  <a:gd name="T12" fmla="*/ 56 w 320"/>
                  <a:gd name="T13" fmla="*/ 39 h 71"/>
                  <a:gd name="T14" fmla="*/ 72 w 320"/>
                  <a:gd name="T15" fmla="*/ 39 h 71"/>
                  <a:gd name="T16" fmla="*/ 88 w 320"/>
                  <a:gd name="T17" fmla="*/ 55 h 71"/>
                  <a:gd name="T18" fmla="*/ 88 w 320"/>
                  <a:gd name="T19" fmla="*/ 71 h 71"/>
                  <a:gd name="T20" fmla="*/ 232 w 320"/>
                  <a:gd name="T21" fmla="*/ 71 h 71"/>
                  <a:gd name="T22" fmla="*/ 232 w 320"/>
                  <a:gd name="T23" fmla="*/ 55 h 71"/>
                  <a:gd name="T24" fmla="*/ 248 w 320"/>
                  <a:gd name="T25" fmla="*/ 39 h 71"/>
                  <a:gd name="T26" fmla="*/ 264 w 320"/>
                  <a:gd name="T27" fmla="*/ 39 h 71"/>
                  <a:gd name="T28" fmla="*/ 280 w 320"/>
                  <a:gd name="T29" fmla="*/ 55 h 71"/>
                  <a:gd name="T30" fmla="*/ 280 w 320"/>
                  <a:gd name="T31" fmla="*/ 71 h 71"/>
                  <a:gd name="T32" fmla="*/ 320 w 320"/>
                  <a:gd name="T33" fmla="*/ 71 h 71"/>
                  <a:gd name="T34" fmla="*/ 320 w 320"/>
                  <a:gd name="T35" fmla="*/ 27 h 71"/>
                  <a:gd name="T36" fmla="*/ 293 w 320"/>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71">
                    <a:moveTo>
                      <a:pt x="293" y="0"/>
                    </a:moveTo>
                    <a:cubicBezTo>
                      <a:pt x="27" y="0"/>
                      <a:pt x="27" y="0"/>
                      <a:pt x="27" y="0"/>
                    </a:cubicBezTo>
                    <a:cubicBezTo>
                      <a:pt x="12" y="0"/>
                      <a:pt x="0" y="12"/>
                      <a:pt x="0" y="27"/>
                    </a:cubicBezTo>
                    <a:cubicBezTo>
                      <a:pt x="0" y="71"/>
                      <a:pt x="0" y="71"/>
                      <a:pt x="0" y="71"/>
                    </a:cubicBezTo>
                    <a:cubicBezTo>
                      <a:pt x="40" y="71"/>
                      <a:pt x="40" y="71"/>
                      <a:pt x="40" y="71"/>
                    </a:cubicBezTo>
                    <a:cubicBezTo>
                      <a:pt x="40" y="55"/>
                      <a:pt x="40" y="55"/>
                      <a:pt x="40" y="55"/>
                    </a:cubicBezTo>
                    <a:cubicBezTo>
                      <a:pt x="40" y="46"/>
                      <a:pt x="47" y="39"/>
                      <a:pt x="56" y="39"/>
                    </a:cubicBezTo>
                    <a:cubicBezTo>
                      <a:pt x="72" y="39"/>
                      <a:pt x="72" y="39"/>
                      <a:pt x="72" y="39"/>
                    </a:cubicBezTo>
                    <a:cubicBezTo>
                      <a:pt x="81" y="39"/>
                      <a:pt x="88" y="46"/>
                      <a:pt x="88" y="55"/>
                    </a:cubicBezTo>
                    <a:cubicBezTo>
                      <a:pt x="88" y="71"/>
                      <a:pt x="88" y="71"/>
                      <a:pt x="88" y="71"/>
                    </a:cubicBezTo>
                    <a:cubicBezTo>
                      <a:pt x="232" y="71"/>
                      <a:pt x="232" y="71"/>
                      <a:pt x="232" y="71"/>
                    </a:cubicBezTo>
                    <a:cubicBezTo>
                      <a:pt x="232" y="55"/>
                      <a:pt x="232" y="55"/>
                      <a:pt x="232" y="55"/>
                    </a:cubicBezTo>
                    <a:cubicBezTo>
                      <a:pt x="232" y="46"/>
                      <a:pt x="239" y="39"/>
                      <a:pt x="248" y="39"/>
                    </a:cubicBezTo>
                    <a:cubicBezTo>
                      <a:pt x="264" y="39"/>
                      <a:pt x="264" y="39"/>
                      <a:pt x="264" y="39"/>
                    </a:cubicBezTo>
                    <a:cubicBezTo>
                      <a:pt x="273" y="39"/>
                      <a:pt x="280" y="46"/>
                      <a:pt x="280" y="55"/>
                    </a:cubicBezTo>
                    <a:cubicBezTo>
                      <a:pt x="280" y="71"/>
                      <a:pt x="280" y="71"/>
                      <a:pt x="280" y="71"/>
                    </a:cubicBezTo>
                    <a:cubicBezTo>
                      <a:pt x="320" y="71"/>
                      <a:pt x="320" y="71"/>
                      <a:pt x="320" y="71"/>
                    </a:cubicBezTo>
                    <a:cubicBezTo>
                      <a:pt x="320" y="27"/>
                      <a:pt x="320" y="27"/>
                      <a:pt x="320" y="27"/>
                    </a:cubicBezTo>
                    <a:cubicBezTo>
                      <a:pt x="320" y="12"/>
                      <a:pt x="308" y="0"/>
                      <a:pt x="293"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277">
                <a:extLst>
                  <a:ext uri="{FF2B5EF4-FFF2-40B4-BE49-F238E27FC236}">
                    <a16:creationId xmlns:a16="http://schemas.microsoft.com/office/drawing/2014/main" id="{EDB287E4-F69F-EF48-9B61-9A43400B3DA3}"/>
                  </a:ext>
                </a:extLst>
              </p:cNvPr>
              <p:cNvSpPr>
                <a:spLocks/>
              </p:cNvSpPr>
              <p:nvPr/>
            </p:nvSpPr>
            <p:spPr bwMode="auto">
              <a:xfrm>
                <a:off x="6116945" y="3004871"/>
                <a:ext cx="169549" cy="131964"/>
              </a:xfrm>
              <a:custGeom>
                <a:avLst/>
                <a:gdLst>
                  <a:gd name="T0" fmla="*/ 161 w 162"/>
                  <a:gd name="T1" fmla="*/ 25 h 126"/>
                  <a:gd name="T2" fmla="*/ 161 w 162"/>
                  <a:gd name="T3" fmla="*/ 28 h 126"/>
                  <a:gd name="T4" fmla="*/ 64 w 162"/>
                  <a:gd name="T5" fmla="*/ 126 h 126"/>
                  <a:gd name="T6" fmla="*/ 61 w 162"/>
                  <a:gd name="T7" fmla="*/ 126 h 126"/>
                  <a:gd name="T8" fmla="*/ 1 w 162"/>
                  <a:gd name="T9" fmla="*/ 66 h 126"/>
                  <a:gd name="T10" fmla="*/ 1 w 162"/>
                  <a:gd name="T11" fmla="*/ 63 h 126"/>
                  <a:gd name="T12" fmla="*/ 25 w 162"/>
                  <a:gd name="T13" fmla="*/ 39 h 126"/>
                  <a:gd name="T14" fmla="*/ 28 w 162"/>
                  <a:gd name="T15" fmla="*/ 39 h 126"/>
                  <a:gd name="T16" fmla="*/ 61 w 162"/>
                  <a:gd name="T17" fmla="*/ 71 h 126"/>
                  <a:gd name="T18" fmla="*/ 64 w 162"/>
                  <a:gd name="T19" fmla="*/ 71 h 126"/>
                  <a:gd name="T20" fmla="*/ 134 w 162"/>
                  <a:gd name="T21" fmla="*/ 1 h 126"/>
                  <a:gd name="T22" fmla="*/ 137 w 162"/>
                  <a:gd name="T23" fmla="*/ 1 h 126"/>
                  <a:gd name="T24" fmla="*/ 161 w 162"/>
                  <a:gd name="T25" fmla="*/ 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26">
                    <a:moveTo>
                      <a:pt x="161" y="25"/>
                    </a:moveTo>
                    <a:cubicBezTo>
                      <a:pt x="162" y="26"/>
                      <a:pt x="162" y="27"/>
                      <a:pt x="161" y="28"/>
                    </a:cubicBezTo>
                    <a:cubicBezTo>
                      <a:pt x="64" y="126"/>
                      <a:pt x="64" y="126"/>
                      <a:pt x="64" y="126"/>
                    </a:cubicBezTo>
                    <a:cubicBezTo>
                      <a:pt x="63" y="126"/>
                      <a:pt x="61" y="126"/>
                      <a:pt x="61" y="126"/>
                    </a:cubicBezTo>
                    <a:cubicBezTo>
                      <a:pt x="1" y="66"/>
                      <a:pt x="1" y="66"/>
                      <a:pt x="1" y="66"/>
                    </a:cubicBezTo>
                    <a:cubicBezTo>
                      <a:pt x="0" y="65"/>
                      <a:pt x="0" y="64"/>
                      <a:pt x="1" y="63"/>
                    </a:cubicBezTo>
                    <a:cubicBezTo>
                      <a:pt x="25" y="39"/>
                      <a:pt x="25" y="39"/>
                      <a:pt x="25" y="39"/>
                    </a:cubicBezTo>
                    <a:cubicBezTo>
                      <a:pt x="26" y="38"/>
                      <a:pt x="27" y="38"/>
                      <a:pt x="28" y="39"/>
                    </a:cubicBezTo>
                    <a:cubicBezTo>
                      <a:pt x="61" y="71"/>
                      <a:pt x="61" y="71"/>
                      <a:pt x="61" y="71"/>
                    </a:cubicBezTo>
                    <a:cubicBezTo>
                      <a:pt x="61" y="72"/>
                      <a:pt x="63" y="72"/>
                      <a:pt x="64" y="71"/>
                    </a:cubicBezTo>
                    <a:cubicBezTo>
                      <a:pt x="134" y="1"/>
                      <a:pt x="134" y="1"/>
                      <a:pt x="134" y="1"/>
                    </a:cubicBezTo>
                    <a:cubicBezTo>
                      <a:pt x="135" y="0"/>
                      <a:pt x="136" y="0"/>
                      <a:pt x="137" y="1"/>
                    </a:cubicBezTo>
                    <a:lnTo>
                      <a:pt x="161" y="2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8F33AAA8-F8F2-2F4B-9006-414ED4CDE35C}"/>
                </a:ext>
              </a:extLst>
            </p:cNvPr>
            <p:cNvGrpSpPr/>
            <p:nvPr/>
          </p:nvGrpSpPr>
          <p:grpSpPr>
            <a:xfrm>
              <a:off x="2365323" y="1823555"/>
              <a:ext cx="335757" cy="335757"/>
              <a:chOff x="6023401" y="2853697"/>
              <a:chExt cx="335757" cy="335757"/>
            </a:xfrm>
          </p:grpSpPr>
          <p:sp>
            <p:nvSpPr>
              <p:cNvPr id="83" name="Freeform 271">
                <a:extLst>
                  <a:ext uri="{FF2B5EF4-FFF2-40B4-BE49-F238E27FC236}">
                    <a16:creationId xmlns:a16="http://schemas.microsoft.com/office/drawing/2014/main" id="{DE2A06F9-4DA7-3546-8487-043F1D85056B}"/>
                  </a:ext>
                </a:extLst>
              </p:cNvPr>
              <p:cNvSpPr>
                <a:spLocks/>
              </p:cNvSpPr>
              <p:nvPr/>
            </p:nvSpPr>
            <p:spPr bwMode="auto">
              <a:xfrm>
                <a:off x="6033424" y="2960605"/>
                <a:ext cx="314876" cy="218827"/>
              </a:xfrm>
              <a:custGeom>
                <a:avLst/>
                <a:gdLst>
                  <a:gd name="T0" fmla="*/ 0 w 300"/>
                  <a:gd name="T1" fmla="*/ 0 h 208"/>
                  <a:gd name="T2" fmla="*/ 0 w 300"/>
                  <a:gd name="T3" fmla="*/ 192 h 208"/>
                  <a:gd name="T4" fmla="*/ 17 w 300"/>
                  <a:gd name="T5" fmla="*/ 208 h 208"/>
                  <a:gd name="T6" fmla="*/ 283 w 300"/>
                  <a:gd name="T7" fmla="*/ 208 h 208"/>
                  <a:gd name="T8" fmla="*/ 300 w 300"/>
                  <a:gd name="T9" fmla="*/ 192 h 208"/>
                  <a:gd name="T10" fmla="*/ 300 w 300"/>
                  <a:gd name="T11" fmla="*/ 0 h 208"/>
                  <a:gd name="T12" fmla="*/ 0 w 30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300" h="208">
                    <a:moveTo>
                      <a:pt x="0" y="0"/>
                    </a:moveTo>
                    <a:cubicBezTo>
                      <a:pt x="0" y="192"/>
                      <a:pt x="0" y="192"/>
                      <a:pt x="0" y="192"/>
                    </a:cubicBezTo>
                    <a:cubicBezTo>
                      <a:pt x="0" y="201"/>
                      <a:pt x="8" y="208"/>
                      <a:pt x="17" y="208"/>
                    </a:cubicBezTo>
                    <a:cubicBezTo>
                      <a:pt x="283" y="208"/>
                      <a:pt x="283" y="208"/>
                      <a:pt x="283" y="208"/>
                    </a:cubicBezTo>
                    <a:cubicBezTo>
                      <a:pt x="292" y="208"/>
                      <a:pt x="300" y="201"/>
                      <a:pt x="300" y="192"/>
                    </a:cubicBezTo>
                    <a:cubicBezTo>
                      <a:pt x="300" y="0"/>
                      <a:pt x="300" y="0"/>
                      <a:pt x="30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72">
                <a:extLst>
                  <a:ext uri="{FF2B5EF4-FFF2-40B4-BE49-F238E27FC236}">
                    <a16:creationId xmlns:a16="http://schemas.microsoft.com/office/drawing/2014/main" id="{4B0AC19D-AD69-A04F-98AC-ABBD8081A92D}"/>
                  </a:ext>
                </a:extLst>
              </p:cNvPr>
              <p:cNvSpPr>
                <a:spLocks/>
              </p:cNvSpPr>
              <p:nvPr/>
            </p:nvSpPr>
            <p:spPr bwMode="auto">
              <a:xfrm>
                <a:off x="6077690"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273">
                <a:extLst>
                  <a:ext uri="{FF2B5EF4-FFF2-40B4-BE49-F238E27FC236}">
                    <a16:creationId xmlns:a16="http://schemas.microsoft.com/office/drawing/2014/main" id="{12EE2A9B-50E3-AD4C-BC7E-970AA10ACAA7}"/>
                  </a:ext>
                </a:extLst>
              </p:cNvPr>
              <p:cNvSpPr>
                <a:spLocks/>
              </p:cNvSpPr>
              <p:nvPr/>
            </p:nvSpPr>
            <p:spPr bwMode="auto">
              <a:xfrm>
                <a:off x="6278977"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Rectangle 274">
                <a:extLst>
                  <a:ext uri="{FF2B5EF4-FFF2-40B4-BE49-F238E27FC236}">
                    <a16:creationId xmlns:a16="http://schemas.microsoft.com/office/drawing/2014/main" id="{A71D7407-AD51-6F44-BA28-0C759F84FB84}"/>
                  </a:ext>
                </a:extLst>
              </p:cNvPr>
              <p:cNvSpPr>
                <a:spLocks noChangeArrowheads="1"/>
              </p:cNvSpPr>
              <p:nvPr/>
            </p:nvSpPr>
            <p:spPr bwMode="auto">
              <a:xfrm>
                <a:off x="6115275" y="2950582"/>
                <a:ext cx="151174" cy="2088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275">
                <a:extLst>
                  <a:ext uri="{FF2B5EF4-FFF2-40B4-BE49-F238E27FC236}">
                    <a16:creationId xmlns:a16="http://schemas.microsoft.com/office/drawing/2014/main" id="{17D4BF26-B8FA-3C40-94AF-1B9C66D7235E}"/>
                  </a:ext>
                </a:extLst>
              </p:cNvPr>
              <p:cNvSpPr>
                <a:spLocks/>
              </p:cNvSpPr>
              <p:nvPr/>
            </p:nvSpPr>
            <p:spPr bwMode="auto">
              <a:xfrm>
                <a:off x="6023401" y="2950582"/>
                <a:ext cx="335757" cy="238872"/>
              </a:xfrm>
              <a:custGeom>
                <a:avLst/>
                <a:gdLst>
                  <a:gd name="T0" fmla="*/ 280 w 320"/>
                  <a:gd name="T1" fmla="*/ 0 h 228"/>
                  <a:gd name="T2" fmla="*/ 280 w 320"/>
                  <a:gd name="T3" fmla="*/ 20 h 228"/>
                  <a:gd name="T4" fmla="*/ 300 w 320"/>
                  <a:gd name="T5" fmla="*/ 20 h 228"/>
                  <a:gd name="T6" fmla="*/ 300 w 320"/>
                  <a:gd name="T7" fmla="*/ 202 h 228"/>
                  <a:gd name="T8" fmla="*/ 293 w 320"/>
                  <a:gd name="T9" fmla="*/ 208 h 228"/>
                  <a:gd name="T10" fmla="*/ 27 w 320"/>
                  <a:gd name="T11" fmla="*/ 208 h 228"/>
                  <a:gd name="T12" fmla="*/ 20 w 320"/>
                  <a:gd name="T13" fmla="*/ 202 h 228"/>
                  <a:gd name="T14" fmla="*/ 20 w 320"/>
                  <a:gd name="T15" fmla="*/ 20 h 228"/>
                  <a:gd name="T16" fmla="*/ 40 w 320"/>
                  <a:gd name="T17" fmla="*/ 20 h 228"/>
                  <a:gd name="T18" fmla="*/ 40 w 320"/>
                  <a:gd name="T19" fmla="*/ 0 h 228"/>
                  <a:gd name="T20" fmla="*/ 0 w 320"/>
                  <a:gd name="T21" fmla="*/ 0 h 228"/>
                  <a:gd name="T22" fmla="*/ 0 w 320"/>
                  <a:gd name="T23" fmla="*/ 202 h 228"/>
                  <a:gd name="T24" fmla="*/ 27 w 320"/>
                  <a:gd name="T25" fmla="*/ 228 h 228"/>
                  <a:gd name="T26" fmla="*/ 293 w 320"/>
                  <a:gd name="T27" fmla="*/ 228 h 228"/>
                  <a:gd name="T28" fmla="*/ 320 w 320"/>
                  <a:gd name="T29" fmla="*/ 202 h 228"/>
                  <a:gd name="T30" fmla="*/ 320 w 320"/>
                  <a:gd name="T31" fmla="*/ 0 h 228"/>
                  <a:gd name="T32" fmla="*/ 280 w 320"/>
                  <a:gd name="T3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228">
                    <a:moveTo>
                      <a:pt x="280" y="0"/>
                    </a:moveTo>
                    <a:cubicBezTo>
                      <a:pt x="280" y="20"/>
                      <a:pt x="280" y="20"/>
                      <a:pt x="280" y="20"/>
                    </a:cubicBezTo>
                    <a:cubicBezTo>
                      <a:pt x="300" y="20"/>
                      <a:pt x="300" y="20"/>
                      <a:pt x="300" y="20"/>
                    </a:cubicBezTo>
                    <a:cubicBezTo>
                      <a:pt x="300" y="202"/>
                      <a:pt x="300" y="202"/>
                      <a:pt x="300" y="202"/>
                    </a:cubicBezTo>
                    <a:cubicBezTo>
                      <a:pt x="300" y="205"/>
                      <a:pt x="297" y="208"/>
                      <a:pt x="293" y="208"/>
                    </a:cubicBezTo>
                    <a:cubicBezTo>
                      <a:pt x="27" y="208"/>
                      <a:pt x="27" y="208"/>
                      <a:pt x="27" y="208"/>
                    </a:cubicBezTo>
                    <a:cubicBezTo>
                      <a:pt x="23" y="208"/>
                      <a:pt x="20" y="205"/>
                      <a:pt x="20" y="202"/>
                    </a:cubicBezTo>
                    <a:cubicBezTo>
                      <a:pt x="20" y="20"/>
                      <a:pt x="20" y="20"/>
                      <a:pt x="20" y="20"/>
                    </a:cubicBezTo>
                    <a:cubicBezTo>
                      <a:pt x="40" y="20"/>
                      <a:pt x="40" y="20"/>
                      <a:pt x="40" y="20"/>
                    </a:cubicBezTo>
                    <a:cubicBezTo>
                      <a:pt x="40" y="0"/>
                      <a:pt x="40" y="0"/>
                      <a:pt x="40" y="0"/>
                    </a:cubicBezTo>
                    <a:cubicBezTo>
                      <a:pt x="0" y="0"/>
                      <a:pt x="0" y="0"/>
                      <a:pt x="0" y="0"/>
                    </a:cubicBezTo>
                    <a:cubicBezTo>
                      <a:pt x="0" y="202"/>
                      <a:pt x="0" y="202"/>
                      <a:pt x="0" y="202"/>
                    </a:cubicBezTo>
                    <a:cubicBezTo>
                      <a:pt x="0" y="216"/>
                      <a:pt x="12" y="228"/>
                      <a:pt x="27" y="228"/>
                    </a:cubicBezTo>
                    <a:cubicBezTo>
                      <a:pt x="293" y="228"/>
                      <a:pt x="293" y="228"/>
                      <a:pt x="293" y="228"/>
                    </a:cubicBezTo>
                    <a:cubicBezTo>
                      <a:pt x="308" y="228"/>
                      <a:pt x="320" y="216"/>
                      <a:pt x="320" y="202"/>
                    </a:cubicBezTo>
                    <a:cubicBezTo>
                      <a:pt x="320" y="0"/>
                      <a:pt x="320" y="0"/>
                      <a:pt x="320" y="0"/>
                    </a:cubicBezTo>
                    <a:lnTo>
                      <a:pt x="280" y="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276">
                <a:extLst>
                  <a:ext uri="{FF2B5EF4-FFF2-40B4-BE49-F238E27FC236}">
                    <a16:creationId xmlns:a16="http://schemas.microsoft.com/office/drawing/2014/main" id="{4F3ED435-5272-0F47-B9B2-9436EDBB29D8}"/>
                  </a:ext>
                </a:extLst>
              </p:cNvPr>
              <p:cNvSpPr>
                <a:spLocks/>
              </p:cNvSpPr>
              <p:nvPr/>
            </p:nvSpPr>
            <p:spPr bwMode="auto">
              <a:xfrm>
                <a:off x="6023401" y="2853697"/>
                <a:ext cx="335757" cy="74334"/>
              </a:xfrm>
              <a:custGeom>
                <a:avLst/>
                <a:gdLst>
                  <a:gd name="T0" fmla="*/ 293 w 320"/>
                  <a:gd name="T1" fmla="*/ 0 h 71"/>
                  <a:gd name="T2" fmla="*/ 27 w 320"/>
                  <a:gd name="T3" fmla="*/ 0 h 71"/>
                  <a:gd name="T4" fmla="*/ 0 w 320"/>
                  <a:gd name="T5" fmla="*/ 27 h 71"/>
                  <a:gd name="T6" fmla="*/ 0 w 320"/>
                  <a:gd name="T7" fmla="*/ 71 h 71"/>
                  <a:gd name="T8" fmla="*/ 40 w 320"/>
                  <a:gd name="T9" fmla="*/ 71 h 71"/>
                  <a:gd name="T10" fmla="*/ 40 w 320"/>
                  <a:gd name="T11" fmla="*/ 55 h 71"/>
                  <a:gd name="T12" fmla="*/ 56 w 320"/>
                  <a:gd name="T13" fmla="*/ 39 h 71"/>
                  <a:gd name="T14" fmla="*/ 72 w 320"/>
                  <a:gd name="T15" fmla="*/ 39 h 71"/>
                  <a:gd name="T16" fmla="*/ 88 w 320"/>
                  <a:gd name="T17" fmla="*/ 55 h 71"/>
                  <a:gd name="T18" fmla="*/ 88 w 320"/>
                  <a:gd name="T19" fmla="*/ 71 h 71"/>
                  <a:gd name="T20" fmla="*/ 232 w 320"/>
                  <a:gd name="T21" fmla="*/ 71 h 71"/>
                  <a:gd name="T22" fmla="*/ 232 w 320"/>
                  <a:gd name="T23" fmla="*/ 55 h 71"/>
                  <a:gd name="T24" fmla="*/ 248 w 320"/>
                  <a:gd name="T25" fmla="*/ 39 h 71"/>
                  <a:gd name="T26" fmla="*/ 264 w 320"/>
                  <a:gd name="T27" fmla="*/ 39 h 71"/>
                  <a:gd name="T28" fmla="*/ 280 w 320"/>
                  <a:gd name="T29" fmla="*/ 55 h 71"/>
                  <a:gd name="T30" fmla="*/ 280 w 320"/>
                  <a:gd name="T31" fmla="*/ 71 h 71"/>
                  <a:gd name="T32" fmla="*/ 320 w 320"/>
                  <a:gd name="T33" fmla="*/ 71 h 71"/>
                  <a:gd name="T34" fmla="*/ 320 w 320"/>
                  <a:gd name="T35" fmla="*/ 27 h 71"/>
                  <a:gd name="T36" fmla="*/ 293 w 320"/>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71">
                    <a:moveTo>
                      <a:pt x="293" y="0"/>
                    </a:moveTo>
                    <a:cubicBezTo>
                      <a:pt x="27" y="0"/>
                      <a:pt x="27" y="0"/>
                      <a:pt x="27" y="0"/>
                    </a:cubicBezTo>
                    <a:cubicBezTo>
                      <a:pt x="12" y="0"/>
                      <a:pt x="0" y="12"/>
                      <a:pt x="0" y="27"/>
                    </a:cubicBezTo>
                    <a:cubicBezTo>
                      <a:pt x="0" y="71"/>
                      <a:pt x="0" y="71"/>
                      <a:pt x="0" y="71"/>
                    </a:cubicBezTo>
                    <a:cubicBezTo>
                      <a:pt x="40" y="71"/>
                      <a:pt x="40" y="71"/>
                      <a:pt x="40" y="71"/>
                    </a:cubicBezTo>
                    <a:cubicBezTo>
                      <a:pt x="40" y="55"/>
                      <a:pt x="40" y="55"/>
                      <a:pt x="40" y="55"/>
                    </a:cubicBezTo>
                    <a:cubicBezTo>
                      <a:pt x="40" y="46"/>
                      <a:pt x="47" y="39"/>
                      <a:pt x="56" y="39"/>
                    </a:cubicBezTo>
                    <a:cubicBezTo>
                      <a:pt x="72" y="39"/>
                      <a:pt x="72" y="39"/>
                      <a:pt x="72" y="39"/>
                    </a:cubicBezTo>
                    <a:cubicBezTo>
                      <a:pt x="81" y="39"/>
                      <a:pt x="88" y="46"/>
                      <a:pt x="88" y="55"/>
                    </a:cubicBezTo>
                    <a:cubicBezTo>
                      <a:pt x="88" y="71"/>
                      <a:pt x="88" y="71"/>
                      <a:pt x="88" y="71"/>
                    </a:cubicBezTo>
                    <a:cubicBezTo>
                      <a:pt x="232" y="71"/>
                      <a:pt x="232" y="71"/>
                      <a:pt x="232" y="71"/>
                    </a:cubicBezTo>
                    <a:cubicBezTo>
                      <a:pt x="232" y="55"/>
                      <a:pt x="232" y="55"/>
                      <a:pt x="232" y="55"/>
                    </a:cubicBezTo>
                    <a:cubicBezTo>
                      <a:pt x="232" y="46"/>
                      <a:pt x="239" y="39"/>
                      <a:pt x="248" y="39"/>
                    </a:cubicBezTo>
                    <a:cubicBezTo>
                      <a:pt x="264" y="39"/>
                      <a:pt x="264" y="39"/>
                      <a:pt x="264" y="39"/>
                    </a:cubicBezTo>
                    <a:cubicBezTo>
                      <a:pt x="273" y="39"/>
                      <a:pt x="280" y="46"/>
                      <a:pt x="280" y="55"/>
                    </a:cubicBezTo>
                    <a:cubicBezTo>
                      <a:pt x="280" y="71"/>
                      <a:pt x="280" y="71"/>
                      <a:pt x="280" y="71"/>
                    </a:cubicBezTo>
                    <a:cubicBezTo>
                      <a:pt x="320" y="71"/>
                      <a:pt x="320" y="71"/>
                      <a:pt x="320" y="71"/>
                    </a:cubicBezTo>
                    <a:cubicBezTo>
                      <a:pt x="320" y="27"/>
                      <a:pt x="320" y="27"/>
                      <a:pt x="320" y="27"/>
                    </a:cubicBezTo>
                    <a:cubicBezTo>
                      <a:pt x="320" y="12"/>
                      <a:pt x="308" y="0"/>
                      <a:pt x="293"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277">
                <a:extLst>
                  <a:ext uri="{FF2B5EF4-FFF2-40B4-BE49-F238E27FC236}">
                    <a16:creationId xmlns:a16="http://schemas.microsoft.com/office/drawing/2014/main" id="{5D8DC07D-DFA4-024C-B5AF-9DC498EA5984}"/>
                  </a:ext>
                </a:extLst>
              </p:cNvPr>
              <p:cNvSpPr>
                <a:spLocks/>
              </p:cNvSpPr>
              <p:nvPr/>
            </p:nvSpPr>
            <p:spPr bwMode="auto">
              <a:xfrm>
                <a:off x="6116945" y="3004871"/>
                <a:ext cx="169549" cy="131964"/>
              </a:xfrm>
              <a:custGeom>
                <a:avLst/>
                <a:gdLst>
                  <a:gd name="T0" fmla="*/ 161 w 162"/>
                  <a:gd name="T1" fmla="*/ 25 h 126"/>
                  <a:gd name="T2" fmla="*/ 161 w 162"/>
                  <a:gd name="T3" fmla="*/ 28 h 126"/>
                  <a:gd name="T4" fmla="*/ 64 w 162"/>
                  <a:gd name="T5" fmla="*/ 126 h 126"/>
                  <a:gd name="T6" fmla="*/ 61 w 162"/>
                  <a:gd name="T7" fmla="*/ 126 h 126"/>
                  <a:gd name="T8" fmla="*/ 1 w 162"/>
                  <a:gd name="T9" fmla="*/ 66 h 126"/>
                  <a:gd name="T10" fmla="*/ 1 w 162"/>
                  <a:gd name="T11" fmla="*/ 63 h 126"/>
                  <a:gd name="T12" fmla="*/ 25 w 162"/>
                  <a:gd name="T13" fmla="*/ 39 h 126"/>
                  <a:gd name="T14" fmla="*/ 28 w 162"/>
                  <a:gd name="T15" fmla="*/ 39 h 126"/>
                  <a:gd name="T16" fmla="*/ 61 w 162"/>
                  <a:gd name="T17" fmla="*/ 71 h 126"/>
                  <a:gd name="T18" fmla="*/ 64 w 162"/>
                  <a:gd name="T19" fmla="*/ 71 h 126"/>
                  <a:gd name="T20" fmla="*/ 134 w 162"/>
                  <a:gd name="T21" fmla="*/ 1 h 126"/>
                  <a:gd name="T22" fmla="*/ 137 w 162"/>
                  <a:gd name="T23" fmla="*/ 1 h 126"/>
                  <a:gd name="T24" fmla="*/ 161 w 162"/>
                  <a:gd name="T25" fmla="*/ 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26">
                    <a:moveTo>
                      <a:pt x="161" y="25"/>
                    </a:moveTo>
                    <a:cubicBezTo>
                      <a:pt x="162" y="26"/>
                      <a:pt x="162" y="27"/>
                      <a:pt x="161" y="28"/>
                    </a:cubicBezTo>
                    <a:cubicBezTo>
                      <a:pt x="64" y="126"/>
                      <a:pt x="64" y="126"/>
                      <a:pt x="64" y="126"/>
                    </a:cubicBezTo>
                    <a:cubicBezTo>
                      <a:pt x="63" y="126"/>
                      <a:pt x="61" y="126"/>
                      <a:pt x="61" y="126"/>
                    </a:cubicBezTo>
                    <a:cubicBezTo>
                      <a:pt x="1" y="66"/>
                      <a:pt x="1" y="66"/>
                      <a:pt x="1" y="66"/>
                    </a:cubicBezTo>
                    <a:cubicBezTo>
                      <a:pt x="0" y="65"/>
                      <a:pt x="0" y="64"/>
                      <a:pt x="1" y="63"/>
                    </a:cubicBezTo>
                    <a:cubicBezTo>
                      <a:pt x="25" y="39"/>
                      <a:pt x="25" y="39"/>
                      <a:pt x="25" y="39"/>
                    </a:cubicBezTo>
                    <a:cubicBezTo>
                      <a:pt x="26" y="38"/>
                      <a:pt x="27" y="38"/>
                      <a:pt x="28" y="39"/>
                    </a:cubicBezTo>
                    <a:cubicBezTo>
                      <a:pt x="61" y="71"/>
                      <a:pt x="61" y="71"/>
                      <a:pt x="61" y="71"/>
                    </a:cubicBezTo>
                    <a:cubicBezTo>
                      <a:pt x="61" y="72"/>
                      <a:pt x="63" y="72"/>
                      <a:pt x="64" y="71"/>
                    </a:cubicBezTo>
                    <a:cubicBezTo>
                      <a:pt x="134" y="1"/>
                      <a:pt x="134" y="1"/>
                      <a:pt x="134" y="1"/>
                    </a:cubicBezTo>
                    <a:cubicBezTo>
                      <a:pt x="135" y="0"/>
                      <a:pt x="136" y="0"/>
                      <a:pt x="137" y="1"/>
                    </a:cubicBezTo>
                    <a:lnTo>
                      <a:pt x="161" y="2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F60E8931-8964-B342-9141-D0F79C791F06}"/>
                </a:ext>
              </a:extLst>
            </p:cNvPr>
            <p:cNvGrpSpPr/>
            <p:nvPr/>
          </p:nvGrpSpPr>
          <p:grpSpPr>
            <a:xfrm>
              <a:off x="2522770" y="2853697"/>
              <a:ext cx="390882" cy="335757"/>
              <a:chOff x="6079786" y="2853697"/>
              <a:chExt cx="390882" cy="335757"/>
            </a:xfrm>
          </p:grpSpPr>
          <p:sp>
            <p:nvSpPr>
              <p:cNvPr id="91" name="Freeform 271">
                <a:extLst>
                  <a:ext uri="{FF2B5EF4-FFF2-40B4-BE49-F238E27FC236}">
                    <a16:creationId xmlns:a16="http://schemas.microsoft.com/office/drawing/2014/main" id="{E5EBCC73-6FA4-034E-BEF7-DCA6DB3EF6A6}"/>
                  </a:ext>
                </a:extLst>
              </p:cNvPr>
              <p:cNvSpPr>
                <a:spLocks/>
              </p:cNvSpPr>
              <p:nvPr/>
            </p:nvSpPr>
            <p:spPr bwMode="auto">
              <a:xfrm>
                <a:off x="6079786" y="2960605"/>
                <a:ext cx="390882" cy="218827"/>
              </a:xfrm>
              <a:custGeom>
                <a:avLst/>
                <a:gdLst>
                  <a:gd name="T0" fmla="*/ 0 w 300"/>
                  <a:gd name="T1" fmla="*/ 0 h 208"/>
                  <a:gd name="T2" fmla="*/ 0 w 300"/>
                  <a:gd name="T3" fmla="*/ 192 h 208"/>
                  <a:gd name="T4" fmla="*/ 17 w 300"/>
                  <a:gd name="T5" fmla="*/ 208 h 208"/>
                  <a:gd name="T6" fmla="*/ 283 w 300"/>
                  <a:gd name="T7" fmla="*/ 208 h 208"/>
                  <a:gd name="T8" fmla="*/ 300 w 300"/>
                  <a:gd name="T9" fmla="*/ 192 h 208"/>
                  <a:gd name="T10" fmla="*/ 300 w 300"/>
                  <a:gd name="T11" fmla="*/ 0 h 208"/>
                  <a:gd name="T12" fmla="*/ 0 w 30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300" h="208">
                    <a:moveTo>
                      <a:pt x="0" y="0"/>
                    </a:moveTo>
                    <a:cubicBezTo>
                      <a:pt x="0" y="192"/>
                      <a:pt x="0" y="192"/>
                      <a:pt x="0" y="192"/>
                    </a:cubicBezTo>
                    <a:cubicBezTo>
                      <a:pt x="0" y="201"/>
                      <a:pt x="8" y="208"/>
                      <a:pt x="17" y="208"/>
                    </a:cubicBezTo>
                    <a:cubicBezTo>
                      <a:pt x="283" y="208"/>
                      <a:pt x="283" y="208"/>
                      <a:pt x="283" y="208"/>
                    </a:cubicBezTo>
                    <a:cubicBezTo>
                      <a:pt x="292" y="208"/>
                      <a:pt x="300" y="201"/>
                      <a:pt x="300" y="192"/>
                    </a:cubicBezTo>
                    <a:cubicBezTo>
                      <a:pt x="300" y="0"/>
                      <a:pt x="300" y="0"/>
                      <a:pt x="30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72">
                <a:extLst>
                  <a:ext uri="{FF2B5EF4-FFF2-40B4-BE49-F238E27FC236}">
                    <a16:creationId xmlns:a16="http://schemas.microsoft.com/office/drawing/2014/main" id="{E5FCFF5E-29EE-3C43-BECE-E3D471757A14}"/>
                  </a:ext>
                </a:extLst>
              </p:cNvPr>
              <p:cNvSpPr>
                <a:spLocks/>
              </p:cNvSpPr>
              <p:nvPr/>
            </p:nvSpPr>
            <p:spPr bwMode="auto">
              <a:xfrm>
                <a:off x="6189200"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273">
                <a:extLst>
                  <a:ext uri="{FF2B5EF4-FFF2-40B4-BE49-F238E27FC236}">
                    <a16:creationId xmlns:a16="http://schemas.microsoft.com/office/drawing/2014/main" id="{D4206B15-0F75-534C-9AAF-F13131428AF2}"/>
                  </a:ext>
                </a:extLst>
              </p:cNvPr>
              <p:cNvSpPr>
                <a:spLocks/>
              </p:cNvSpPr>
              <p:nvPr/>
            </p:nvSpPr>
            <p:spPr bwMode="auto">
              <a:xfrm>
                <a:off x="6390487"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Rectangle 274">
                <a:extLst>
                  <a:ext uri="{FF2B5EF4-FFF2-40B4-BE49-F238E27FC236}">
                    <a16:creationId xmlns:a16="http://schemas.microsoft.com/office/drawing/2014/main" id="{A8C19039-6F41-C249-8E27-527F90CF59BA}"/>
                  </a:ext>
                </a:extLst>
              </p:cNvPr>
              <p:cNvSpPr>
                <a:spLocks noChangeArrowheads="1"/>
              </p:cNvSpPr>
              <p:nvPr/>
            </p:nvSpPr>
            <p:spPr bwMode="auto">
              <a:xfrm>
                <a:off x="6226785" y="2950582"/>
                <a:ext cx="151174" cy="2088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5" name="Freeform 275">
                <a:extLst>
                  <a:ext uri="{FF2B5EF4-FFF2-40B4-BE49-F238E27FC236}">
                    <a16:creationId xmlns:a16="http://schemas.microsoft.com/office/drawing/2014/main" id="{B795C6DA-6FE6-1F40-B8E4-788B0341D999}"/>
                  </a:ext>
                </a:extLst>
              </p:cNvPr>
              <p:cNvSpPr>
                <a:spLocks/>
              </p:cNvSpPr>
              <p:nvPr/>
            </p:nvSpPr>
            <p:spPr bwMode="auto">
              <a:xfrm>
                <a:off x="6134911" y="2950582"/>
                <a:ext cx="335757" cy="238872"/>
              </a:xfrm>
              <a:custGeom>
                <a:avLst/>
                <a:gdLst>
                  <a:gd name="T0" fmla="*/ 280 w 320"/>
                  <a:gd name="T1" fmla="*/ 0 h 228"/>
                  <a:gd name="T2" fmla="*/ 280 w 320"/>
                  <a:gd name="T3" fmla="*/ 20 h 228"/>
                  <a:gd name="T4" fmla="*/ 300 w 320"/>
                  <a:gd name="T5" fmla="*/ 20 h 228"/>
                  <a:gd name="T6" fmla="*/ 300 w 320"/>
                  <a:gd name="T7" fmla="*/ 202 h 228"/>
                  <a:gd name="T8" fmla="*/ 293 w 320"/>
                  <a:gd name="T9" fmla="*/ 208 h 228"/>
                  <a:gd name="T10" fmla="*/ 27 w 320"/>
                  <a:gd name="T11" fmla="*/ 208 h 228"/>
                  <a:gd name="T12" fmla="*/ 20 w 320"/>
                  <a:gd name="T13" fmla="*/ 202 h 228"/>
                  <a:gd name="T14" fmla="*/ 20 w 320"/>
                  <a:gd name="T15" fmla="*/ 20 h 228"/>
                  <a:gd name="T16" fmla="*/ 40 w 320"/>
                  <a:gd name="T17" fmla="*/ 20 h 228"/>
                  <a:gd name="T18" fmla="*/ 40 w 320"/>
                  <a:gd name="T19" fmla="*/ 0 h 228"/>
                  <a:gd name="T20" fmla="*/ 0 w 320"/>
                  <a:gd name="T21" fmla="*/ 0 h 228"/>
                  <a:gd name="T22" fmla="*/ 0 w 320"/>
                  <a:gd name="T23" fmla="*/ 202 h 228"/>
                  <a:gd name="T24" fmla="*/ 27 w 320"/>
                  <a:gd name="T25" fmla="*/ 228 h 228"/>
                  <a:gd name="T26" fmla="*/ 293 w 320"/>
                  <a:gd name="T27" fmla="*/ 228 h 228"/>
                  <a:gd name="T28" fmla="*/ 320 w 320"/>
                  <a:gd name="T29" fmla="*/ 202 h 228"/>
                  <a:gd name="T30" fmla="*/ 320 w 320"/>
                  <a:gd name="T31" fmla="*/ 0 h 228"/>
                  <a:gd name="T32" fmla="*/ 280 w 320"/>
                  <a:gd name="T3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228">
                    <a:moveTo>
                      <a:pt x="280" y="0"/>
                    </a:moveTo>
                    <a:cubicBezTo>
                      <a:pt x="280" y="20"/>
                      <a:pt x="280" y="20"/>
                      <a:pt x="280" y="20"/>
                    </a:cubicBezTo>
                    <a:cubicBezTo>
                      <a:pt x="300" y="20"/>
                      <a:pt x="300" y="20"/>
                      <a:pt x="300" y="20"/>
                    </a:cubicBezTo>
                    <a:cubicBezTo>
                      <a:pt x="300" y="202"/>
                      <a:pt x="300" y="202"/>
                      <a:pt x="300" y="202"/>
                    </a:cubicBezTo>
                    <a:cubicBezTo>
                      <a:pt x="300" y="205"/>
                      <a:pt x="297" y="208"/>
                      <a:pt x="293" y="208"/>
                    </a:cubicBezTo>
                    <a:cubicBezTo>
                      <a:pt x="27" y="208"/>
                      <a:pt x="27" y="208"/>
                      <a:pt x="27" y="208"/>
                    </a:cubicBezTo>
                    <a:cubicBezTo>
                      <a:pt x="23" y="208"/>
                      <a:pt x="20" y="205"/>
                      <a:pt x="20" y="202"/>
                    </a:cubicBezTo>
                    <a:cubicBezTo>
                      <a:pt x="20" y="20"/>
                      <a:pt x="20" y="20"/>
                      <a:pt x="20" y="20"/>
                    </a:cubicBezTo>
                    <a:cubicBezTo>
                      <a:pt x="40" y="20"/>
                      <a:pt x="40" y="20"/>
                      <a:pt x="40" y="20"/>
                    </a:cubicBezTo>
                    <a:cubicBezTo>
                      <a:pt x="40" y="0"/>
                      <a:pt x="40" y="0"/>
                      <a:pt x="40" y="0"/>
                    </a:cubicBezTo>
                    <a:cubicBezTo>
                      <a:pt x="0" y="0"/>
                      <a:pt x="0" y="0"/>
                      <a:pt x="0" y="0"/>
                    </a:cubicBezTo>
                    <a:cubicBezTo>
                      <a:pt x="0" y="202"/>
                      <a:pt x="0" y="202"/>
                      <a:pt x="0" y="202"/>
                    </a:cubicBezTo>
                    <a:cubicBezTo>
                      <a:pt x="0" y="216"/>
                      <a:pt x="12" y="228"/>
                      <a:pt x="27" y="228"/>
                    </a:cubicBezTo>
                    <a:cubicBezTo>
                      <a:pt x="293" y="228"/>
                      <a:pt x="293" y="228"/>
                      <a:pt x="293" y="228"/>
                    </a:cubicBezTo>
                    <a:cubicBezTo>
                      <a:pt x="308" y="228"/>
                      <a:pt x="320" y="216"/>
                      <a:pt x="320" y="202"/>
                    </a:cubicBezTo>
                    <a:cubicBezTo>
                      <a:pt x="320" y="0"/>
                      <a:pt x="320" y="0"/>
                      <a:pt x="320" y="0"/>
                    </a:cubicBezTo>
                    <a:lnTo>
                      <a:pt x="280" y="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276">
                <a:extLst>
                  <a:ext uri="{FF2B5EF4-FFF2-40B4-BE49-F238E27FC236}">
                    <a16:creationId xmlns:a16="http://schemas.microsoft.com/office/drawing/2014/main" id="{343FAEF8-D89C-DF42-B1B1-798A45B4B91B}"/>
                  </a:ext>
                </a:extLst>
              </p:cNvPr>
              <p:cNvSpPr>
                <a:spLocks/>
              </p:cNvSpPr>
              <p:nvPr/>
            </p:nvSpPr>
            <p:spPr bwMode="auto">
              <a:xfrm>
                <a:off x="6134911" y="2853697"/>
                <a:ext cx="335757" cy="74334"/>
              </a:xfrm>
              <a:custGeom>
                <a:avLst/>
                <a:gdLst>
                  <a:gd name="T0" fmla="*/ 293 w 320"/>
                  <a:gd name="T1" fmla="*/ 0 h 71"/>
                  <a:gd name="T2" fmla="*/ 27 w 320"/>
                  <a:gd name="T3" fmla="*/ 0 h 71"/>
                  <a:gd name="T4" fmla="*/ 0 w 320"/>
                  <a:gd name="T5" fmla="*/ 27 h 71"/>
                  <a:gd name="T6" fmla="*/ 0 w 320"/>
                  <a:gd name="T7" fmla="*/ 71 h 71"/>
                  <a:gd name="T8" fmla="*/ 40 w 320"/>
                  <a:gd name="T9" fmla="*/ 71 h 71"/>
                  <a:gd name="T10" fmla="*/ 40 w 320"/>
                  <a:gd name="T11" fmla="*/ 55 h 71"/>
                  <a:gd name="T12" fmla="*/ 56 w 320"/>
                  <a:gd name="T13" fmla="*/ 39 h 71"/>
                  <a:gd name="T14" fmla="*/ 72 w 320"/>
                  <a:gd name="T15" fmla="*/ 39 h 71"/>
                  <a:gd name="T16" fmla="*/ 88 w 320"/>
                  <a:gd name="T17" fmla="*/ 55 h 71"/>
                  <a:gd name="T18" fmla="*/ 88 w 320"/>
                  <a:gd name="T19" fmla="*/ 71 h 71"/>
                  <a:gd name="T20" fmla="*/ 232 w 320"/>
                  <a:gd name="T21" fmla="*/ 71 h 71"/>
                  <a:gd name="T22" fmla="*/ 232 w 320"/>
                  <a:gd name="T23" fmla="*/ 55 h 71"/>
                  <a:gd name="T24" fmla="*/ 248 w 320"/>
                  <a:gd name="T25" fmla="*/ 39 h 71"/>
                  <a:gd name="T26" fmla="*/ 264 w 320"/>
                  <a:gd name="T27" fmla="*/ 39 h 71"/>
                  <a:gd name="T28" fmla="*/ 280 w 320"/>
                  <a:gd name="T29" fmla="*/ 55 h 71"/>
                  <a:gd name="T30" fmla="*/ 280 w 320"/>
                  <a:gd name="T31" fmla="*/ 71 h 71"/>
                  <a:gd name="T32" fmla="*/ 320 w 320"/>
                  <a:gd name="T33" fmla="*/ 71 h 71"/>
                  <a:gd name="T34" fmla="*/ 320 w 320"/>
                  <a:gd name="T35" fmla="*/ 27 h 71"/>
                  <a:gd name="T36" fmla="*/ 293 w 320"/>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71">
                    <a:moveTo>
                      <a:pt x="293" y="0"/>
                    </a:moveTo>
                    <a:cubicBezTo>
                      <a:pt x="27" y="0"/>
                      <a:pt x="27" y="0"/>
                      <a:pt x="27" y="0"/>
                    </a:cubicBezTo>
                    <a:cubicBezTo>
                      <a:pt x="12" y="0"/>
                      <a:pt x="0" y="12"/>
                      <a:pt x="0" y="27"/>
                    </a:cubicBezTo>
                    <a:cubicBezTo>
                      <a:pt x="0" y="71"/>
                      <a:pt x="0" y="71"/>
                      <a:pt x="0" y="71"/>
                    </a:cubicBezTo>
                    <a:cubicBezTo>
                      <a:pt x="40" y="71"/>
                      <a:pt x="40" y="71"/>
                      <a:pt x="40" y="71"/>
                    </a:cubicBezTo>
                    <a:cubicBezTo>
                      <a:pt x="40" y="55"/>
                      <a:pt x="40" y="55"/>
                      <a:pt x="40" y="55"/>
                    </a:cubicBezTo>
                    <a:cubicBezTo>
                      <a:pt x="40" y="46"/>
                      <a:pt x="47" y="39"/>
                      <a:pt x="56" y="39"/>
                    </a:cubicBezTo>
                    <a:cubicBezTo>
                      <a:pt x="72" y="39"/>
                      <a:pt x="72" y="39"/>
                      <a:pt x="72" y="39"/>
                    </a:cubicBezTo>
                    <a:cubicBezTo>
                      <a:pt x="81" y="39"/>
                      <a:pt x="88" y="46"/>
                      <a:pt x="88" y="55"/>
                    </a:cubicBezTo>
                    <a:cubicBezTo>
                      <a:pt x="88" y="71"/>
                      <a:pt x="88" y="71"/>
                      <a:pt x="88" y="71"/>
                    </a:cubicBezTo>
                    <a:cubicBezTo>
                      <a:pt x="232" y="71"/>
                      <a:pt x="232" y="71"/>
                      <a:pt x="232" y="71"/>
                    </a:cubicBezTo>
                    <a:cubicBezTo>
                      <a:pt x="232" y="55"/>
                      <a:pt x="232" y="55"/>
                      <a:pt x="232" y="55"/>
                    </a:cubicBezTo>
                    <a:cubicBezTo>
                      <a:pt x="232" y="46"/>
                      <a:pt x="239" y="39"/>
                      <a:pt x="248" y="39"/>
                    </a:cubicBezTo>
                    <a:cubicBezTo>
                      <a:pt x="264" y="39"/>
                      <a:pt x="264" y="39"/>
                      <a:pt x="264" y="39"/>
                    </a:cubicBezTo>
                    <a:cubicBezTo>
                      <a:pt x="273" y="39"/>
                      <a:pt x="280" y="46"/>
                      <a:pt x="280" y="55"/>
                    </a:cubicBezTo>
                    <a:cubicBezTo>
                      <a:pt x="280" y="71"/>
                      <a:pt x="280" y="71"/>
                      <a:pt x="280" y="71"/>
                    </a:cubicBezTo>
                    <a:cubicBezTo>
                      <a:pt x="320" y="71"/>
                      <a:pt x="320" y="71"/>
                      <a:pt x="320" y="71"/>
                    </a:cubicBezTo>
                    <a:cubicBezTo>
                      <a:pt x="320" y="27"/>
                      <a:pt x="320" y="27"/>
                      <a:pt x="320" y="27"/>
                    </a:cubicBezTo>
                    <a:cubicBezTo>
                      <a:pt x="320" y="12"/>
                      <a:pt x="308" y="0"/>
                      <a:pt x="293"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277">
                <a:extLst>
                  <a:ext uri="{FF2B5EF4-FFF2-40B4-BE49-F238E27FC236}">
                    <a16:creationId xmlns:a16="http://schemas.microsoft.com/office/drawing/2014/main" id="{05EBB0EB-AF7B-D14F-BF16-4B26F2D1CDBF}"/>
                  </a:ext>
                </a:extLst>
              </p:cNvPr>
              <p:cNvSpPr>
                <a:spLocks/>
              </p:cNvSpPr>
              <p:nvPr/>
            </p:nvSpPr>
            <p:spPr bwMode="auto">
              <a:xfrm>
                <a:off x="6228455" y="3004871"/>
                <a:ext cx="169549" cy="131964"/>
              </a:xfrm>
              <a:custGeom>
                <a:avLst/>
                <a:gdLst>
                  <a:gd name="T0" fmla="*/ 161 w 162"/>
                  <a:gd name="T1" fmla="*/ 25 h 126"/>
                  <a:gd name="T2" fmla="*/ 161 w 162"/>
                  <a:gd name="T3" fmla="*/ 28 h 126"/>
                  <a:gd name="T4" fmla="*/ 64 w 162"/>
                  <a:gd name="T5" fmla="*/ 126 h 126"/>
                  <a:gd name="T6" fmla="*/ 61 w 162"/>
                  <a:gd name="T7" fmla="*/ 126 h 126"/>
                  <a:gd name="T8" fmla="*/ 1 w 162"/>
                  <a:gd name="T9" fmla="*/ 66 h 126"/>
                  <a:gd name="T10" fmla="*/ 1 w 162"/>
                  <a:gd name="T11" fmla="*/ 63 h 126"/>
                  <a:gd name="T12" fmla="*/ 25 w 162"/>
                  <a:gd name="T13" fmla="*/ 39 h 126"/>
                  <a:gd name="T14" fmla="*/ 28 w 162"/>
                  <a:gd name="T15" fmla="*/ 39 h 126"/>
                  <a:gd name="T16" fmla="*/ 61 w 162"/>
                  <a:gd name="T17" fmla="*/ 71 h 126"/>
                  <a:gd name="T18" fmla="*/ 64 w 162"/>
                  <a:gd name="T19" fmla="*/ 71 h 126"/>
                  <a:gd name="T20" fmla="*/ 134 w 162"/>
                  <a:gd name="T21" fmla="*/ 1 h 126"/>
                  <a:gd name="T22" fmla="*/ 137 w 162"/>
                  <a:gd name="T23" fmla="*/ 1 h 126"/>
                  <a:gd name="T24" fmla="*/ 161 w 162"/>
                  <a:gd name="T25" fmla="*/ 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26">
                    <a:moveTo>
                      <a:pt x="161" y="25"/>
                    </a:moveTo>
                    <a:cubicBezTo>
                      <a:pt x="162" y="26"/>
                      <a:pt x="162" y="27"/>
                      <a:pt x="161" y="28"/>
                    </a:cubicBezTo>
                    <a:cubicBezTo>
                      <a:pt x="64" y="126"/>
                      <a:pt x="64" y="126"/>
                      <a:pt x="64" y="126"/>
                    </a:cubicBezTo>
                    <a:cubicBezTo>
                      <a:pt x="63" y="126"/>
                      <a:pt x="61" y="126"/>
                      <a:pt x="61" y="126"/>
                    </a:cubicBezTo>
                    <a:cubicBezTo>
                      <a:pt x="1" y="66"/>
                      <a:pt x="1" y="66"/>
                      <a:pt x="1" y="66"/>
                    </a:cubicBezTo>
                    <a:cubicBezTo>
                      <a:pt x="0" y="65"/>
                      <a:pt x="0" y="64"/>
                      <a:pt x="1" y="63"/>
                    </a:cubicBezTo>
                    <a:cubicBezTo>
                      <a:pt x="25" y="39"/>
                      <a:pt x="25" y="39"/>
                      <a:pt x="25" y="39"/>
                    </a:cubicBezTo>
                    <a:cubicBezTo>
                      <a:pt x="26" y="38"/>
                      <a:pt x="27" y="38"/>
                      <a:pt x="28" y="39"/>
                    </a:cubicBezTo>
                    <a:cubicBezTo>
                      <a:pt x="61" y="71"/>
                      <a:pt x="61" y="71"/>
                      <a:pt x="61" y="71"/>
                    </a:cubicBezTo>
                    <a:cubicBezTo>
                      <a:pt x="61" y="72"/>
                      <a:pt x="63" y="72"/>
                      <a:pt x="64" y="71"/>
                    </a:cubicBezTo>
                    <a:cubicBezTo>
                      <a:pt x="134" y="1"/>
                      <a:pt x="134" y="1"/>
                      <a:pt x="134" y="1"/>
                    </a:cubicBezTo>
                    <a:cubicBezTo>
                      <a:pt x="135" y="0"/>
                      <a:pt x="136" y="0"/>
                      <a:pt x="137" y="1"/>
                    </a:cubicBezTo>
                    <a:lnTo>
                      <a:pt x="161" y="2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951D04E9-3E4D-7B4C-8832-5B71D447F8ED}"/>
                </a:ext>
              </a:extLst>
            </p:cNvPr>
            <p:cNvGrpSpPr/>
            <p:nvPr/>
          </p:nvGrpSpPr>
          <p:grpSpPr>
            <a:xfrm>
              <a:off x="3419247" y="1831848"/>
              <a:ext cx="335757" cy="335757"/>
              <a:chOff x="6023401" y="2853697"/>
              <a:chExt cx="335757" cy="335757"/>
            </a:xfrm>
          </p:grpSpPr>
          <p:sp>
            <p:nvSpPr>
              <p:cNvPr id="99" name="Freeform 271">
                <a:extLst>
                  <a:ext uri="{FF2B5EF4-FFF2-40B4-BE49-F238E27FC236}">
                    <a16:creationId xmlns:a16="http://schemas.microsoft.com/office/drawing/2014/main" id="{F52DC01F-B7CB-1749-9550-587EFCD6B1C6}"/>
                  </a:ext>
                </a:extLst>
              </p:cNvPr>
              <p:cNvSpPr>
                <a:spLocks/>
              </p:cNvSpPr>
              <p:nvPr/>
            </p:nvSpPr>
            <p:spPr bwMode="auto">
              <a:xfrm>
                <a:off x="6033424" y="2960605"/>
                <a:ext cx="314876" cy="218827"/>
              </a:xfrm>
              <a:custGeom>
                <a:avLst/>
                <a:gdLst>
                  <a:gd name="T0" fmla="*/ 0 w 300"/>
                  <a:gd name="T1" fmla="*/ 0 h 208"/>
                  <a:gd name="T2" fmla="*/ 0 w 300"/>
                  <a:gd name="T3" fmla="*/ 192 h 208"/>
                  <a:gd name="T4" fmla="*/ 17 w 300"/>
                  <a:gd name="T5" fmla="*/ 208 h 208"/>
                  <a:gd name="T6" fmla="*/ 283 w 300"/>
                  <a:gd name="T7" fmla="*/ 208 h 208"/>
                  <a:gd name="T8" fmla="*/ 300 w 300"/>
                  <a:gd name="T9" fmla="*/ 192 h 208"/>
                  <a:gd name="T10" fmla="*/ 300 w 300"/>
                  <a:gd name="T11" fmla="*/ 0 h 208"/>
                  <a:gd name="T12" fmla="*/ 0 w 30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300" h="208">
                    <a:moveTo>
                      <a:pt x="0" y="0"/>
                    </a:moveTo>
                    <a:cubicBezTo>
                      <a:pt x="0" y="192"/>
                      <a:pt x="0" y="192"/>
                      <a:pt x="0" y="192"/>
                    </a:cubicBezTo>
                    <a:cubicBezTo>
                      <a:pt x="0" y="201"/>
                      <a:pt x="8" y="208"/>
                      <a:pt x="17" y="208"/>
                    </a:cubicBezTo>
                    <a:cubicBezTo>
                      <a:pt x="283" y="208"/>
                      <a:pt x="283" y="208"/>
                      <a:pt x="283" y="208"/>
                    </a:cubicBezTo>
                    <a:cubicBezTo>
                      <a:pt x="292" y="208"/>
                      <a:pt x="300" y="201"/>
                      <a:pt x="300" y="192"/>
                    </a:cubicBezTo>
                    <a:cubicBezTo>
                      <a:pt x="300" y="0"/>
                      <a:pt x="300" y="0"/>
                      <a:pt x="30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72">
                <a:extLst>
                  <a:ext uri="{FF2B5EF4-FFF2-40B4-BE49-F238E27FC236}">
                    <a16:creationId xmlns:a16="http://schemas.microsoft.com/office/drawing/2014/main" id="{73271E24-7581-0840-BA49-EA0672E51B16}"/>
                  </a:ext>
                </a:extLst>
              </p:cNvPr>
              <p:cNvSpPr>
                <a:spLocks/>
              </p:cNvSpPr>
              <p:nvPr/>
            </p:nvSpPr>
            <p:spPr bwMode="auto">
              <a:xfrm>
                <a:off x="6077690"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273">
                <a:extLst>
                  <a:ext uri="{FF2B5EF4-FFF2-40B4-BE49-F238E27FC236}">
                    <a16:creationId xmlns:a16="http://schemas.microsoft.com/office/drawing/2014/main" id="{D1B091FE-1B6A-0A4C-985F-A1EF2FA5AC67}"/>
                  </a:ext>
                </a:extLst>
              </p:cNvPr>
              <p:cNvSpPr>
                <a:spLocks/>
              </p:cNvSpPr>
              <p:nvPr/>
            </p:nvSpPr>
            <p:spPr bwMode="auto">
              <a:xfrm>
                <a:off x="6278977"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Rectangle 274">
                <a:extLst>
                  <a:ext uri="{FF2B5EF4-FFF2-40B4-BE49-F238E27FC236}">
                    <a16:creationId xmlns:a16="http://schemas.microsoft.com/office/drawing/2014/main" id="{76429933-60E5-E745-9490-75D06588F14C}"/>
                  </a:ext>
                </a:extLst>
              </p:cNvPr>
              <p:cNvSpPr>
                <a:spLocks noChangeArrowheads="1"/>
              </p:cNvSpPr>
              <p:nvPr/>
            </p:nvSpPr>
            <p:spPr bwMode="auto">
              <a:xfrm>
                <a:off x="6115275" y="2950582"/>
                <a:ext cx="151174" cy="2088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3" name="Freeform 275">
                <a:extLst>
                  <a:ext uri="{FF2B5EF4-FFF2-40B4-BE49-F238E27FC236}">
                    <a16:creationId xmlns:a16="http://schemas.microsoft.com/office/drawing/2014/main" id="{B3BC3B24-92D0-4D4A-A2A1-59955FA93F7C}"/>
                  </a:ext>
                </a:extLst>
              </p:cNvPr>
              <p:cNvSpPr>
                <a:spLocks/>
              </p:cNvSpPr>
              <p:nvPr/>
            </p:nvSpPr>
            <p:spPr bwMode="auto">
              <a:xfrm>
                <a:off x="6023401" y="2950582"/>
                <a:ext cx="335757" cy="238872"/>
              </a:xfrm>
              <a:custGeom>
                <a:avLst/>
                <a:gdLst>
                  <a:gd name="T0" fmla="*/ 280 w 320"/>
                  <a:gd name="T1" fmla="*/ 0 h 228"/>
                  <a:gd name="T2" fmla="*/ 280 w 320"/>
                  <a:gd name="T3" fmla="*/ 20 h 228"/>
                  <a:gd name="T4" fmla="*/ 300 w 320"/>
                  <a:gd name="T5" fmla="*/ 20 h 228"/>
                  <a:gd name="T6" fmla="*/ 300 w 320"/>
                  <a:gd name="T7" fmla="*/ 202 h 228"/>
                  <a:gd name="T8" fmla="*/ 293 w 320"/>
                  <a:gd name="T9" fmla="*/ 208 h 228"/>
                  <a:gd name="T10" fmla="*/ 27 w 320"/>
                  <a:gd name="T11" fmla="*/ 208 h 228"/>
                  <a:gd name="T12" fmla="*/ 20 w 320"/>
                  <a:gd name="T13" fmla="*/ 202 h 228"/>
                  <a:gd name="T14" fmla="*/ 20 w 320"/>
                  <a:gd name="T15" fmla="*/ 20 h 228"/>
                  <a:gd name="T16" fmla="*/ 40 w 320"/>
                  <a:gd name="T17" fmla="*/ 20 h 228"/>
                  <a:gd name="T18" fmla="*/ 40 w 320"/>
                  <a:gd name="T19" fmla="*/ 0 h 228"/>
                  <a:gd name="T20" fmla="*/ 0 w 320"/>
                  <a:gd name="T21" fmla="*/ 0 h 228"/>
                  <a:gd name="T22" fmla="*/ 0 w 320"/>
                  <a:gd name="T23" fmla="*/ 202 h 228"/>
                  <a:gd name="T24" fmla="*/ 27 w 320"/>
                  <a:gd name="T25" fmla="*/ 228 h 228"/>
                  <a:gd name="T26" fmla="*/ 293 w 320"/>
                  <a:gd name="T27" fmla="*/ 228 h 228"/>
                  <a:gd name="T28" fmla="*/ 320 w 320"/>
                  <a:gd name="T29" fmla="*/ 202 h 228"/>
                  <a:gd name="T30" fmla="*/ 320 w 320"/>
                  <a:gd name="T31" fmla="*/ 0 h 228"/>
                  <a:gd name="T32" fmla="*/ 280 w 320"/>
                  <a:gd name="T3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228">
                    <a:moveTo>
                      <a:pt x="280" y="0"/>
                    </a:moveTo>
                    <a:cubicBezTo>
                      <a:pt x="280" y="20"/>
                      <a:pt x="280" y="20"/>
                      <a:pt x="280" y="20"/>
                    </a:cubicBezTo>
                    <a:cubicBezTo>
                      <a:pt x="300" y="20"/>
                      <a:pt x="300" y="20"/>
                      <a:pt x="300" y="20"/>
                    </a:cubicBezTo>
                    <a:cubicBezTo>
                      <a:pt x="300" y="202"/>
                      <a:pt x="300" y="202"/>
                      <a:pt x="300" y="202"/>
                    </a:cubicBezTo>
                    <a:cubicBezTo>
                      <a:pt x="300" y="205"/>
                      <a:pt x="297" y="208"/>
                      <a:pt x="293" y="208"/>
                    </a:cubicBezTo>
                    <a:cubicBezTo>
                      <a:pt x="27" y="208"/>
                      <a:pt x="27" y="208"/>
                      <a:pt x="27" y="208"/>
                    </a:cubicBezTo>
                    <a:cubicBezTo>
                      <a:pt x="23" y="208"/>
                      <a:pt x="20" y="205"/>
                      <a:pt x="20" y="202"/>
                    </a:cubicBezTo>
                    <a:cubicBezTo>
                      <a:pt x="20" y="20"/>
                      <a:pt x="20" y="20"/>
                      <a:pt x="20" y="20"/>
                    </a:cubicBezTo>
                    <a:cubicBezTo>
                      <a:pt x="40" y="20"/>
                      <a:pt x="40" y="20"/>
                      <a:pt x="40" y="20"/>
                    </a:cubicBezTo>
                    <a:cubicBezTo>
                      <a:pt x="40" y="0"/>
                      <a:pt x="40" y="0"/>
                      <a:pt x="40" y="0"/>
                    </a:cubicBezTo>
                    <a:cubicBezTo>
                      <a:pt x="0" y="0"/>
                      <a:pt x="0" y="0"/>
                      <a:pt x="0" y="0"/>
                    </a:cubicBezTo>
                    <a:cubicBezTo>
                      <a:pt x="0" y="202"/>
                      <a:pt x="0" y="202"/>
                      <a:pt x="0" y="202"/>
                    </a:cubicBezTo>
                    <a:cubicBezTo>
                      <a:pt x="0" y="216"/>
                      <a:pt x="12" y="228"/>
                      <a:pt x="27" y="228"/>
                    </a:cubicBezTo>
                    <a:cubicBezTo>
                      <a:pt x="293" y="228"/>
                      <a:pt x="293" y="228"/>
                      <a:pt x="293" y="228"/>
                    </a:cubicBezTo>
                    <a:cubicBezTo>
                      <a:pt x="308" y="228"/>
                      <a:pt x="320" y="216"/>
                      <a:pt x="320" y="202"/>
                    </a:cubicBezTo>
                    <a:cubicBezTo>
                      <a:pt x="320" y="0"/>
                      <a:pt x="320" y="0"/>
                      <a:pt x="320" y="0"/>
                    </a:cubicBezTo>
                    <a:lnTo>
                      <a:pt x="280" y="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276">
                <a:extLst>
                  <a:ext uri="{FF2B5EF4-FFF2-40B4-BE49-F238E27FC236}">
                    <a16:creationId xmlns:a16="http://schemas.microsoft.com/office/drawing/2014/main" id="{A29A303C-5150-C344-A7BB-008E225A7CA7}"/>
                  </a:ext>
                </a:extLst>
              </p:cNvPr>
              <p:cNvSpPr>
                <a:spLocks/>
              </p:cNvSpPr>
              <p:nvPr/>
            </p:nvSpPr>
            <p:spPr bwMode="auto">
              <a:xfrm>
                <a:off x="6023401" y="2853697"/>
                <a:ext cx="335757" cy="74334"/>
              </a:xfrm>
              <a:custGeom>
                <a:avLst/>
                <a:gdLst>
                  <a:gd name="T0" fmla="*/ 293 w 320"/>
                  <a:gd name="T1" fmla="*/ 0 h 71"/>
                  <a:gd name="T2" fmla="*/ 27 w 320"/>
                  <a:gd name="T3" fmla="*/ 0 h 71"/>
                  <a:gd name="T4" fmla="*/ 0 w 320"/>
                  <a:gd name="T5" fmla="*/ 27 h 71"/>
                  <a:gd name="T6" fmla="*/ 0 w 320"/>
                  <a:gd name="T7" fmla="*/ 71 h 71"/>
                  <a:gd name="T8" fmla="*/ 40 w 320"/>
                  <a:gd name="T9" fmla="*/ 71 h 71"/>
                  <a:gd name="T10" fmla="*/ 40 w 320"/>
                  <a:gd name="T11" fmla="*/ 55 h 71"/>
                  <a:gd name="T12" fmla="*/ 56 w 320"/>
                  <a:gd name="T13" fmla="*/ 39 h 71"/>
                  <a:gd name="T14" fmla="*/ 72 w 320"/>
                  <a:gd name="T15" fmla="*/ 39 h 71"/>
                  <a:gd name="T16" fmla="*/ 88 w 320"/>
                  <a:gd name="T17" fmla="*/ 55 h 71"/>
                  <a:gd name="T18" fmla="*/ 88 w 320"/>
                  <a:gd name="T19" fmla="*/ 71 h 71"/>
                  <a:gd name="T20" fmla="*/ 232 w 320"/>
                  <a:gd name="T21" fmla="*/ 71 h 71"/>
                  <a:gd name="T22" fmla="*/ 232 w 320"/>
                  <a:gd name="T23" fmla="*/ 55 h 71"/>
                  <a:gd name="T24" fmla="*/ 248 w 320"/>
                  <a:gd name="T25" fmla="*/ 39 h 71"/>
                  <a:gd name="T26" fmla="*/ 264 w 320"/>
                  <a:gd name="T27" fmla="*/ 39 h 71"/>
                  <a:gd name="T28" fmla="*/ 280 w 320"/>
                  <a:gd name="T29" fmla="*/ 55 h 71"/>
                  <a:gd name="T30" fmla="*/ 280 w 320"/>
                  <a:gd name="T31" fmla="*/ 71 h 71"/>
                  <a:gd name="T32" fmla="*/ 320 w 320"/>
                  <a:gd name="T33" fmla="*/ 71 h 71"/>
                  <a:gd name="T34" fmla="*/ 320 w 320"/>
                  <a:gd name="T35" fmla="*/ 27 h 71"/>
                  <a:gd name="T36" fmla="*/ 293 w 320"/>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71">
                    <a:moveTo>
                      <a:pt x="293" y="0"/>
                    </a:moveTo>
                    <a:cubicBezTo>
                      <a:pt x="27" y="0"/>
                      <a:pt x="27" y="0"/>
                      <a:pt x="27" y="0"/>
                    </a:cubicBezTo>
                    <a:cubicBezTo>
                      <a:pt x="12" y="0"/>
                      <a:pt x="0" y="12"/>
                      <a:pt x="0" y="27"/>
                    </a:cubicBezTo>
                    <a:cubicBezTo>
                      <a:pt x="0" y="71"/>
                      <a:pt x="0" y="71"/>
                      <a:pt x="0" y="71"/>
                    </a:cubicBezTo>
                    <a:cubicBezTo>
                      <a:pt x="40" y="71"/>
                      <a:pt x="40" y="71"/>
                      <a:pt x="40" y="71"/>
                    </a:cubicBezTo>
                    <a:cubicBezTo>
                      <a:pt x="40" y="55"/>
                      <a:pt x="40" y="55"/>
                      <a:pt x="40" y="55"/>
                    </a:cubicBezTo>
                    <a:cubicBezTo>
                      <a:pt x="40" y="46"/>
                      <a:pt x="47" y="39"/>
                      <a:pt x="56" y="39"/>
                    </a:cubicBezTo>
                    <a:cubicBezTo>
                      <a:pt x="72" y="39"/>
                      <a:pt x="72" y="39"/>
                      <a:pt x="72" y="39"/>
                    </a:cubicBezTo>
                    <a:cubicBezTo>
                      <a:pt x="81" y="39"/>
                      <a:pt x="88" y="46"/>
                      <a:pt x="88" y="55"/>
                    </a:cubicBezTo>
                    <a:cubicBezTo>
                      <a:pt x="88" y="71"/>
                      <a:pt x="88" y="71"/>
                      <a:pt x="88" y="71"/>
                    </a:cubicBezTo>
                    <a:cubicBezTo>
                      <a:pt x="232" y="71"/>
                      <a:pt x="232" y="71"/>
                      <a:pt x="232" y="71"/>
                    </a:cubicBezTo>
                    <a:cubicBezTo>
                      <a:pt x="232" y="55"/>
                      <a:pt x="232" y="55"/>
                      <a:pt x="232" y="55"/>
                    </a:cubicBezTo>
                    <a:cubicBezTo>
                      <a:pt x="232" y="46"/>
                      <a:pt x="239" y="39"/>
                      <a:pt x="248" y="39"/>
                    </a:cubicBezTo>
                    <a:cubicBezTo>
                      <a:pt x="264" y="39"/>
                      <a:pt x="264" y="39"/>
                      <a:pt x="264" y="39"/>
                    </a:cubicBezTo>
                    <a:cubicBezTo>
                      <a:pt x="273" y="39"/>
                      <a:pt x="280" y="46"/>
                      <a:pt x="280" y="55"/>
                    </a:cubicBezTo>
                    <a:cubicBezTo>
                      <a:pt x="280" y="71"/>
                      <a:pt x="280" y="71"/>
                      <a:pt x="280" y="71"/>
                    </a:cubicBezTo>
                    <a:cubicBezTo>
                      <a:pt x="320" y="71"/>
                      <a:pt x="320" y="71"/>
                      <a:pt x="320" y="71"/>
                    </a:cubicBezTo>
                    <a:cubicBezTo>
                      <a:pt x="320" y="27"/>
                      <a:pt x="320" y="27"/>
                      <a:pt x="320" y="27"/>
                    </a:cubicBezTo>
                    <a:cubicBezTo>
                      <a:pt x="320" y="12"/>
                      <a:pt x="308" y="0"/>
                      <a:pt x="293"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277">
                <a:extLst>
                  <a:ext uri="{FF2B5EF4-FFF2-40B4-BE49-F238E27FC236}">
                    <a16:creationId xmlns:a16="http://schemas.microsoft.com/office/drawing/2014/main" id="{C81E2F40-022A-EC4B-A736-6372F3C3AF38}"/>
                  </a:ext>
                </a:extLst>
              </p:cNvPr>
              <p:cNvSpPr>
                <a:spLocks/>
              </p:cNvSpPr>
              <p:nvPr/>
            </p:nvSpPr>
            <p:spPr bwMode="auto">
              <a:xfrm>
                <a:off x="6116945" y="3004871"/>
                <a:ext cx="169549" cy="131964"/>
              </a:xfrm>
              <a:custGeom>
                <a:avLst/>
                <a:gdLst>
                  <a:gd name="T0" fmla="*/ 161 w 162"/>
                  <a:gd name="T1" fmla="*/ 25 h 126"/>
                  <a:gd name="T2" fmla="*/ 161 w 162"/>
                  <a:gd name="T3" fmla="*/ 28 h 126"/>
                  <a:gd name="T4" fmla="*/ 64 w 162"/>
                  <a:gd name="T5" fmla="*/ 126 h 126"/>
                  <a:gd name="T6" fmla="*/ 61 w 162"/>
                  <a:gd name="T7" fmla="*/ 126 h 126"/>
                  <a:gd name="T8" fmla="*/ 1 w 162"/>
                  <a:gd name="T9" fmla="*/ 66 h 126"/>
                  <a:gd name="T10" fmla="*/ 1 w 162"/>
                  <a:gd name="T11" fmla="*/ 63 h 126"/>
                  <a:gd name="T12" fmla="*/ 25 w 162"/>
                  <a:gd name="T13" fmla="*/ 39 h 126"/>
                  <a:gd name="T14" fmla="*/ 28 w 162"/>
                  <a:gd name="T15" fmla="*/ 39 h 126"/>
                  <a:gd name="T16" fmla="*/ 61 w 162"/>
                  <a:gd name="T17" fmla="*/ 71 h 126"/>
                  <a:gd name="T18" fmla="*/ 64 w 162"/>
                  <a:gd name="T19" fmla="*/ 71 h 126"/>
                  <a:gd name="T20" fmla="*/ 134 w 162"/>
                  <a:gd name="T21" fmla="*/ 1 h 126"/>
                  <a:gd name="T22" fmla="*/ 137 w 162"/>
                  <a:gd name="T23" fmla="*/ 1 h 126"/>
                  <a:gd name="T24" fmla="*/ 161 w 162"/>
                  <a:gd name="T25" fmla="*/ 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26">
                    <a:moveTo>
                      <a:pt x="161" y="25"/>
                    </a:moveTo>
                    <a:cubicBezTo>
                      <a:pt x="162" y="26"/>
                      <a:pt x="162" y="27"/>
                      <a:pt x="161" y="28"/>
                    </a:cubicBezTo>
                    <a:cubicBezTo>
                      <a:pt x="64" y="126"/>
                      <a:pt x="64" y="126"/>
                      <a:pt x="64" y="126"/>
                    </a:cubicBezTo>
                    <a:cubicBezTo>
                      <a:pt x="63" y="126"/>
                      <a:pt x="61" y="126"/>
                      <a:pt x="61" y="126"/>
                    </a:cubicBezTo>
                    <a:cubicBezTo>
                      <a:pt x="1" y="66"/>
                      <a:pt x="1" y="66"/>
                      <a:pt x="1" y="66"/>
                    </a:cubicBezTo>
                    <a:cubicBezTo>
                      <a:pt x="0" y="65"/>
                      <a:pt x="0" y="64"/>
                      <a:pt x="1" y="63"/>
                    </a:cubicBezTo>
                    <a:cubicBezTo>
                      <a:pt x="25" y="39"/>
                      <a:pt x="25" y="39"/>
                      <a:pt x="25" y="39"/>
                    </a:cubicBezTo>
                    <a:cubicBezTo>
                      <a:pt x="26" y="38"/>
                      <a:pt x="27" y="38"/>
                      <a:pt x="28" y="39"/>
                    </a:cubicBezTo>
                    <a:cubicBezTo>
                      <a:pt x="61" y="71"/>
                      <a:pt x="61" y="71"/>
                      <a:pt x="61" y="71"/>
                    </a:cubicBezTo>
                    <a:cubicBezTo>
                      <a:pt x="61" y="72"/>
                      <a:pt x="63" y="72"/>
                      <a:pt x="64" y="71"/>
                    </a:cubicBezTo>
                    <a:cubicBezTo>
                      <a:pt x="134" y="1"/>
                      <a:pt x="134" y="1"/>
                      <a:pt x="134" y="1"/>
                    </a:cubicBezTo>
                    <a:cubicBezTo>
                      <a:pt x="135" y="0"/>
                      <a:pt x="136" y="0"/>
                      <a:pt x="137" y="1"/>
                    </a:cubicBezTo>
                    <a:lnTo>
                      <a:pt x="161" y="2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10FF439B-DF2A-1648-8117-03DDA6CE576E}"/>
                </a:ext>
              </a:extLst>
            </p:cNvPr>
            <p:cNvGrpSpPr/>
            <p:nvPr/>
          </p:nvGrpSpPr>
          <p:grpSpPr>
            <a:xfrm>
              <a:off x="4514163" y="1823555"/>
              <a:ext cx="335757" cy="335757"/>
              <a:chOff x="6023401" y="2853697"/>
              <a:chExt cx="335757" cy="335757"/>
            </a:xfrm>
          </p:grpSpPr>
          <p:sp>
            <p:nvSpPr>
              <p:cNvPr id="107" name="Freeform 271">
                <a:extLst>
                  <a:ext uri="{FF2B5EF4-FFF2-40B4-BE49-F238E27FC236}">
                    <a16:creationId xmlns:a16="http://schemas.microsoft.com/office/drawing/2014/main" id="{72B49E30-7151-2148-B4E1-A33BB7A42E13}"/>
                  </a:ext>
                </a:extLst>
              </p:cNvPr>
              <p:cNvSpPr>
                <a:spLocks/>
              </p:cNvSpPr>
              <p:nvPr/>
            </p:nvSpPr>
            <p:spPr bwMode="auto">
              <a:xfrm>
                <a:off x="6033424" y="2960605"/>
                <a:ext cx="314876" cy="218827"/>
              </a:xfrm>
              <a:custGeom>
                <a:avLst/>
                <a:gdLst>
                  <a:gd name="T0" fmla="*/ 0 w 300"/>
                  <a:gd name="T1" fmla="*/ 0 h 208"/>
                  <a:gd name="T2" fmla="*/ 0 w 300"/>
                  <a:gd name="T3" fmla="*/ 192 h 208"/>
                  <a:gd name="T4" fmla="*/ 17 w 300"/>
                  <a:gd name="T5" fmla="*/ 208 h 208"/>
                  <a:gd name="T6" fmla="*/ 283 w 300"/>
                  <a:gd name="T7" fmla="*/ 208 h 208"/>
                  <a:gd name="T8" fmla="*/ 300 w 300"/>
                  <a:gd name="T9" fmla="*/ 192 h 208"/>
                  <a:gd name="T10" fmla="*/ 300 w 300"/>
                  <a:gd name="T11" fmla="*/ 0 h 208"/>
                  <a:gd name="T12" fmla="*/ 0 w 30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300" h="208">
                    <a:moveTo>
                      <a:pt x="0" y="0"/>
                    </a:moveTo>
                    <a:cubicBezTo>
                      <a:pt x="0" y="192"/>
                      <a:pt x="0" y="192"/>
                      <a:pt x="0" y="192"/>
                    </a:cubicBezTo>
                    <a:cubicBezTo>
                      <a:pt x="0" y="201"/>
                      <a:pt x="8" y="208"/>
                      <a:pt x="17" y="208"/>
                    </a:cubicBezTo>
                    <a:cubicBezTo>
                      <a:pt x="283" y="208"/>
                      <a:pt x="283" y="208"/>
                      <a:pt x="283" y="208"/>
                    </a:cubicBezTo>
                    <a:cubicBezTo>
                      <a:pt x="292" y="208"/>
                      <a:pt x="300" y="201"/>
                      <a:pt x="300" y="192"/>
                    </a:cubicBezTo>
                    <a:cubicBezTo>
                      <a:pt x="300" y="0"/>
                      <a:pt x="300" y="0"/>
                      <a:pt x="30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72">
                <a:extLst>
                  <a:ext uri="{FF2B5EF4-FFF2-40B4-BE49-F238E27FC236}">
                    <a16:creationId xmlns:a16="http://schemas.microsoft.com/office/drawing/2014/main" id="{337D211E-2520-6D46-876E-9EFBA1BD55E9}"/>
                  </a:ext>
                </a:extLst>
              </p:cNvPr>
              <p:cNvSpPr>
                <a:spLocks/>
              </p:cNvSpPr>
              <p:nvPr/>
            </p:nvSpPr>
            <p:spPr bwMode="auto">
              <a:xfrm>
                <a:off x="6077690"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73">
                <a:extLst>
                  <a:ext uri="{FF2B5EF4-FFF2-40B4-BE49-F238E27FC236}">
                    <a16:creationId xmlns:a16="http://schemas.microsoft.com/office/drawing/2014/main" id="{E0A61804-B932-1249-9546-7F1B999D1F05}"/>
                  </a:ext>
                </a:extLst>
              </p:cNvPr>
              <p:cNvSpPr>
                <a:spLocks/>
              </p:cNvSpPr>
              <p:nvPr/>
            </p:nvSpPr>
            <p:spPr bwMode="auto">
              <a:xfrm>
                <a:off x="6278977"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Rectangle 274">
                <a:extLst>
                  <a:ext uri="{FF2B5EF4-FFF2-40B4-BE49-F238E27FC236}">
                    <a16:creationId xmlns:a16="http://schemas.microsoft.com/office/drawing/2014/main" id="{A25C8A92-5085-DA4F-BA54-4DDBD6595830}"/>
                  </a:ext>
                </a:extLst>
              </p:cNvPr>
              <p:cNvSpPr>
                <a:spLocks noChangeArrowheads="1"/>
              </p:cNvSpPr>
              <p:nvPr/>
            </p:nvSpPr>
            <p:spPr bwMode="auto">
              <a:xfrm>
                <a:off x="6115275" y="2950582"/>
                <a:ext cx="151174" cy="2088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1" name="Freeform 275">
                <a:extLst>
                  <a:ext uri="{FF2B5EF4-FFF2-40B4-BE49-F238E27FC236}">
                    <a16:creationId xmlns:a16="http://schemas.microsoft.com/office/drawing/2014/main" id="{CE850F71-904F-A84F-A806-EDEC44026863}"/>
                  </a:ext>
                </a:extLst>
              </p:cNvPr>
              <p:cNvSpPr>
                <a:spLocks/>
              </p:cNvSpPr>
              <p:nvPr/>
            </p:nvSpPr>
            <p:spPr bwMode="auto">
              <a:xfrm>
                <a:off x="6023401" y="2950582"/>
                <a:ext cx="335757" cy="238872"/>
              </a:xfrm>
              <a:custGeom>
                <a:avLst/>
                <a:gdLst>
                  <a:gd name="T0" fmla="*/ 280 w 320"/>
                  <a:gd name="T1" fmla="*/ 0 h 228"/>
                  <a:gd name="T2" fmla="*/ 280 w 320"/>
                  <a:gd name="T3" fmla="*/ 20 h 228"/>
                  <a:gd name="T4" fmla="*/ 300 w 320"/>
                  <a:gd name="T5" fmla="*/ 20 h 228"/>
                  <a:gd name="T6" fmla="*/ 300 w 320"/>
                  <a:gd name="T7" fmla="*/ 202 h 228"/>
                  <a:gd name="T8" fmla="*/ 293 w 320"/>
                  <a:gd name="T9" fmla="*/ 208 h 228"/>
                  <a:gd name="T10" fmla="*/ 27 w 320"/>
                  <a:gd name="T11" fmla="*/ 208 h 228"/>
                  <a:gd name="T12" fmla="*/ 20 w 320"/>
                  <a:gd name="T13" fmla="*/ 202 h 228"/>
                  <a:gd name="T14" fmla="*/ 20 w 320"/>
                  <a:gd name="T15" fmla="*/ 20 h 228"/>
                  <a:gd name="T16" fmla="*/ 40 w 320"/>
                  <a:gd name="T17" fmla="*/ 20 h 228"/>
                  <a:gd name="T18" fmla="*/ 40 w 320"/>
                  <a:gd name="T19" fmla="*/ 0 h 228"/>
                  <a:gd name="T20" fmla="*/ 0 w 320"/>
                  <a:gd name="T21" fmla="*/ 0 h 228"/>
                  <a:gd name="T22" fmla="*/ 0 w 320"/>
                  <a:gd name="T23" fmla="*/ 202 h 228"/>
                  <a:gd name="T24" fmla="*/ 27 w 320"/>
                  <a:gd name="T25" fmla="*/ 228 h 228"/>
                  <a:gd name="T26" fmla="*/ 293 w 320"/>
                  <a:gd name="T27" fmla="*/ 228 h 228"/>
                  <a:gd name="T28" fmla="*/ 320 w 320"/>
                  <a:gd name="T29" fmla="*/ 202 h 228"/>
                  <a:gd name="T30" fmla="*/ 320 w 320"/>
                  <a:gd name="T31" fmla="*/ 0 h 228"/>
                  <a:gd name="T32" fmla="*/ 280 w 320"/>
                  <a:gd name="T3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228">
                    <a:moveTo>
                      <a:pt x="280" y="0"/>
                    </a:moveTo>
                    <a:cubicBezTo>
                      <a:pt x="280" y="20"/>
                      <a:pt x="280" y="20"/>
                      <a:pt x="280" y="20"/>
                    </a:cubicBezTo>
                    <a:cubicBezTo>
                      <a:pt x="300" y="20"/>
                      <a:pt x="300" y="20"/>
                      <a:pt x="300" y="20"/>
                    </a:cubicBezTo>
                    <a:cubicBezTo>
                      <a:pt x="300" y="202"/>
                      <a:pt x="300" y="202"/>
                      <a:pt x="300" y="202"/>
                    </a:cubicBezTo>
                    <a:cubicBezTo>
                      <a:pt x="300" y="205"/>
                      <a:pt x="297" y="208"/>
                      <a:pt x="293" y="208"/>
                    </a:cubicBezTo>
                    <a:cubicBezTo>
                      <a:pt x="27" y="208"/>
                      <a:pt x="27" y="208"/>
                      <a:pt x="27" y="208"/>
                    </a:cubicBezTo>
                    <a:cubicBezTo>
                      <a:pt x="23" y="208"/>
                      <a:pt x="20" y="205"/>
                      <a:pt x="20" y="202"/>
                    </a:cubicBezTo>
                    <a:cubicBezTo>
                      <a:pt x="20" y="20"/>
                      <a:pt x="20" y="20"/>
                      <a:pt x="20" y="20"/>
                    </a:cubicBezTo>
                    <a:cubicBezTo>
                      <a:pt x="40" y="20"/>
                      <a:pt x="40" y="20"/>
                      <a:pt x="40" y="20"/>
                    </a:cubicBezTo>
                    <a:cubicBezTo>
                      <a:pt x="40" y="0"/>
                      <a:pt x="40" y="0"/>
                      <a:pt x="40" y="0"/>
                    </a:cubicBezTo>
                    <a:cubicBezTo>
                      <a:pt x="0" y="0"/>
                      <a:pt x="0" y="0"/>
                      <a:pt x="0" y="0"/>
                    </a:cubicBezTo>
                    <a:cubicBezTo>
                      <a:pt x="0" y="202"/>
                      <a:pt x="0" y="202"/>
                      <a:pt x="0" y="202"/>
                    </a:cubicBezTo>
                    <a:cubicBezTo>
                      <a:pt x="0" y="216"/>
                      <a:pt x="12" y="228"/>
                      <a:pt x="27" y="228"/>
                    </a:cubicBezTo>
                    <a:cubicBezTo>
                      <a:pt x="293" y="228"/>
                      <a:pt x="293" y="228"/>
                      <a:pt x="293" y="228"/>
                    </a:cubicBezTo>
                    <a:cubicBezTo>
                      <a:pt x="308" y="228"/>
                      <a:pt x="320" y="216"/>
                      <a:pt x="320" y="202"/>
                    </a:cubicBezTo>
                    <a:cubicBezTo>
                      <a:pt x="320" y="0"/>
                      <a:pt x="320" y="0"/>
                      <a:pt x="320" y="0"/>
                    </a:cubicBezTo>
                    <a:lnTo>
                      <a:pt x="280" y="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6">
                <a:extLst>
                  <a:ext uri="{FF2B5EF4-FFF2-40B4-BE49-F238E27FC236}">
                    <a16:creationId xmlns:a16="http://schemas.microsoft.com/office/drawing/2014/main" id="{9B68BDD2-1B6E-6449-9C12-D2ACB2C56BD6}"/>
                  </a:ext>
                </a:extLst>
              </p:cNvPr>
              <p:cNvSpPr>
                <a:spLocks/>
              </p:cNvSpPr>
              <p:nvPr/>
            </p:nvSpPr>
            <p:spPr bwMode="auto">
              <a:xfrm>
                <a:off x="6023401" y="2853697"/>
                <a:ext cx="335757" cy="74334"/>
              </a:xfrm>
              <a:custGeom>
                <a:avLst/>
                <a:gdLst>
                  <a:gd name="T0" fmla="*/ 293 w 320"/>
                  <a:gd name="T1" fmla="*/ 0 h 71"/>
                  <a:gd name="T2" fmla="*/ 27 w 320"/>
                  <a:gd name="T3" fmla="*/ 0 h 71"/>
                  <a:gd name="T4" fmla="*/ 0 w 320"/>
                  <a:gd name="T5" fmla="*/ 27 h 71"/>
                  <a:gd name="T6" fmla="*/ 0 w 320"/>
                  <a:gd name="T7" fmla="*/ 71 h 71"/>
                  <a:gd name="T8" fmla="*/ 40 w 320"/>
                  <a:gd name="T9" fmla="*/ 71 h 71"/>
                  <a:gd name="T10" fmla="*/ 40 w 320"/>
                  <a:gd name="T11" fmla="*/ 55 h 71"/>
                  <a:gd name="T12" fmla="*/ 56 w 320"/>
                  <a:gd name="T13" fmla="*/ 39 h 71"/>
                  <a:gd name="T14" fmla="*/ 72 w 320"/>
                  <a:gd name="T15" fmla="*/ 39 h 71"/>
                  <a:gd name="T16" fmla="*/ 88 w 320"/>
                  <a:gd name="T17" fmla="*/ 55 h 71"/>
                  <a:gd name="T18" fmla="*/ 88 w 320"/>
                  <a:gd name="T19" fmla="*/ 71 h 71"/>
                  <a:gd name="T20" fmla="*/ 232 w 320"/>
                  <a:gd name="T21" fmla="*/ 71 h 71"/>
                  <a:gd name="T22" fmla="*/ 232 w 320"/>
                  <a:gd name="T23" fmla="*/ 55 h 71"/>
                  <a:gd name="T24" fmla="*/ 248 w 320"/>
                  <a:gd name="T25" fmla="*/ 39 h 71"/>
                  <a:gd name="T26" fmla="*/ 264 w 320"/>
                  <a:gd name="T27" fmla="*/ 39 h 71"/>
                  <a:gd name="T28" fmla="*/ 280 w 320"/>
                  <a:gd name="T29" fmla="*/ 55 h 71"/>
                  <a:gd name="T30" fmla="*/ 280 w 320"/>
                  <a:gd name="T31" fmla="*/ 71 h 71"/>
                  <a:gd name="T32" fmla="*/ 320 w 320"/>
                  <a:gd name="T33" fmla="*/ 71 h 71"/>
                  <a:gd name="T34" fmla="*/ 320 w 320"/>
                  <a:gd name="T35" fmla="*/ 27 h 71"/>
                  <a:gd name="T36" fmla="*/ 293 w 320"/>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71">
                    <a:moveTo>
                      <a:pt x="293" y="0"/>
                    </a:moveTo>
                    <a:cubicBezTo>
                      <a:pt x="27" y="0"/>
                      <a:pt x="27" y="0"/>
                      <a:pt x="27" y="0"/>
                    </a:cubicBezTo>
                    <a:cubicBezTo>
                      <a:pt x="12" y="0"/>
                      <a:pt x="0" y="12"/>
                      <a:pt x="0" y="27"/>
                    </a:cubicBezTo>
                    <a:cubicBezTo>
                      <a:pt x="0" y="71"/>
                      <a:pt x="0" y="71"/>
                      <a:pt x="0" y="71"/>
                    </a:cubicBezTo>
                    <a:cubicBezTo>
                      <a:pt x="40" y="71"/>
                      <a:pt x="40" y="71"/>
                      <a:pt x="40" y="71"/>
                    </a:cubicBezTo>
                    <a:cubicBezTo>
                      <a:pt x="40" y="55"/>
                      <a:pt x="40" y="55"/>
                      <a:pt x="40" y="55"/>
                    </a:cubicBezTo>
                    <a:cubicBezTo>
                      <a:pt x="40" y="46"/>
                      <a:pt x="47" y="39"/>
                      <a:pt x="56" y="39"/>
                    </a:cubicBezTo>
                    <a:cubicBezTo>
                      <a:pt x="72" y="39"/>
                      <a:pt x="72" y="39"/>
                      <a:pt x="72" y="39"/>
                    </a:cubicBezTo>
                    <a:cubicBezTo>
                      <a:pt x="81" y="39"/>
                      <a:pt x="88" y="46"/>
                      <a:pt x="88" y="55"/>
                    </a:cubicBezTo>
                    <a:cubicBezTo>
                      <a:pt x="88" y="71"/>
                      <a:pt x="88" y="71"/>
                      <a:pt x="88" y="71"/>
                    </a:cubicBezTo>
                    <a:cubicBezTo>
                      <a:pt x="232" y="71"/>
                      <a:pt x="232" y="71"/>
                      <a:pt x="232" y="71"/>
                    </a:cubicBezTo>
                    <a:cubicBezTo>
                      <a:pt x="232" y="55"/>
                      <a:pt x="232" y="55"/>
                      <a:pt x="232" y="55"/>
                    </a:cubicBezTo>
                    <a:cubicBezTo>
                      <a:pt x="232" y="46"/>
                      <a:pt x="239" y="39"/>
                      <a:pt x="248" y="39"/>
                    </a:cubicBezTo>
                    <a:cubicBezTo>
                      <a:pt x="264" y="39"/>
                      <a:pt x="264" y="39"/>
                      <a:pt x="264" y="39"/>
                    </a:cubicBezTo>
                    <a:cubicBezTo>
                      <a:pt x="273" y="39"/>
                      <a:pt x="280" y="46"/>
                      <a:pt x="280" y="55"/>
                    </a:cubicBezTo>
                    <a:cubicBezTo>
                      <a:pt x="280" y="71"/>
                      <a:pt x="280" y="71"/>
                      <a:pt x="280" y="71"/>
                    </a:cubicBezTo>
                    <a:cubicBezTo>
                      <a:pt x="320" y="71"/>
                      <a:pt x="320" y="71"/>
                      <a:pt x="320" y="71"/>
                    </a:cubicBezTo>
                    <a:cubicBezTo>
                      <a:pt x="320" y="27"/>
                      <a:pt x="320" y="27"/>
                      <a:pt x="320" y="27"/>
                    </a:cubicBezTo>
                    <a:cubicBezTo>
                      <a:pt x="320" y="12"/>
                      <a:pt x="308" y="0"/>
                      <a:pt x="293"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77">
                <a:extLst>
                  <a:ext uri="{FF2B5EF4-FFF2-40B4-BE49-F238E27FC236}">
                    <a16:creationId xmlns:a16="http://schemas.microsoft.com/office/drawing/2014/main" id="{D84A1BC7-F355-A94A-8D22-C10D18D2926A}"/>
                  </a:ext>
                </a:extLst>
              </p:cNvPr>
              <p:cNvSpPr>
                <a:spLocks/>
              </p:cNvSpPr>
              <p:nvPr/>
            </p:nvSpPr>
            <p:spPr bwMode="auto">
              <a:xfrm>
                <a:off x="6116945" y="3004871"/>
                <a:ext cx="169549" cy="131964"/>
              </a:xfrm>
              <a:custGeom>
                <a:avLst/>
                <a:gdLst>
                  <a:gd name="T0" fmla="*/ 161 w 162"/>
                  <a:gd name="T1" fmla="*/ 25 h 126"/>
                  <a:gd name="T2" fmla="*/ 161 w 162"/>
                  <a:gd name="T3" fmla="*/ 28 h 126"/>
                  <a:gd name="T4" fmla="*/ 64 w 162"/>
                  <a:gd name="T5" fmla="*/ 126 h 126"/>
                  <a:gd name="T6" fmla="*/ 61 w 162"/>
                  <a:gd name="T7" fmla="*/ 126 h 126"/>
                  <a:gd name="T8" fmla="*/ 1 w 162"/>
                  <a:gd name="T9" fmla="*/ 66 h 126"/>
                  <a:gd name="T10" fmla="*/ 1 w 162"/>
                  <a:gd name="T11" fmla="*/ 63 h 126"/>
                  <a:gd name="T12" fmla="*/ 25 w 162"/>
                  <a:gd name="T13" fmla="*/ 39 h 126"/>
                  <a:gd name="T14" fmla="*/ 28 w 162"/>
                  <a:gd name="T15" fmla="*/ 39 h 126"/>
                  <a:gd name="T16" fmla="*/ 61 w 162"/>
                  <a:gd name="T17" fmla="*/ 71 h 126"/>
                  <a:gd name="T18" fmla="*/ 64 w 162"/>
                  <a:gd name="T19" fmla="*/ 71 h 126"/>
                  <a:gd name="T20" fmla="*/ 134 w 162"/>
                  <a:gd name="T21" fmla="*/ 1 h 126"/>
                  <a:gd name="T22" fmla="*/ 137 w 162"/>
                  <a:gd name="T23" fmla="*/ 1 h 126"/>
                  <a:gd name="T24" fmla="*/ 161 w 162"/>
                  <a:gd name="T25" fmla="*/ 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26">
                    <a:moveTo>
                      <a:pt x="161" y="25"/>
                    </a:moveTo>
                    <a:cubicBezTo>
                      <a:pt x="162" y="26"/>
                      <a:pt x="162" y="27"/>
                      <a:pt x="161" y="28"/>
                    </a:cubicBezTo>
                    <a:cubicBezTo>
                      <a:pt x="64" y="126"/>
                      <a:pt x="64" y="126"/>
                      <a:pt x="64" y="126"/>
                    </a:cubicBezTo>
                    <a:cubicBezTo>
                      <a:pt x="63" y="126"/>
                      <a:pt x="61" y="126"/>
                      <a:pt x="61" y="126"/>
                    </a:cubicBezTo>
                    <a:cubicBezTo>
                      <a:pt x="1" y="66"/>
                      <a:pt x="1" y="66"/>
                      <a:pt x="1" y="66"/>
                    </a:cubicBezTo>
                    <a:cubicBezTo>
                      <a:pt x="0" y="65"/>
                      <a:pt x="0" y="64"/>
                      <a:pt x="1" y="63"/>
                    </a:cubicBezTo>
                    <a:cubicBezTo>
                      <a:pt x="25" y="39"/>
                      <a:pt x="25" y="39"/>
                      <a:pt x="25" y="39"/>
                    </a:cubicBezTo>
                    <a:cubicBezTo>
                      <a:pt x="26" y="38"/>
                      <a:pt x="27" y="38"/>
                      <a:pt x="28" y="39"/>
                    </a:cubicBezTo>
                    <a:cubicBezTo>
                      <a:pt x="61" y="71"/>
                      <a:pt x="61" y="71"/>
                      <a:pt x="61" y="71"/>
                    </a:cubicBezTo>
                    <a:cubicBezTo>
                      <a:pt x="61" y="72"/>
                      <a:pt x="63" y="72"/>
                      <a:pt x="64" y="71"/>
                    </a:cubicBezTo>
                    <a:cubicBezTo>
                      <a:pt x="134" y="1"/>
                      <a:pt x="134" y="1"/>
                      <a:pt x="134" y="1"/>
                    </a:cubicBezTo>
                    <a:cubicBezTo>
                      <a:pt x="135" y="0"/>
                      <a:pt x="136" y="0"/>
                      <a:pt x="137" y="1"/>
                    </a:cubicBezTo>
                    <a:lnTo>
                      <a:pt x="161" y="2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4" name="Group 113">
              <a:extLst>
                <a:ext uri="{FF2B5EF4-FFF2-40B4-BE49-F238E27FC236}">
                  <a16:creationId xmlns:a16="http://schemas.microsoft.com/office/drawing/2014/main" id="{BB4905F8-8708-B24F-AE63-39E0D955B212}"/>
                </a:ext>
              </a:extLst>
            </p:cNvPr>
            <p:cNvGrpSpPr/>
            <p:nvPr/>
          </p:nvGrpSpPr>
          <p:grpSpPr>
            <a:xfrm>
              <a:off x="3125723" y="2314740"/>
              <a:ext cx="335757" cy="335757"/>
              <a:chOff x="6023401" y="2853697"/>
              <a:chExt cx="335757" cy="335757"/>
            </a:xfrm>
          </p:grpSpPr>
          <p:sp>
            <p:nvSpPr>
              <p:cNvPr id="115" name="Freeform 271">
                <a:extLst>
                  <a:ext uri="{FF2B5EF4-FFF2-40B4-BE49-F238E27FC236}">
                    <a16:creationId xmlns:a16="http://schemas.microsoft.com/office/drawing/2014/main" id="{A2E06144-E336-6A48-BD98-7C2345951274}"/>
                  </a:ext>
                </a:extLst>
              </p:cNvPr>
              <p:cNvSpPr>
                <a:spLocks/>
              </p:cNvSpPr>
              <p:nvPr/>
            </p:nvSpPr>
            <p:spPr bwMode="auto">
              <a:xfrm>
                <a:off x="6033424" y="2960605"/>
                <a:ext cx="314876" cy="218827"/>
              </a:xfrm>
              <a:custGeom>
                <a:avLst/>
                <a:gdLst>
                  <a:gd name="T0" fmla="*/ 0 w 300"/>
                  <a:gd name="T1" fmla="*/ 0 h 208"/>
                  <a:gd name="T2" fmla="*/ 0 w 300"/>
                  <a:gd name="T3" fmla="*/ 192 h 208"/>
                  <a:gd name="T4" fmla="*/ 17 w 300"/>
                  <a:gd name="T5" fmla="*/ 208 h 208"/>
                  <a:gd name="T6" fmla="*/ 283 w 300"/>
                  <a:gd name="T7" fmla="*/ 208 h 208"/>
                  <a:gd name="T8" fmla="*/ 300 w 300"/>
                  <a:gd name="T9" fmla="*/ 192 h 208"/>
                  <a:gd name="T10" fmla="*/ 300 w 300"/>
                  <a:gd name="T11" fmla="*/ 0 h 208"/>
                  <a:gd name="T12" fmla="*/ 0 w 30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300" h="208">
                    <a:moveTo>
                      <a:pt x="0" y="0"/>
                    </a:moveTo>
                    <a:cubicBezTo>
                      <a:pt x="0" y="192"/>
                      <a:pt x="0" y="192"/>
                      <a:pt x="0" y="192"/>
                    </a:cubicBezTo>
                    <a:cubicBezTo>
                      <a:pt x="0" y="201"/>
                      <a:pt x="8" y="208"/>
                      <a:pt x="17" y="208"/>
                    </a:cubicBezTo>
                    <a:cubicBezTo>
                      <a:pt x="283" y="208"/>
                      <a:pt x="283" y="208"/>
                      <a:pt x="283" y="208"/>
                    </a:cubicBezTo>
                    <a:cubicBezTo>
                      <a:pt x="292" y="208"/>
                      <a:pt x="300" y="201"/>
                      <a:pt x="300" y="192"/>
                    </a:cubicBezTo>
                    <a:cubicBezTo>
                      <a:pt x="300" y="0"/>
                      <a:pt x="300" y="0"/>
                      <a:pt x="30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72">
                <a:extLst>
                  <a:ext uri="{FF2B5EF4-FFF2-40B4-BE49-F238E27FC236}">
                    <a16:creationId xmlns:a16="http://schemas.microsoft.com/office/drawing/2014/main" id="{96FBB328-624A-BB4E-997B-93CCFE435F35}"/>
                  </a:ext>
                </a:extLst>
              </p:cNvPr>
              <p:cNvSpPr>
                <a:spLocks/>
              </p:cNvSpPr>
              <p:nvPr/>
            </p:nvSpPr>
            <p:spPr bwMode="auto">
              <a:xfrm>
                <a:off x="6077690"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73">
                <a:extLst>
                  <a:ext uri="{FF2B5EF4-FFF2-40B4-BE49-F238E27FC236}">
                    <a16:creationId xmlns:a16="http://schemas.microsoft.com/office/drawing/2014/main" id="{7F6363B1-0713-E64E-8CB2-B6B12B7917B9}"/>
                  </a:ext>
                </a:extLst>
              </p:cNvPr>
              <p:cNvSpPr>
                <a:spLocks/>
              </p:cNvSpPr>
              <p:nvPr/>
            </p:nvSpPr>
            <p:spPr bwMode="auto">
              <a:xfrm>
                <a:off x="6278977"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Rectangle 274">
                <a:extLst>
                  <a:ext uri="{FF2B5EF4-FFF2-40B4-BE49-F238E27FC236}">
                    <a16:creationId xmlns:a16="http://schemas.microsoft.com/office/drawing/2014/main" id="{27430D66-901A-4E4C-8BBA-B7F7D15E973D}"/>
                  </a:ext>
                </a:extLst>
              </p:cNvPr>
              <p:cNvSpPr>
                <a:spLocks noChangeArrowheads="1"/>
              </p:cNvSpPr>
              <p:nvPr/>
            </p:nvSpPr>
            <p:spPr bwMode="auto">
              <a:xfrm>
                <a:off x="6115275" y="2950582"/>
                <a:ext cx="151174" cy="2088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9" name="Freeform 275">
                <a:extLst>
                  <a:ext uri="{FF2B5EF4-FFF2-40B4-BE49-F238E27FC236}">
                    <a16:creationId xmlns:a16="http://schemas.microsoft.com/office/drawing/2014/main" id="{A28A995D-F4F0-8941-8A64-E220457195C8}"/>
                  </a:ext>
                </a:extLst>
              </p:cNvPr>
              <p:cNvSpPr>
                <a:spLocks/>
              </p:cNvSpPr>
              <p:nvPr/>
            </p:nvSpPr>
            <p:spPr bwMode="auto">
              <a:xfrm>
                <a:off x="6023401" y="2950582"/>
                <a:ext cx="335757" cy="238872"/>
              </a:xfrm>
              <a:custGeom>
                <a:avLst/>
                <a:gdLst>
                  <a:gd name="T0" fmla="*/ 280 w 320"/>
                  <a:gd name="T1" fmla="*/ 0 h 228"/>
                  <a:gd name="T2" fmla="*/ 280 w 320"/>
                  <a:gd name="T3" fmla="*/ 20 h 228"/>
                  <a:gd name="T4" fmla="*/ 300 w 320"/>
                  <a:gd name="T5" fmla="*/ 20 h 228"/>
                  <a:gd name="T6" fmla="*/ 300 w 320"/>
                  <a:gd name="T7" fmla="*/ 202 h 228"/>
                  <a:gd name="T8" fmla="*/ 293 w 320"/>
                  <a:gd name="T9" fmla="*/ 208 h 228"/>
                  <a:gd name="T10" fmla="*/ 27 w 320"/>
                  <a:gd name="T11" fmla="*/ 208 h 228"/>
                  <a:gd name="T12" fmla="*/ 20 w 320"/>
                  <a:gd name="T13" fmla="*/ 202 h 228"/>
                  <a:gd name="T14" fmla="*/ 20 w 320"/>
                  <a:gd name="T15" fmla="*/ 20 h 228"/>
                  <a:gd name="T16" fmla="*/ 40 w 320"/>
                  <a:gd name="T17" fmla="*/ 20 h 228"/>
                  <a:gd name="T18" fmla="*/ 40 w 320"/>
                  <a:gd name="T19" fmla="*/ 0 h 228"/>
                  <a:gd name="T20" fmla="*/ 0 w 320"/>
                  <a:gd name="T21" fmla="*/ 0 h 228"/>
                  <a:gd name="T22" fmla="*/ 0 w 320"/>
                  <a:gd name="T23" fmla="*/ 202 h 228"/>
                  <a:gd name="T24" fmla="*/ 27 w 320"/>
                  <a:gd name="T25" fmla="*/ 228 h 228"/>
                  <a:gd name="T26" fmla="*/ 293 w 320"/>
                  <a:gd name="T27" fmla="*/ 228 h 228"/>
                  <a:gd name="T28" fmla="*/ 320 w 320"/>
                  <a:gd name="T29" fmla="*/ 202 h 228"/>
                  <a:gd name="T30" fmla="*/ 320 w 320"/>
                  <a:gd name="T31" fmla="*/ 0 h 228"/>
                  <a:gd name="T32" fmla="*/ 280 w 320"/>
                  <a:gd name="T3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228">
                    <a:moveTo>
                      <a:pt x="280" y="0"/>
                    </a:moveTo>
                    <a:cubicBezTo>
                      <a:pt x="280" y="20"/>
                      <a:pt x="280" y="20"/>
                      <a:pt x="280" y="20"/>
                    </a:cubicBezTo>
                    <a:cubicBezTo>
                      <a:pt x="300" y="20"/>
                      <a:pt x="300" y="20"/>
                      <a:pt x="300" y="20"/>
                    </a:cubicBezTo>
                    <a:cubicBezTo>
                      <a:pt x="300" y="202"/>
                      <a:pt x="300" y="202"/>
                      <a:pt x="300" y="202"/>
                    </a:cubicBezTo>
                    <a:cubicBezTo>
                      <a:pt x="300" y="205"/>
                      <a:pt x="297" y="208"/>
                      <a:pt x="293" y="208"/>
                    </a:cubicBezTo>
                    <a:cubicBezTo>
                      <a:pt x="27" y="208"/>
                      <a:pt x="27" y="208"/>
                      <a:pt x="27" y="208"/>
                    </a:cubicBezTo>
                    <a:cubicBezTo>
                      <a:pt x="23" y="208"/>
                      <a:pt x="20" y="205"/>
                      <a:pt x="20" y="202"/>
                    </a:cubicBezTo>
                    <a:cubicBezTo>
                      <a:pt x="20" y="20"/>
                      <a:pt x="20" y="20"/>
                      <a:pt x="20" y="20"/>
                    </a:cubicBezTo>
                    <a:cubicBezTo>
                      <a:pt x="40" y="20"/>
                      <a:pt x="40" y="20"/>
                      <a:pt x="40" y="20"/>
                    </a:cubicBezTo>
                    <a:cubicBezTo>
                      <a:pt x="40" y="0"/>
                      <a:pt x="40" y="0"/>
                      <a:pt x="40" y="0"/>
                    </a:cubicBezTo>
                    <a:cubicBezTo>
                      <a:pt x="0" y="0"/>
                      <a:pt x="0" y="0"/>
                      <a:pt x="0" y="0"/>
                    </a:cubicBezTo>
                    <a:cubicBezTo>
                      <a:pt x="0" y="202"/>
                      <a:pt x="0" y="202"/>
                      <a:pt x="0" y="202"/>
                    </a:cubicBezTo>
                    <a:cubicBezTo>
                      <a:pt x="0" y="216"/>
                      <a:pt x="12" y="228"/>
                      <a:pt x="27" y="228"/>
                    </a:cubicBezTo>
                    <a:cubicBezTo>
                      <a:pt x="293" y="228"/>
                      <a:pt x="293" y="228"/>
                      <a:pt x="293" y="228"/>
                    </a:cubicBezTo>
                    <a:cubicBezTo>
                      <a:pt x="308" y="228"/>
                      <a:pt x="320" y="216"/>
                      <a:pt x="320" y="202"/>
                    </a:cubicBezTo>
                    <a:cubicBezTo>
                      <a:pt x="320" y="0"/>
                      <a:pt x="320" y="0"/>
                      <a:pt x="320" y="0"/>
                    </a:cubicBezTo>
                    <a:lnTo>
                      <a:pt x="280" y="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76">
                <a:extLst>
                  <a:ext uri="{FF2B5EF4-FFF2-40B4-BE49-F238E27FC236}">
                    <a16:creationId xmlns:a16="http://schemas.microsoft.com/office/drawing/2014/main" id="{12BE0AD7-154F-0240-93FB-30516A88BBF7}"/>
                  </a:ext>
                </a:extLst>
              </p:cNvPr>
              <p:cNvSpPr>
                <a:spLocks/>
              </p:cNvSpPr>
              <p:nvPr/>
            </p:nvSpPr>
            <p:spPr bwMode="auto">
              <a:xfrm>
                <a:off x="6023401" y="2853697"/>
                <a:ext cx="335757" cy="74334"/>
              </a:xfrm>
              <a:custGeom>
                <a:avLst/>
                <a:gdLst>
                  <a:gd name="T0" fmla="*/ 293 w 320"/>
                  <a:gd name="T1" fmla="*/ 0 h 71"/>
                  <a:gd name="T2" fmla="*/ 27 w 320"/>
                  <a:gd name="T3" fmla="*/ 0 h 71"/>
                  <a:gd name="T4" fmla="*/ 0 w 320"/>
                  <a:gd name="T5" fmla="*/ 27 h 71"/>
                  <a:gd name="T6" fmla="*/ 0 w 320"/>
                  <a:gd name="T7" fmla="*/ 71 h 71"/>
                  <a:gd name="T8" fmla="*/ 40 w 320"/>
                  <a:gd name="T9" fmla="*/ 71 h 71"/>
                  <a:gd name="T10" fmla="*/ 40 w 320"/>
                  <a:gd name="T11" fmla="*/ 55 h 71"/>
                  <a:gd name="T12" fmla="*/ 56 w 320"/>
                  <a:gd name="T13" fmla="*/ 39 h 71"/>
                  <a:gd name="T14" fmla="*/ 72 w 320"/>
                  <a:gd name="T15" fmla="*/ 39 h 71"/>
                  <a:gd name="T16" fmla="*/ 88 w 320"/>
                  <a:gd name="T17" fmla="*/ 55 h 71"/>
                  <a:gd name="T18" fmla="*/ 88 w 320"/>
                  <a:gd name="T19" fmla="*/ 71 h 71"/>
                  <a:gd name="T20" fmla="*/ 232 w 320"/>
                  <a:gd name="T21" fmla="*/ 71 h 71"/>
                  <a:gd name="T22" fmla="*/ 232 w 320"/>
                  <a:gd name="T23" fmla="*/ 55 h 71"/>
                  <a:gd name="T24" fmla="*/ 248 w 320"/>
                  <a:gd name="T25" fmla="*/ 39 h 71"/>
                  <a:gd name="T26" fmla="*/ 264 w 320"/>
                  <a:gd name="T27" fmla="*/ 39 h 71"/>
                  <a:gd name="T28" fmla="*/ 280 w 320"/>
                  <a:gd name="T29" fmla="*/ 55 h 71"/>
                  <a:gd name="T30" fmla="*/ 280 w 320"/>
                  <a:gd name="T31" fmla="*/ 71 h 71"/>
                  <a:gd name="T32" fmla="*/ 320 w 320"/>
                  <a:gd name="T33" fmla="*/ 71 h 71"/>
                  <a:gd name="T34" fmla="*/ 320 w 320"/>
                  <a:gd name="T35" fmla="*/ 27 h 71"/>
                  <a:gd name="T36" fmla="*/ 293 w 320"/>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71">
                    <a:moveTo>
                      <a:pt x="293" y="0"/>
                    </a:moveTo>
                    <a:cubicBezTo>
                      <a:pt x="27" y="0"/>
                      <a:pt x="27" y="0"/>
                      <a:pt x="27" y="0"/>
                    </a:cubicBezTo>
                    <a:cubicBezTo>
                      <a:pt x="12" y="0"/>
                      <a:pt x="0" y="12"/>
                      <a:pt x="0" y="27"/>
                    </a:cubicBezTo>
                    <a:cubicBezTo>
                      <a:pt x="0" y="71"/>
                      <a:pt x="0" y="71"/>
                      <a:pt x="0" y="71"/>
                    </a:cubicBezTo>
                    <a:cubicBezTo>
                      <a:pt x="40" y="71"/>
                      <a:pt x="40" y="71"/>
                      <a:pt x="40" y="71"/>
                    </a:cubicBezTo>
                    <a:cubicBezTo>
                      <a:pt x="40" y="55"/>
                      <a:pt x="40" y="55"/>
                      <a:pt x="40" y="55"/>
                    </a:cubicBezTo>
                    <a:cubicBezTo>
                      <a:pt x="40" y="46"/>
                      <a:pt x="47" y="39"/>
                      <a:pt x="56" y="39"/>
                    </a:cubicBezTo>
                    <a:cubicBezTo>
                      <a:pt x="72" y="39"/>
                      <a:pt x="72" y="39"/>
                      <a:pt x="72" y="39"/>
                    </a:cubicBezTo>
                    <a:cubicBezTo>
                      <a:pt x="81" y="39"/>
                      <a:pt x="88" y="46"/>
                      <a:pt x="88" y="55"/>
                    </a:cubicBezTo>
                    <a:cubicBezTo>
                      <a:pt x="88" y="71"/>
                      <a:pt x="88" y="71"/>
                      <a:pt x="88" y="71"/>
                    </a:cubicBezTo>
                    <a:cubicBezTo>
                      <a:pt x="232" y="71"/>
                      <a:pt x="232" y="71"/>
                      <a:pt x="232" y="71"/>
                    </a:cubicBezTo>
                    <a:cubicBezTo>
                      <a:pt x="232" y="55"/>
                      <a:pt x="232" y="55"/>
                      <a:pt x="232" y="55"/>
                    </a:cubicBezTo>
                    <a:cubicBezTo>
                      <a:pt x="232" y="46"/>
                      <a:pt x="239" y="39"/>
                      <a:pt x="248" y="39"/>
                    </a:cubicBezTo>
                    <a:cubicBezTo>
                      <a:pt x="264" y="39"/>
                      <a:pt x="264" y="39"/>
                      <a:pt x="264" y="39"/>
                    </a:cubicBezTo>
                    <a:cubicBezTo>
                      <a:pt x="273" y="39"/>
                      <a:pt x="280" y="46"/>
                      <a:pt x="280" y="55"/>
                    </a:cubicBezTo>
                    <a:cubicBezTo>
                      <a:pt x="280" y="71"/>
                      <a:pt x="280" y="71"/>
                      <a:pt x="280" y="71"/>
                    </a:cubicBezTo>
                    <a:cubicBezTo>
                      <a:pt x="320" y="71"/>
                      <a:pt x="320" y="71"/>
                      <a:pt x="320" y="71"/>
                    </a:cubicBezTo>
                    <a:cubicBezTo>
                      <a:pt x="320" y="27"/>
                      <a:pt x="320" y="27"/>
                      <a:pt x="320" y="27"/>
                    </a:cubicBezTo>
                    <a:cubicBezTo>
                      <a:pt x="320" y="12"/>
                      <a:pt x="308" y="0"/>
                      <a:pt x="293"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77">
                <a:extLst>
                  <a:ext uri="{FF2B5EF4-FFF2-40B4-BE49-F238E27FC236}">
                    <a16:creationId xmlns:a16="http://schemas.microsoft.com/office/drawing/2014/main" id="{36A71C81-AC61-0346-8996-2231A02D9C16}"/>
                  </a:ext>
                </a:extLst>
              </p:cNvPr>
              <p:cNvSpPr>
                <a:spLocks/>
              </p:cNvSpPr>
              <p:nvPr/>
            </p:nvSpPr>
            <p:spPr bwMode="auto">
              <a:xfrm>
                <a:off x="6116945" y="3004871"/>
                <a:ext cx="169549" cy="131964"/>
              </a:xfrm>
              <a:custGeom>
                <a:avLst/>
                <a:gdLst>
                  <a:gd name="T0" fmla="*/ 161 w 162"/>
                  <a:gd name="T1" fmla="*/ 25 h 126"/>
                  <a:gd name="T2" fmla="*/ 161 w 162"/>
                  <a:gd name="T3" fmla="*/ 28 h 126"/>
                  <a:gd name="T4" fmla="*/ 64 w 162"/>
                  <a:gd name="T5" fmla="*/ 126 h 126"/>
                  <a:gd name="T6" fmla="*/ 61 w 162"/>
                  <a:gd name="T7" fmla="*/ 126 h 126"/>
                  <a:gd name="T8" fmla="*/ 1 w 162"/>
                  <a:gd name="T9" fmla="*/ 66 h 126"/>
                  <a:gd name="T10" fmla="*/ 1 w 162"/>
                  <a:gd name="T11" fmla="*/ 63 h 126"/>
                  <a:gd name="T12" fmla="*/ 25 w 162"/>
                  <a:gd name="T13" fmla="*/ 39 h 126"/>
                  <a:gd name="T14" fmla="*/ 28 w 162"/>
                  <a:gd name="T15" fmla="*/ 39 h 126"/>
                  <a:gd name="T16" fmla="*/ 61 w 162"/>
                  <a:gd name="T17" fmla="*/ 71 h 126"/>
                  <a:gd name="T18" fmla="*/ 64 w 162"/>
                  <a:gd name="T19" fmla="*/ 71 h 126"/>
                  <a:gd name="T20" fmla="*/ 134 w 162"/>
                  <a:gd name="T21" fmla="*/ 1 h 126"/>
                  <a:gd name="T22" fmla="*/ 137 w 162"/>
                  <a:gd name="T23" fmla="*/ 1 h 126"/>
                  <a:gd name="T24" fmla="*/ 161 w 162"/>
                  <a:gd name="T25" fmla="*/ 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26">
                    <a:moveTo>
                      <a:pt x="161" y="25"/>
                    </a:moveTo>
                    <a:cubicBezTo>
                      <a:pt x="162" y="26"/>
                      <a:pt x="162" y="27"/>
                      <a:pt x="161" y="28"/>
                    </a:cubicBezTo>
                    <a:cubicBezTo>
                      <a:pt x="64" y="126"/>
                      <a:pt x="64" y="126"/>
                      <a:pt x="64" y="126"/>
                    </a:cubicBezTo>
                    <a:cubicBezTo>
                      <a:pt x="63" y="126"/>
                      <a:pt x="61" y="126"/>
                      <a:pt x="61" y="126"/>
                    </a:cubicBezTo>
                    <a:cubicBezTo>
                      <a:pt x="1" y="66"/>
                      <a:pt x="1" y="66"/>
                      <a:pt x="1" y="66"/>
                    </a:cubicBezTo>
                    <a:cubicBezTo>
                      <a:pt x="0" y="65"/>
                      <a:pt x="0" y="64"/>
                      <a:pt x="1" y="63"/>
                    </a:cubicBezTo>
                    <a:cubicBezTo>
                      <a:pt x="25" y="39"/>
                      <a:pt x="25" y="39"/>
                      <a:pt x="25" y="39"/>
                    </a:cubicBezTo>
                    <a:cubicBezTo>
                      <a:pt x="26" y="38"/>
                      <a:pt x="27" y="38"/>
                      <a:pt x="28" y="39"/>
                    </a:cubicBezTo>
                    <a:cubicBezTo>
                      <a:pt x="61" y="71"/>
                      <a:pt x="61" y="71"/>
                      <a:pt x="61" y="71"/>
                    </a:cubicBezTo>
                    <a:cubicBezTo>
                      <a:pt x="61" y="72"/>
                      <a:pt x="63" y="72"/>
                      <a:pt x="64" y="71"/>
                    </a:cubicBezTo>
                    <a:cubicBezTo>
                      <a:pt x="134" y="1"/>
                      <a:pt x="134" y="1"/>
                      <a:pt x="134" y="1"/>
                    </a:cubicBezTo>
                    <a:cubicBezTo>
                      <a:pt x="135" y="0"/>
                      <a:pt x="136" y="0"/>
                      <a:pt x="137" y="1"/>
                    </a:cubicBezTo>
                    <a:lnTo>
                      <a:pt x="161" y="2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2" name="Group 121">
              <a:extLst>
                <a:ext uri="{FF2B5EF4-FFF2-40B4-BE49-F238E27FC236}">
                  <a16:creationId xmlns:a16="http://schemas.microsoft.com/office/drawing/2014/main" id="{7321F032-041B-F34C-AB98-52ADA1530952}"/>
                </a:ext>
              </a:extLst>
            </p:cNvPr>
            <p:cNvGrpSpPr/>
            <p:nvPr/>
          </p:nvGrpSpPr>
          <p:grpSpPr>
            <a:xfrm>
              <a:off x="4172319" y="2314740"/>
              <a:ext cx="335757" cy="335757"/>
              <a:chOff x="6023401" y="2853697"/>
              <a:chExt cx="335757" cy="335757"/>
            </a:xfrm>
          </p:grpSpPr>
          <p:sp>
            <p:nvSpPr>
              <p:cNvPr id="123" name="Freeform 271">
                <a:extLst>
                  <a:ext uri="{FF2B5EF4-FFF2-40B4-BE49-F238E27FC236}">
                    <a16:creationId xmlns:a16="http://schemas.microsoft.com/office/drawing/2014/main" id="{A6723095-675D-7747-9154-7DCEC9EAE1E8}"/>
                  </a:ext>
                </a:extLst>
              </p:cNvPr>
              <p:cNvSpPr>
                <a:spLocks/>
              </p:cNvSpPr>
              <p:nvPr/>
            </p:nvSpPr>
            <p:spPr bwMode="auto">
              <a:xfrm>
                <a:off x="6033424" y="2960605"/>
                <a:ext cx="314876" cy="218827"/>
              </a:xfrm>
              <a:custGeom>
                <a:avLst/>
                <a:gdLst>
                  <a:gd name="T0" fmla="*/ 0 w 300"/>
                  <a:gd name="T1" fmla="*/ 0 h 208"/>
                  <a:gd name="T2" fmla="*/ 0 w 300"/>
                  <a:gd name="T3" fmla="*/ 192 h 208"/>
                  <a:gd name="T4" fmla="*/ 17 w 300"/>
                  <a:gd name="T5" fmla="*/ 208 h 208"/>
                  <a:gd name="T6" fmla="*/ 283 w 300"/>
                  <a:gd name="T7" fmla="*/ 208 h 208"/>
                  <a:gd name="T8" fmla="*/ 300 w 300"/>
                  <a:gd name="T9" fmla="*/ 192 h 208"/>
                  <a:gd name="T10" fmla="*/ 300 w 300"/>
                  <a:gd name="T11" fmla="*/ 0 h 208"/>
                  <a:gd name="T12" fmla="*/ 0 w 30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300" h="208">
                    <a:moveTo>
                      <a:pt x="0" y="0"/>
                    </a:moveTo>
                    <a:cubicBezTo>
                      <a:pt x="0" y="192"/>
                      <a:pt x="0" y="192"/>
                      <a:pt x="0" y="192"/>
                    </a:cubicBezTo>
                    <a:cubicBezTo>
                      <a:pt x="0" y="201"/>
                      <a:pt x="8" y="208"/>
                      <a:pt x="17" y="208"/>
                    </a:cubicBezTo>
                    <a:cubicBezTo>
                      <a:pt x="283" y="208"/>
                      <a:pt x="283" y="208"/>
                      <a:pt x="283" y="208"/>
                    </a:cubicBezTo>
                    <a:cubicBezTo>
                      <a:pt x="292" y="208"/>
                      <a:pt x="300" y="201"/>
                      <a:pt x="300" y="192"/>
                    </a:cubicBezTo>
                    <a:cubicBezTo>
                      <a:pt x="300" y="0"/>
                      <a:pt x="300" y="0"/>
                      <a:pt x="30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2">
                <a:extLst>
                  <a:ext uri="{FF2B5EF4-FFF2-40B4-BE49-F238E27FC236}">
                    <a16:creationId xmlns:a16="http://schemas.microsoft.com/office/drawing/2014/main" id="{5B23D8B8-9074-9646-862A-87A1A34864C2}"/>
                  </a:ext>
                </a:extLst>
              </p:cNvPr>
              <p:cNvSpPr>
                <a:spLocks/>
              </p:cNvSpPr>
              <p:nvPr/>
            </p:nvSpPr>
            <p:spPr bwMode="auto">
              <a:xfrm>
                <a:off x="6077690"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73">
                <a:extLst>
                  <a:ext uri="{FF2B5EF4-FFF2-40B4-BE49-F238E27FC236}">
                    <a16:creationId xmlns:a16="http://schemas.microsoft.com/office/drawing/2014/main" id="{87C46B06-AE8A-4D43-B879-5F97C3A1DD2B}"/>
                  </a:ext>
                </a:extLst>
              </p:cNvPr>
              <p:cNvSpPr>
                <a:spLocks/>
              </p:cNvSpPr>
              <p:nvPr/>
            </p:nvSpPr>
            <p:spPr bwMode="auto">
              <a:xfrm>
                <a:off x="6278977" y="2907151"/>
                <a:ext cx="25056" cy="88533"/>
              </a:xfrm>
              <a:custGeom>
                <a:avLst/>
                <a:gdLst>
                  <a:gd name="T0" fmla="*/ 24 w 24"/>
                  <a:gd name="T1" fmla="*/ 80 h 84"/>
                  <a:gd name="T2" fmla="*/ 20 w 24"/>
                  <a:gd name="T3" fmla="*/ 84 h 84"/>
                  <a:gd name="T4" fmla="*/ 4 w 24"/>
                  <a:gd name="T5" fmla="*/ 84 h 84"/>
                  <a:gd name="T6" fmla="*/ 0 w 24"/>
                  <a:gd name="T7" fmla="*/ 80 h 84"/>
                  <a:gd name="T8" fmla="*/ 0 w 24"/>
                  <a:gd name="T9" fmla="*/ 4 h 84"/>
                  <a:gd name="T10" fmla="*/ 4 w 24"/>
                  <a:gd name="T11" fmla="*/ 0 h 84"/>
                  <a:gd name="T12" fmla="*/ 20 w 24"/>
                  <a:gd name="T13" fmla="*/ 0 h 84"/>
                  <a:gd name="T14" fmla="*/ 24 w 24"/>
                  <a:gd name="T15" fmla="*/ 4 h 84"/>
                  <a:gd name="T16" fmla="*/ 24 w 24"/>
                  <a:gd name="T17"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4">
                    <a:moveTo>
                      <a:pt x="24" y="80"/>
                    </a:moveTo>
                    <a:cubicBezTo>
                      <a:pt x="24" y="82"/>
                      <a:pt x="22" y="84"/>
                      <a:pt x="20" y="84"/>
                    </a:cubicBezTo>
                    <a:cubicBezTo>
                      <a:pt x="4" y="84"/>
                      <a:pt x="4" y="84"/>
                      <a:pt x="4" y="84"/>
                    </a:cubicBezTo>
                    <a:cubicBezTo>
                      <a:pt x="2" y="84"/>
                      <a:pt x="0" y="82"/>
                      <a:pt x="0" y="80"/>
                    </a:cubicBezTo>
                    <a:cubicBezTo>
                      <a:pt x="0" y="4"/>
                      <a:pt x="0" y="4"/>
                      <a:pt x="0" y="4"/>
                    </a:cubicBezTo>
                    <a:cubicBezTo>
                      <a:pt x="0" y="2"/>
                      <a:pt x="2" y="0"/>
                      <a:pt x="4" y="0"/>
                    </a:cubicBezTo>
                    <a:cubicBezTo>
                      <a:pt x="20" y="0"/>
                      <a:pt x="20" y="0"/>
                      <a:pt x="20" y="0"/>
                    </a:cubicBezTo>
                    <a:cubicBezTo>
                      <a:pt x="22" y="0"/>
                      <a:pt x="24" y="2"/>
                      <a:pt x="24" y="4"/>
                    </a:cubicBezTo>
                    <a:lnTo>
                      <a:pt x="24" y="8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Rectangle 274">
                <a:extLst>
                  <a:ext uri="{FF2B5EF4-FFF2-40B4-BE49-F238E27FC236}">
                    <a16:creationId xmlns:a16="http://schemas.microsoft.com/office/drawing/2014/main" id="{DD769E2F-99B1-3644-8B6F-9A11DF7EC510}"/>
                  </a:ext>
                </a:extLst>
              </p:cNvPr>
              <p:cNvSpPr>
                <a:spLocks noChangeArrowheads="1"/>
              </p:cNvSpPr>
              <p:nvPr/>
            </p:nvSpPr>
            <p:spPr bwMode="auto">
              <a:xfrm>
                <a:off x="6115275" y="2950582"/>
                <a:ext cx="151174" cy="2088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7" name="Freeform 275">
                <a:extLst>
                  <a:ext uri="{FF2B5EF4-FFF2-40B4-BE49-F238E27FC236}">
                    <a16:creationId xmlns:a16="http://schemas.microsoft.com/office/drawing/2014/main" id="{D33D0636-BF78-E74A-8CEA-5AC59E27E2D6}"/>
                  </a:ext>
                </a:extLst>
              </p:cNvPr>
              <p:cNvSpPr>
                <a:spLocks/>
              </p:cNvSpPr>
              <p:nvPr/>
            </p:nvSpPr>
            <p:spPr bwMode="auto">
              <a:xfrm>
                <a:off x="6023401" y="2950582"/>
                <a:ext cx="335757" cy="238872"/>
              </a:xfrm>
              <a:custGeom>
                <a:avLst/>
                <a:gdLst>
                  <a:gd name="T0" fmla="*/ 280 w 320"/>
                  <a:gd name="T1" fmla="*/ 0 h 228"/>
                  <a:gd name="T2" fmla="*/ 280 w 320"/>
                  <a:gd name="T3" fmla="*/ 20 h 228"/>
                  <a:gd name="T4" fmla="*/ 300 w 320"/>
                  <a:gd name="T5" fmla="*/ 20 h 228"/>
                  <a:gd name="T6" fmla="*/ 300 w 320"/>
                  <a:gd name="T7" fmla="*/ 202 h 228"/>
                  <a:gd name="T8" fmla="*/ 293 w 320"/>
                  <a:gd name="T9" fmla="*/ 208 h 228"/>
                  <a:gd name="T10" fmla="*/ 27 w 320"/>
                  <a:gd name="T11" fmla="*/ 208 h 228"/>
                  <a:gd name="T12" fmla="*/ 20 w 320"/>
                  <a:gd name="T13" fmla="*/ 202 h 228"/>
                  <a:gd name="T14" fmla="*/ 20 w 320"/>
                  <a:gd name="T15" fmla="*/ 20 h 228"/>
                  <a:gd name="T16" fmla="*/ 40 w 320"/>
                  <a:gd name="T17" fmla="*/ 20 h 228"/>
                  <a:gd name="T18" fmla="*/ 40 w 320"/>
                  <a:gd name="T19" fmla="*/ 0 h 228"/>
                  <a:gd name="T20" fmla="*/ 0 w 320"/>
                  <a:gd name="T21" fmla="*/ 0 h 228"/>
                  <a:gd name="T22" fmla="*/ 0 w 320"/>
                  <a:gd name="T23" fmla="*/ 202 h 228"/>
                  <a:gd name="T24" fmla="*/ 27 w 320"/>
                  <a:gd name="T25" fmla="*/ 228 h 228"/>
                  <a:gd name="T26" fmla="*/ 293 w 320"/>
                  <a:gd name="T27" fmla="*/ 228 h 228"/>
                  <a:gd name="T28" fmla="*/ 320 w 320"/>
                  <a:gd name="T29" fmla="*/ 202 h 228"/>
                  <a:gd name="T30" fmla="*/ 320 w 320"/>
                  <a:gd name="T31" fmla="*/ 0 h 228"/>
                  <a:gd name="T32" fmla="*/ 280 w 320"/>
                  <a:gd name="T3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228">
                    <a:moveTo>
                      <a:pt x="280" y="0"/>
                    </a:moveTo>
                    <a:cubicBezTo>
                      <a:pt x="280" y="20"/>
                      <a:pt x="280" y="20"/>
                      <a:pt x="280" y="20"/>
                    </a:cubicBezTo>
                    <a:cubicBezTo>
                      <a:pt x="300" y="20"/>
                      <a:pt x="300" y="20"/>
                      <a:pt x="300" y="20"/>
                    </a:cubicBezTo>
                    <a:cubicBezTo>
                      <a:pt x="300" y="202"/>
                      <a:pt x="300" y="202"/>
                      <a:pt x="300" y="202"/>
                    </a:cubicBezTo>
                    <a:cubicBezTo>
                      <a:pt x="300" y="205"/>
                      <a:pt x="297" y="208"/>
                      <a:pt x="293" y="208"/>
                    </a:cubicBezTo>
                    <a:cubicBezTo>
                      <a:pt x="27" y="208"/>
                      <a:pt x="27" y="208"/>
                      <a:pt x="27" y="208"/>
                    </a:cubicBezTo>
                    <a:cubicBezTo>
                      <a:pt x="23" y="208"/>
                      <a:pt x="20" y="205"/>
                      <a:pt x="20" y="202"/>
                    </a:cubicBezTo>
                    <a:cubicBezTo>
                      <a:pt x="20" y="20"/>
                      <a:pt x="20" y="20"/>
                      <a:pt x="20" y="20"/>
                    </a:cubicBezTo>
                    <a:cubicBezTo>
                      <a:pt x="40" y="20"/>
                      <a:pt x="40" y="20"/>
                      <a:pt x="40" y="20"/>
                    </a:cubicBezTo>
                    <a:cubicBezTo>
                      <a:pt x="40" y="0"/>
                      <a:pt x="40" y="0"/>
                      <a:pt x="40" y="0"/>
                    </a:cubicBezTo>
                    <a:cubicBezTo>
                      <a:pt x="0" y="0"/>
                      <a:pt x="0" y="0"/>
                      <a:pt x="0" y="0"/>
                    </a:cubicBezTo>
                    <a:cubicBezTo>
                      <a:pt x="0" y="202"/>
                      <a:pt x="0" y="202"/>
                      <a:pt x="0" y="202"/>
                    </a:cubicBezTo>
                    <a:cubicBezTo>
                      <a:pt x="0" y="216"/>
                      <a:pt x="12" y="228"/>
                      <a:pt x="27" y="228"/>
                    </a:cubicBezTo>
                    <a:cubicBezTo>
                      <a:pt x="293" y="228"/>
                      <a:pt x="293" y="228"/>
                      <a:pt x="293" y="228"/>
                    </a:cubicBezTo>
                    <a:cubicBezTo>
                      <a:pt x="308" y="228"/>
                      <a:pt x="320" y="216"/>
                      <a:pt x="320" y="202"/>
                    </a:cubicBezTo>
                    <a:cubicBezTo>
                      <a:pt x="320" y="0"/>
                      <a:pt x="320" y="0"/>
                      <a:pt x="320" y="0"/>
                    </a:cubicBezTo>
                    <a:lnTo>
                      <a:pt x="280" y="0"/>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76">
                <a:extLst>
                  <a:ext uri="{FF2B5EF4-FFF2-40B4-BE49-F238E27FC236}">
                    <a16:creationId xmlns:a16="http://schemas.microsoft.com/office/drawing/2014/main" id="{9252390D-A094-2142-97E9-C14DB67FC0FD}"/>
                  </a:ext>
                </a:extLst>
              </p:cNvPr>
              <p:cNvSpPr>
                <a:spLocks/>
              </p:cNvSpPr>
              <p:nvPr/>
            </p:nvSpPr>
            <p:spPr bwMode="auto">
              <a:xfrm>
                <a:off x="6023401" y="2853697"/>
                <a:ext cx="335757" cy="74334"/>
              </a:xfrm>
              <a:custGeom>
                <a:avLst/>
                <a:gdLst>
                  <a:gd name="T0" fmla="*/ 293 w 320"/>
                  <a:gd name="T1" fmla="*/ 0 h 71"/>
                  <a:gd name="T2" fmla="*/ 27 w 320"/>
                  <a:gd name="T3" fmla="*/ 0 h 71"/>
                  <a:gd name="T4" fmla="*/ 0 w 320"/>
                  <a:gd name="T5" fmla="*/ 27 h 71"/>
                  <a:gd name="T6" fmla="*/ 0 w 320"/>
                  <a:gd name="T7" fmla="*/ 71 h 71"/>
                  <a:gd name="T8" fmla="*/ 40 w 320"/>
                  <a:gd name="T9" fmla="*/ 71 h 71"/>
                  <a:gd name="T10" fmla="*/ 40 w 320"/>
                  <a:gd name="T11" fmla="*/ 55 h 71"/>
                  <a:gd name="T12" fmla="*/ 56 w 320"/>
                  <a:gd name="T13" fmla="*/ 39 h 71"/>
                  <a:gd name="T14" fmla="*/ 72 w 320"/>
                  <a:gd name="T15" fmla="*/ 39 h 71"/>
                  <a:gd name="T16" fmla="*/ 88 w 320"/>
                  <a:gd name="T17" fmla="*/ 55 h 71"/>
                  <a:gd name="T18" fmla="*/ 88 w 320"/>
                  <a:gd name="T19" fmla="*/ 71 h 71"/>
                  <a:gd name="T20" fmla="*/ 232 w 320"/>
                  <a:gd name="T21" fmla="*/ 71 h 71"/>
                  <a:gd name="T22" fmla="*/ 232 w 320"/>
                  <a:gd name="T23" fmla="*/ 55 h 71"/>
                  <a:gd name="T24" fmla="*/ 248 w 320"/>
                  <a:gd name="T25" fmla="*/ 39 h 71"/>
                  <a:gd name="T26" fmla="*/ 264 w 320"/>
                  <a:gd name="T27" fmla="*/ 39 h 71"/>
                  <a:gd name="T28" fmla="*/ 280 w 320"/>
                  <a:gd name="T29" fmla="*/ 55 h 71"/>
                  <a:gd name="T30" fmla="*/ 280 w 320"/>
                  <a:gd name="T31" fmla="*/ 71 h 71"/>
                  <a:gd name="T32" fmla="*/ 320 w 320"/>
                  <a:gd name="T33" fmla="*/ 71 h 71"/>
                  <a:gd name="T34" fmla="*/ 320 w 320"/>
                  <a:gd name="T35" fmla="*/ 27 h 71"/>
                  <a:gd name="T36" fmla="*/ 293 w 320"/>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71">
                    <a:moveTo>
                      <a:pt x="293" y="0"/>
                    </a:moveTo>
                    <a:cubicBezTo>
                      <a:pt x="27" y="0"/>
                      <a:pt x="27" y="0"/>
                      <a:pt x="27" y="0"/>
                    </a:cubicBezTo>
                    <a:cubicBezTo>
                      <a:pt x="12" y="0"/>
                      <a:pt x="0" y="12"/>
                      <a:pt x="0" y="27"/>
                    </a:cubicBezTo>
                    <a:cubicBezTo>
                      <a:pt x="0" y="71"/>
                      <a:pt x="0" y="71"/>
                      <a:pt x="0" y="71"/>
                    </a:cubicBezTo>
                    <a:cubicBezTo>
                      <a:pt x="40" y="71"/>
                      <a:pt x="40" y="71"/>
                      <a:pt x="40" y="71"/>
                    </a:cubicBezTo>
                    <a:cubicBezTo>
                      <a:pt x="40" y="55"/>
                      <a:pt x="40" y="55"/>
                      <a:pt x="40" y="55"/>
                    </a:cubicBezTo>
                    <a:cubicBezTo>
                      <a:pt x="40" y="46"/>
                      <a:pt x="47" y="39"/>
                      <a:pt x="56" y="39"/>
                    </a:cubicBezTo>
                    <a:cubicBezTo>
                      <a:pt x="72" y="39"/>
                      <a:pt x="72" y="39"/>
                      <a:pt x="72" y="39"/>
                    </a:cubicBezTo>
                    <a:cubicBezTo>
                      <a:pt x="81" y="39"/>
                      <a:pt x="88" y="46"/>
                      <a:pt x="88" y="55"/>
                    </a:cubicBezTo>
                    <a:cubicBezTo>
                      <a:pt x="88" y="71"/>
                      <a:pt x="88" y="71"/>
                      <a:pt x="88" y="71"/>
                    </a:cubicBezTo>
                    <a:cubicBezTo>
                      <a:pt x="232" y="71"/>
                      <a:pt x="232" y="71"/>
                      <a:pt x="232" y="71"/>
                    </a:cubicBezTo>
                    <a:cubicBezTo>
                      <a:pt x="232" y="55"/>
                      <a:pt x="232" y="55"/>
                      <a:pt x="232" y="55"/>
                    </a:cubicBezTo>
                    <a:cubicBezTo>
                      <a:pt x="232" y="46"/>
                      <a:pt x="239" y="39"/>
                      <a:pt x="248" y="39"/>
                    </a:cubicBezTo>
                    <a:cubicBezTo>
                      <a:pt x="264" y="39"/>
                      <a:pt x="264" y="39"/>
                      <a:pt x="264" y="39"/>
                    </a:cubicBezTo>
                    <a:cubicBezTo>
                      <a:pt x="273" y="39"/>
                      <a:pt x="280" y="46"/>
                      <a:pt x="280" y="55"/>
                    </a:cubicBezTo>
                    <a:cubicBezTo>
                      <a:pt x="280" y="71"/>
                      <a:pt x="280" y="71"/>
                      <a:pt x="280" y="71"/>
                    </a:cubicBezTo>
                    <a:cubicBezTo>
                      <a:pt x="320" y="71"/>
                      <a:pt x="320" y="71"/>
                      <a:pt x="320" y="71"/>
                    </a:cubicBezTo>
                    <a:cubicBezTo>
                      <a:pt x="320" y="27"/>
                      <a:pt x="320" y="27"/>
                      <a:pt x="320" y="27"/>
                    </a:cubicBezTo>
                    <a:cubicBezTo>
                      <a:pt x="320" y="12"/>
                      <a:pt x="308" y="0"/>
                      <a:pt x="293"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77">
                <a:extLst>
                  <a:ext uri="{FF2B5EF4-FFF2-40B4-BE49-F238E27FC236}">
                    <a16:creationId xmlns:a16="http://schemas.microsoft.com/office/drawing/2014/main" id="{C44171D1-93B3-D042-B6FC-B283D7D51C30}"/>
                  </a:ext>
                </a:extLst>
              </p:cNvPr>
              <p:cNvSpPr>
                <a:spLocks/>
              </p:cNvSpPr>
              <p:nvPr/>
            </p:nvSpPr>
            <p:spPr bwMode="auto">
              <a:xfrm>
                <a:off x="6116945" y="3004871"/>
                <a:ext cx="169549" cy="131964"/>
              </a:xfrm>
              <a:custGeom>
                <a:avLst/>
                <a:gdLst>
                  <a:gd name="T0" fmla="*/ 161 w 162"/>
                  <a:gd name="T1" fmla="*/ 25 h 126"/>
                  <a:gd name="T2" fmla="*/ 161 w 162"/>
                  <a:gd name="T3" fmla="*/ 28 h 126"/>
                  <a:gd name="T4" fmla="*/ 64 w 162"/>
                  <a:gd name="T5" fmla="*/ 126 h 126"/>
                  <a:gd name="T6" fmla="*/ 61 w 162"/>
                  <a:gd name="T7" fmla="*/ 126 h 126"/>
                  <a:gd name="T8" fmla="*/ 1 w 162"/>
                  <a:gd name="T9" fmla="*/ 66 h 126"/>
                  <a:gd name="T10" fmla="*/ 1 w 162"/>
                  <a:gd name="T11" fmla="*/ 63 h 126"/>
                  <a:gd name="T12" fmla="*/ 25 w 162"/>
                  <a:gd name="T13" fmla="*/ 39 h 126"/>
                  <a:gd name="T14" fmla="*/ 28 w 162"/>
                  <a:gd name="T15" fmla="*/ 39 h 126"/>
                  <a:gd name="T16" fmla="*/ 61 w 162"/>
                  <a:gd name="T17" fmla="*/ 71 h 126"/>
                  <a:gd name="T18" fmla="*/ 64 w 162"/>
                  <a:gd name="T19" fmla="*/ 71 h 126"/>
                  <a:gd name="T20" fmla="*/ 134 w 162"/>
                  <a:gd name="T21" fmla="*/ 1 h 126"/>
                  <a:gd name="T22" fmla="*/ 137 w 162"/>
                  <a:gd name="T23" fmla="*/ 1 h 126"/>
                  <a:gd name="T24" fmla="*/ 161 w 162"/>
                  <a:gd name="T25" fmla="*/ 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26">
                    <a:moveTo>
                      <a:pt x="161" y="25"/>
                    </a:moveTo>
                    <a:cubicBezTo>
                      <a:pt x="162" y="26"/>
                      <a:pt x="162" y="27"/>
                      <a:pt x="161" y="28"/>
                    </a:cubicBezTo>
                    <a:cubicBezTo>
                      <a:pt x="64" y="126"/>
                      <a:pt x="64" y="126"/>
                      <a:pt x="64" y="126"/>
                    </a:cubicBezTo>
                    <a:cubicBezTo>
                      <a:pt x="63" y="126"/>
                      <a:pt x="61" y="126"/>
                      <a:pt x="61" y="126"/>
                    </a:cubicBezTo>
                    <a:cubicBezTo>
                      <a:pt x="1" y="66"/>
                      <a:pt x="1" y="66"/>
                      <a:pt x="1" y="66"/>
                    </a:cubicBezTo>
                    <a:cubicBezTo>
                      <a:pt x="0" y="65"/>
                      <a:pt x="0" y="64"/>
                      <a:pt x="1" y="63"/>
                    </a:cubicBezTo>
                    <a:cubicBezTo>
                      <a:pt x="25" y="39"/>
                      <a:pt x="25" y="39"/>
                      <a:pt x="25" y="39"/>
                    </a:cubicBezTo>
                    <a:cubicBezTo>
                      <a:pt x="26" y="38"/>
                      <a:pt x="27" y="38"/>
                      <a:pt x="28" y="39"/>
                    </a:cubicBezTo>
                    <a:cubicBezTo>
                      <a:pt x="61" y="71"/>
                      <a:pt x="61" y="71"/>
                      <a:pt x="61" y="71"/>
                    </a:cubicBezTo>
                    <a:cubicBezTo>
                      <a:pt x="61" y="72"/>
                      <a:pt x="63" y="72"/>
                      <a:pt x="64" y="71"/>
                    </a:cubicBezTo>
                    <a:cubicBezTo>
                      <a:pt x="134" y="1"/>
                      <a:pt x="134" y="1"/>
                      <a:pt x="134" y="1"/>
                    </a:cubicBezTo>
                    <a:cubicBezTo>
                      <a:pt x="135" y="0"/>
                      <a:pt x="136" y="0"/>
                      <a:pt x="137" y="1"/>
                    </a:cubicBezTo>
                    <a:lnTo>
                      <a:pt x="161" y="2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30" name="TextBox 129">
            <a:extLst>
              <a:ext uri="{FF2B5EF4-FFF2-40B4-BE49-F238E27FC236}">
                <a16:creationId xmlns:a16="http://schemas.microsoft.com/office/drawing/2014/main" id="{BC6D086F-5B5F-4247-A4CE-1983C94CCA25}"/>
              </a:ext>
            </a:extLst>
          </p:cNvPr>
          <p:cNvSpPr txBox="1"/>
          <p:nvPr/>
        </p:nvSpPr>
        <p:spPr>
          <a:xfrm>
            <a:off x="4856884" y="4466174"/>
            <a:ext cx="2148839" cy="1077218"/>
          </a:xfrm>
          <a:prstGeom prst="rect">
            <a:avLst/>
          </a:prstGeom>
          <a:noFill/>
        </p:spPr>
        <p:txBody>
          <a:bodyPr wrap="square" rtlCol="0">
            <a:spAutoFit/>
          </a:bodyPr>
          <a:lstStyle/>
          <a:p>
            <a:pPr algn="ctr"/>
            <a:r>
              <a:rPr lang="en-US" sz="1600" dirty="0">
                <a:solidFill>
                  <a:srgbClr val="00B0F0"/>
                </a:solidFill>
              </a:rPr>
              <a:t>Each flow emits </a:t>
            </a:r>
            <a:r>
              <a:rPr lang="en-US" sz="1600" b="1" dirty="0">
                <a:solidFill>
                  <a:srgbClr val="00B0F0"/>
                </a:solidFill>
              </a:rPr>
              <a:t>milestones</a:t>
            </a:r>
            <a:r>
              <a:rPr lang="en-US" sz="1600" dirty="0">
                <a:solidFill>
                  <a:srgbClr val="00B0F0"/>
                </a:solidFill>
              </a:rPr>
              <a:t> that gives labels to each step of the process. </a:t>
            </a:r>
            <a:endParaRPr lang="en-US" sz="1600" b="1" dirty="0">
              <a:solidFill>
                <a:srgbClr val="00B0F0"/>
              </a:solidFill>
            </a:endParaRPr>
          </a:p>
        </p:txBody>
      </p:sp>
      <p:sp>
        <p:nvSpPr>
          <p:cNvPr id="147" name="Freeform 52">
            <a:extLst>
              <a:ext uri="{FF2B5EF4-FFF2-40B4-BE49-F238E27FC236}">
                <a16:creationId xmlns:a16="http://schemas.microsoft.com/office/drawing/2014/main" id="{56922C09-6F59-E148-BB68-68E05F966570}"/>
              </a:ext>
            </a:extLst>
          </p:cNvPr>
          <p:cNvSpPr>
            <a:spLocks noEditPoints="1"/>
          </p:cNvSpPr>
          <p:nvPr/>
        </p:nvSpPr>
        <p:spPr bwMode="auto">
          <a:xfrm>
            <a:off x="9939809" y="3347961"/>
            <a:ext cx="334719" cy="445306"/>
          </a:xfrm>
          <a:custGeom>
            <a:avLst/>
            <a:gdLst>
              <a:gd name="T0" fmla="*/ 504 w 1132"/>
              <a:gd name="T1" fmla="*/ 1048 h 1506"/>
              <a:gd name="T2" fmla="*/ 548 w 1132"/>
              <a:gd name="T3" fmla="*/ 965 h 1506"/>
              <a:gd name="T4" fmla="*/ 504 w 1132"/>
              <a:gd name="T5" fmla="*/ 882 h 1506"/>
              <a:gd name="T6" fmla="*/ 92 w 1132"/>
              <a:gd name="T7" fmla="*/ 870 h 1506"/>
              <a:gd name="T8" fmla="*/ 29 w 1132"/>
              <a:gd name="T9" fmla="*/ 893 h 1506"/>
              <a:gd name="T10" fmla="*/ 6 w 1132"/>
              <a:gd name="T11" fmla="*/ 1000 h 1506"/>
              <a:gd name="T12" fmla="*/ 62 w 1132"/>
              <a:gd name="T13" fmla="*/ 1056 h 1506"/>
              <a:gd name="T14" fmla="*/ 418 w 1132"/>
              <a:gd name="T15" fmla="*/ 845 h 1506"/>
              <a:gd name="T16" fmla="*/ 481 w 1132"/>
              <a:gd name="T17" fmla="*/ 821 h 1506"/>
              <a:gd name="T18" fmla="*/ 504 w 1132"/>
              <a:gd name="T19" fmla="*/ 710 h 1506"/>
              <a:gd name="T20" fmla="*/ 449 w 1132"/>
              <a:gd name="T21" fmla="*/ 653 h 1506"/>
              <a:gd name="T22" fmla="*/ 103 w 1132"/>
              <a:gd name="T23" fmla="*/ 650 h 1506"/>
              <a:gd name="T24" fmla="*/ 48 w 1132"/>
              <a:gd name="T25" fmla="*/ 695 h 1506"/>
              <a:gd name="T26" fmla="*/ 57 w 1132"/>
              <a:gd name="T27" fmla="*/ 814 h 1506"/>
              <a:gd name="T28" fmla="*/ 112 w 1132"/>
              <a:gd name="T29" fmla="*/ 845 h 1506"/>
              <a:gd name="T30" fmla="*/ 486 w 1132"/>
              <a:gd name="T31" fmla="*/ 1277 h 1506"/>
              <a:gd name="T32" fmla="*/ 541 w 1132"/>
              <a:gd name="T33" fmla="*/ 1222 h 1506"/>
              <a:gd name="T34" fmla="*/ 518 w 1132"/>
              <a:gd name="T35" fmla="*/ 1114 h 1506"/>
              <a:gd name="T36" fmla="*/ 455 w 1132"/>
              <a:gd name="T37" fmla="*/ 1091 h 1506"/>
              <a:gd name="T38" fmla="*/ 77 w 1132"/>
              <a:gd name="T39" fmla="*/ 1103 h 1506"/>
              <a:gd name="T40" fmla="*/ 35 w 1132"/>
              <a:gd name="T41" fmla="*/ 1186 h 1506"/>
              <a:gd name="T42" fmla="*/ 77 w 1132"/>
              <a:gd name="T43" fmla="*/ 1269 h 1506"/>
              <a:gd name="T44" fmla="*/ 1003 w 1132"/>
              <a:gd name="T45" fmla="*/ 695 h 1506"/>
              <a:gd name="T46" fmla="*/ 914 w 1132"/>
              <a:gd name="T47" fmla="*/ 627 h 1506"/>
              <a:gd name="T48" fmla="*/ 803 w 1132"/>
              <a:gd name="T49" fmla="*/ 481 h 1506"/>
              <a:gd name="T50" fmla="*/ 692 w 1132"/>
              <a:gd name="T51" fmla="*/ 255 h 1506"/>
              <a:gd name="T52" fmla="*/ 649 w 1132"/>
              <a:gd name="T53" fmla="*/ 32 h 1506"/>
              <a:gd name="T54" fmla="*/ 549 w 1132"/>
              <a:gd name="T55" fmla="*/ 2 h 1506"/>
              <a:gd name="T56" fmla="*/ 486 w 1132"/>
              <a:gd name="T57" fmla="*/ 31 h 1506"/>
              <a:gd name="T58" fmla="*/ 426 w 1132"/>
              <a:gd name="T59" fmla="*/ 141 h 1506"/>
              <a:gd name="T60" fmla="*/ 429 w 1132"/>
              <a:gd name="T61" fmla="*/ 309 h 1506"/>
              <a:gd name="T62" fmla="*/ 514 w 1132"/>
              <a:gd name="T63" fmla="*/ 547 h 1506"/>
              <a:gd name="T64" fmla="*/ 555 w 1132"/>
              <a:gd name="T65" fmla="*/ 715 h 1506"/>
              <a:gd name="T66" fmla="*/ 518 w 1132"/>
              <a:gd name="T67" fmla="*/ 830 h 1506"/>
              <a:gd name="T68" fmla="*/ 569 w 1132"/>
              <a:gd name="T69" fmla="*/ 910 h 1506"/>
              <a:gd name="T70" fmla="*/ 572 w 1132"/>
              <a:gd name="T71" fmla="*/ 1011 h 1506"/>
              <a:gd name="T72" fmla="*/ 537 w 1132"/>
              <a:gd name="T73" fmla="*/ 1085 h 1506"/>
              <a:gd name="T74" fmla="*/ 580 w 1132"/>
              <a:gd name="T75" fmla="*/ 1185 h 1506"/>
              <a:gd name="T76" fmla="*/ 549 w 1132"/>
              <a:gd name="T77" fmla="*/ 1274 h 1506"/>
              <a:gd name="T78" fmla="*/ 566 w 1132"/>
              <a:gd name="T79" fmla="*/ 1345 h 1506"/>
              <a:gd name="T80" fmla="*/ 577 w 1132"/>
              <a:gd name="T81" fmla="*/ 1434 h 1506"/>
              <a:gd name="T82" fmla="*/ 880 w 1132"/>
              <a:gd name="T83" fmla="*/ 1504 h 1506"/>
              <a:gd name="T84" fmla="*/ 987 w 1132"/>
              <a:gd name="T85" fmla="*/ 1489 h 1506"/>
              <a:gd name="T86" fmla="*/ 1090 w 1132"/>
              <a:gd name="T87" fmla="*/ 1412 h 1506"/>
              <a:gd name="T88" fmla="*/ 1132 w 1132"/>
              <a:gd name="T89" fmla="*/ 1251 h 1506"/>
              <a:gd name="T90" fmla="*/ 1115 w 1132"/>
              <a:gd name="T91" fmla="*/ 827 h 1506"/>
              <a:gd name="T92" fmla="*/ 1052 w 1132"/>
              <a:gd name="T93" fmla="*/ 731 h 1506"/>
              <a:gd name="T94" fmla="*/ 154 w 1132"/>
              <a:gd name="T95" fmla="*/ 1312 h 1506"/>
              <a:gd name="T96" fmla="*/ 94 w 1132"/>
              <a:gd name="T97" fmla="*/ 1335 h 1506"/>
              <a:gd name="T98" fmla="*/ 72 w 1132"/>
              <a:gd name="T99" fmla="*/ 1443 h 1506"/>
              <a:gd name="T100" fmla="*/ 125 w 1132"/>
              <a:gd name="T101" fmla="*/ 1498 h 1506"/>
              <a:gd name="T102" fmla="*/ 477 w 1132"/>
              <a:gd name="T103" fmla="*/ 1501 h 1506"/>
              <a:gd name="T104" fmla="*/ 535 w 1132"/>
              <a:gd name="T105" fmla="*/ 1458 h 1506"/>
              <a:gd name="T106" fmla="*/ 524 w 1132"/>
              <a:gd name="T107" fmla="*/ 1342 h 1506"/>
              <a:gd name="T108" fmla="*/ 466 w 1132"/>
              <a:gd name="T109" fmla="*/ 1312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32" h="1506">
                <a:moveTo>
                  <a:pt x="455" y="1060"/>
                </a:moveTo>
                <a:lnTo>
                  <a:pt x="455" y="1060"/>
                </a:lnTo>
                <a:lnTo>
                  <a:pt x="466" y="1060"/>
                </a:lnTo>
                <a:lnTo>
                  <a:pt x="477" y="1059"/>
                </a:lnTo>
                <a:lnTo>
                  <a:pt x="486" y="1056"/>
                </a:lnTo>
                <a:lnTo>
                  <a:pt x="495" y="1053"/>
                </a:lnTo>
                <a:lnTo>
                  <a:pt x="504" y="1048"/>
                </a:lnTo>
                <a:lnTo>
                  <a:pt x="512" y="1043"/>
                </a:lnTo>
                <a:lnTo>
                  <a:pt x="518" y="1037"/>
                </a:lnTo>
                <a:lnTo>
                  <a:pt x="524" y="1031"/>
                </a:lnTo>
                <a:lnTo>
                  <a:pt x="535" y="1016"/>
                </a:lnTo>
                <a:lnTo>
                  <a:pt x="541" y="1000"/>
                </a:lnTo>
                <a:lnTo>
                  <a:pt x="546" y="984"/>
                </a:lnTo>
                <a:lnTo>
                  <a:pt x="548" y="965"/>
                </a:lnTo>
                <a:lnTo>
                  <a:pt x="546" y="947"/>
                </a:lnTo>
                <a:lnTo>
                  <a:pt x="541" y="930"/>
                </a:lnTo>
                <a:lnTo>
                  <a:pt x="535" y="914"/>
                </a:lnTo>
                <a:lnTo>
                  <a:pt x="524" y="899"/>
                </a:lnTo>
                <a:lnTo>
                  <a:pt x="518" y="893"/>
                </a:lnTo>
                <a:lnTo>
                  <a:pt x="512" y="887"/>
                </a:lnTo>
                <a:lnTo>
                  <a:pt x="504" y="882"/>
                </a:lnTo>
                <a:lnTo>
                  <a:pt x="495" y="877"/>
                </a:lnTo>
                <a:lnTo>
                  <a:pt x="486" y="874"/>
                </a:lnTo>
                <a:lnTo>
                  <a:pt x="477" y="871"/>
                </a:lnTo>
                <a:lnTo>
                  <a:pt x="466" y="870"/>
                </a:lnTo>
                <a:lnTo>
                  <a:pt x="455" y="870"/>
                </a:lnTo>
                <a:lnTo>
                  <a:pt x="92" y="870"/>
                </a:lnTo>
                <a:lnTo>
                  <a:pt x="92" y="870"/>
                </a:lnTo>
                <a:lnTo>
                  <a:pt x="82" y="870"/>
                </a:lnTo>
                <a:lnTo>
                  <a:pt x="71" y="871"/>
                </a:lnTo>
                <a:lnTo>
                  <a:pt x="62" y="874"/>
                </a:lnTo>
                <a:lnTo>
                  <a:pt x="52" y="877"/>
                </a:lnTo>
                <a:lnTo>
                  <a:pt x="43" y="882"/>
                </a:lnTo>
                <a:lnTo>
                  <a:pt x="35" y="887"/>
                </a:lnTo>
                <a:lnTo>
                  <a:pt x="29" y="893"/>
                </a:lnTo>
                <a:lnTo>
                  <a:pt x="23" y="899"/>
                </a:lnTo>
                <a:lnTo>
                  <a:pt x="12" y="914"/>
                </a:lnTo>
                <a:lnTo>
                  <a:pt x="6" y="930"/>
                </a:lnTo>
                <a:lnTo>
                  <a:pt x="2" y="947"/>
                </a:lnTo>
                <a:lnTo>
                  <a:pt x="0" y="965"/>
                </a:lnTo>
                <a:lnTo>
                  <a:pt x="2" y="984"/>
                </a:lnTo>
                <a:lnTo>
                  <a:pt x="6" y="1000"/>
                </a:lnTo>
                <a:lnTo>
                  <a:pt x="12" y="1016"/>
                </a:lnTo>
                <a:lnTo>
                  <a:pt x="23" y="1031"/>
                </a:lnTo>
                <a:lnTo>
                  <a:pt x="29" y="1037"/>
                </a:lnTo>
                <a:lnTo>
                  <a:pt x="35" y="1043"/>
                </a:lnTo>
                <a:lnTo>
                  <a:pt x="43" y="1048"/>
                </a:lnTo>
                <a:lnTo>
                  <a:pt x="52" y="1053"/>
                </a:lnTo>
                <a:lnTo>
                  <a:pt x="62" y="1056"/>
                </a:lnTo>
                <a:lnTo>
                  <a:pt x="71" y="1059"/>
                </a:lnTo>
                <a:lnTo>
                  <a:pt x="82" y="1060"/>
                </a:lnTo>
                <a:lnTo>
                  <a:pt x="92" y="1060"/>
                </a:lnTo>
                <a:lnTo>
                  <a:pt x="455" y="1060"/>
                </a:lnTo>
                <a:close/>
                <a:moveTo>
                  <a:pt x="123" y="845"/>
                </a:moveTo>
                <a:lnTo>
                  <a:pt x="418" y="845"/>
                </a:lnTo>
                <a:lnTo>
                  <a:pt x="418" y="845"/>
                </a:lnTo>
                <a:lnTo>
                  <a:pt x="429" y="845"/>
                </a:lnTo>
                <a:lnTo>
                  <a:pt x="440" y="844"/>
                </a:lnTo>
                <a:lnTo>
                  <a:pt x="449" y="841"/>
                </a:lnTo>
                <a:lnTo>
                  <a:pt x="458" y="836"/>
                </a:lnTo>
                <a:lnTo>
                  <a:pt x="468" y="833"/>
                </a:lnTo>
                <a:lnTo>
                  <a:pt x="475" y="827"/>
                </a:lnTo>
                <a:lnTo>
                  <a:pt x="481" y="821"/>
                </a:lnTo>
                <a:lnTo>
                  <a:pt x="488" y="814"/>
                </a:lnTo>
                <a:lnTo>
                  <a:pt x="498" y="799"/>
                </a:lnTo>
                <a:lnTo>
                  <a:pt x="504" y="782"/>
                </a:lnTo>
                <a:lnTo>
                  <a:pt x="509" y="765"/>
                </a:lnTo>
                <a:lnTo>
                  <a:pt x="511" y="747"/>
                </a:lnTo>
                <a:lnTo>
                  <a:pt x="509" y="728"/>
                </a:lnTo>
                <a:lnTo>
                  <a:pt x="504" y="710"/>
                </a:lnTo>
                <a:lnTo>
                  <a:pt x="498" y="695"/>
                </a:lnTo>
                <a:lnTo>
                  <a:pt x="488" y="679"/>
                </a:lnTo>
                <a:lnTo>
                  <a:pt x="481" y="673"/>
                </a:lnTo>
                <a:lnTo>
                  <a:pt x="475" y="667"/>
                </a:lnTo>
                <a:lnTo>
                  <a:pt x="468" y="661"/>
                </a:lnTo>
                <a:lnTo>
                  <a:pt x="458" y="656"/>
                </a:lnTo>
                <a:lnTo>
                  <a:pt x="449" y="653"/>
                </a:lnTo>
                <a:lnTo>
                  <a:pt x="440" y="650"/>
                </a:lnTo>
                <a:lnTo>
                  <a:pt x="429" y="649"/>
                </a:lnTo>
                <a:lnTo>
                  <a:pt x="418" y="649"/>
                </a:lnTo>
                <a:lnTo>
                  <a:pt x="123" y="649"/>
                </a:lnTo>
                <a:lnTo>
                  <a:pt x="123" y="649"/>
                </a:lnTo>
                <a:lnTo>
                  <a:pt x="112" y="649"/>
                </a:lnTo>
                <a:lnTo>
                  <a:pt x="103" y="650"/>
                </a:lnTo>
                <a:lnTo>
                  <a:pt x="94" y="653"/>
                </a:lnTo>
                <a:lnTo>
                  <a:pt x="85" y="656"/>
                </a:lnTo>
                <a:lnTo>
                  <a:pt x="77" y="661"/>
                </a:lnTo>
                <a:lnTo>
                  <a:pt x="69" y="667"/>
                </a:lnTo>
                <a:lnTo>
                  <a:pt x="63" y="673"/>
                </a:lnTo>
                <a:lnTo>
                  <a:pt x="57" y="679"/>
                </a:lnTo>
                <a:lnTo>
                  <a:pt x="48" y="695"/>
                </a:lnTo>
                <a:lnTo>
                  <a:pt x="42" y="710"/>
                </a:lnTo>
                <a:lnTo>
                  <a:pt x="37" y="728"/>
                </a:lnTo>
                <a:lnTo>
                  <a:pt x="35" y="747"/>
                </a:lnTo>
                <a:lnTo>
                  <a:pt x="37" y="765"/>
                </a:lnTo>
                <a:lnTo>
                  <a:pt x="42" y="782"/>
                </a:lnTo>
                <a:lnTo>
                  <a:pt x="48" y="799"/>
                </a:lnTo>
                <a:lnTo>
                  <a:pt x="57" y="814"/>
                </a:lnTo>
                <a:lnTo>
                  <a:pt x="63" y="821"/>
                </a:lnTo>
                <a:lnTo>
                  <a:pt x="69" y="827"/>
                </a:lnTo>
                <a:lnTo>
                  <a:pt x="77" y="833"/>
                </a:lnTo>
                <a:lnTo>
                  <a:pt x="85" y="836"/>
                </a:lnTo>
                <a:lnTo>
                  <a:pt x="94" y="841"/>
                </a:lnTo>
                <a:lnTo>
                  <a:pt x="103" y="844"/>
                </a:lnTo>
                <a:lnTo>
                  <a:pt x="112" y="845"/>
                </a:lnTo>
                <a:lnTo>
                  <a:pt x="123" y="845"/>
                </a:lnTo>
                <a:lnTo>
                  <a:pt x="123" y="845"/>
                </a:lnTo>
                <a:close/>
                <a:moveTo>
                  <a:pt x="455" y="1282"/>
                </a:moveTo>
                <a:lnTo>
                  <a:pt x="455" y="1282"/>
                </a:lnTo>
                <a:lnTo>
                  <a:pt x="466" y="1282"/>
                </a:lnTo>
                <a:lnTo>
                  <a:pt x="477" y="1280"/>
                </a:lnTo>
                <a:lnTo>
                  <a:pt x="486" y="1277"/>
                </a:lnTo>
                <a:lnTo>
                  <a:pt x="495" y="1274"/>
                </a:lnTo>
                <a:lnTo>
                  <a:pt x="504" y="1269"/>
                </a:lnTo>
                <a:lnTo>
                  <a:pt x="512" y="1265"/>
                </a:lnTo>
                <a:lnTo>
                  <a:pt x="518" y="1259"/>
                </a:lnTo>
                <a:lnTo>
                  <a:pt x="524" y="1252"/>
                </a:lnTo>
                <a:lnTo>
                  <a:pt x="535" y="1237"/>
                </a:lnTo>
                <a:lnTo>
                  <a:pt x="541" y="1222"/>
                </a:lnTo>
                <a:lnTo>
                  <a:pt x="546" y="1205"/>
                </a:lnTo>
                <a:lnTo>
                  <a:pt x="548" y="1186"/>
                </a:lnTo>
                <a:lnTo>
                  <a:pt x="546" y="1168"/>
                </a:lnTo>
                <a:lnTo>
                  <a:pt x="541" y="1151"/>
                </a:lnTo>
                <a:lnTo>
                  <a:pt x="535" y="1136"/>
                </a:lnTo>
                <a:lnTo>
                  <a:pt x="524" y="1120"/>
                </a:lnTo>
                <a:lnTo>
                  <a:pt x="518" y="1114"/>
                </a:lnTo>
                <a:lnTo>
                  <a:pt x="512" y="1108"/>
                </a:lnTo>
                <a:lnTo>
                  <a:pt x="504" y="1103"/>
                </a:lnTo>
                <a:lnTo>
                  <a:pt x="495" y="1099"/>
                </a:lnTo>
                <a:lnTo>
                  <a:pt x="486" y="1096"/>
                </a:lnTo>
                <a:lnTo>
                  <a:pt x="477" y="1093"/>
                </a:lnTo>
                <a:lnTo>
                  <a:pt x="466" y="1091"/>
                </a:lnTo>
                <a:lnTo>
                  <a:pt x="455" y="1091"/>
                </a:lnTo>
                <a:lnTo>
                  <a:pt x="123" y="1091"/>
                </a:lnTo>
                <a:lnTo>
                  <a:pt x="123" y="1091"/>
                </a:lnTo>
                <a:lnTo>
                  <a:pt x="112" y="1091"/>
                </a:lnTo>
                <a:lnTo>
                  <a:pt x="103" y="1093"/>
                </a:lnTo>
                <a:lnTo>
                  <a:pt x="94" y="1096"/>
                </a:lnTo>
                <a:lnTo>
                  <a:pt x="85" y="1099"/>
                </a:lnTo>
                <a:lnTo>
                  <a:pt x="77" y="1103"/>
                </a:lnTo>
                <a:lnTo>
                  <a:pt x="69" y="1108"/>
                </a:lnTo>
                <a:lnTo>
                  <a:pt x="63" y="1114"/>
                </a:lnTo>
                <a:lnTo>
                  <a:pt x="57" y="1120"/>
                </a:lnTo>
                <a:lnTo>
                  <a:pt x="48" y="1136"/>
                </a:lnTo>
                <a:lnTo>
                  <a:pt x="42" y="1151"/>
                </a:lnTo>
                <a:lnTo>
                  <a:pt x="37" y="1168"/>
                </a:lnTo>
                <a:lnTo>
                  <a:pt x="35" y="1186"/>
                </a:lnTo>
                <a:lnTo>
                  <a:pt x="37" y="1205"/>
                </a:lnTo>
                <a:lnTo>
                  <a:pt x="42" y="1222"/>
                </a:lnTo>
                <a:lnTo>
                  <a:pt x="48" y="1237"/>
                </a:lnTo>
                <a:lnTo>
                  <a:pt x="57" y="1252"/>
                </a:lnTo>
                <a:lnTo>
                  <a:pt x="63" y="1259"/>
                </a:lnTo>
                <a:lnTo>
                  <a:pt x="69" y="1265"/>
                </a:lnTo>
                <a:lnTo>
                  <a:pt x="77" y="1269"/>
                </a:lnTo>
                <a:lnTo>
                  <a:pt x="85" y="1274"/>
                </a:lnTo>
                <a:lnTo>
                  <a:pt x="94" y="1277"/>
                </a:lnTo>
                <a:lnTo>
                  <a:pt x="103" y="1280"/>
                </a:lnTo>
                <a:lnTo>
                  <a:pt x="112" y="1282"/>
                </a:lnTo>
                <a:lnTo>
                  <a:pt x="123" y="1282"/>
                </a:lnTo>
                <a:lnTo>
                  <a:pt x="455" y="1282"/>
                </a:lnTo>
                <a:close/>
                <a:moveTo>
                  <a:pt x="1003" y="695"/>
                </a:moveTo>
                <a:lnTo>
                  <a:pt x="1003" y="695"/>
                </a:lnTo>
                <a:lnTo>
                  <a:pt x="1003" y="695"/>
                </a:lnTo>
                <a:lnTo>
                  <a:pt x="983" y="682"/>
                </a:lnTo>
                <a:lnTo>
                  <a:pt x="964" y="670"/>
                </a:lnTo>
                <a:lnTo>
                  <a:pt x="946" y="656"/>
                </a:lnTo>
                <a:lnTo>
                  <a:pt x="929" y="642"/>
                </a:lnTo>
                <a:lnTo>
                  <a:pt x="914" y="627"/>
                </a:lnTo>
                <a:lnTo>
                  <a:pt x="897" y="610"/>
                </a:lnTo>
                <a:lnTo>
                  <a:pt x="883" y="592"/>
                </a:lnTo>
                <a:lnTo>
                  <a:pt x="867" y="573"/>
                </a:lnTo>
                <a:lnTo>
                  <a:pt x="867" y="573"/>
                </a:lnTo>
                <a:lnTo>
                  <a:pt x="844" y="542"/>
                </a:lnTo>
                <a:lnTo>
                  <a:pt x="823" y="512"/>
                </a:lnTo>
                <a:lnTo>
                  <a:pt x="803" y="481"/>
                </a:lnTo>
                <a:lnTo>
                  <a:pt x="783" y="450"/>
                </a:lnTo>
                <a:lnTo>
                  <a:pt x="764" y="420"/>
                </a:lnTo>
                <a:lnTo>
                  <a:pt x="747" y="387"/>
                </a:lnTo>
                <a:lnTo>
                  <a:pt x="732" y="355"/>
                </a:lnTo>
                <a:lnTo>
                  <a:pt x="717" y="323"/>
                </a:lnTo>
                <a:lnTo>
                  <a:pt x="704" y="289"/>
                </a:lnTo>
                <a:lnTo>
                  <a:pt x="692" y="255"/>
                </a:lnTo>
                <a:lnTo>
                  <a:pt x="681" y="220"/>
                </a:lnTo>
                <a:lnTo>
                  <a:pt x="672" y="184"/>
                </a:lnTo>
                <a:lnTo>
                  <a:pt x="664" y="148"/>
                </a:lnTo>
                <a:lnTo>
                  <a:pt x="658" y="111"/>
                </a:lnTo>
                <a:lnTo>
                  <a:pt x="652" y="72"/>
                </a:lnTo>
                <a:lnTo>
                  <a:pt x="649" y="32"/>
                </a:lnTo>
                <a:lnTo>
                  <a:pt x="649" y="32"/>
                </a:lnTo>
                <a:lnTo>
                  <a:pt x="640" y="25"/>
                </a:lnTo>
                <a:lnTo>
                  <a:pt x="631" y="17"/>
                </a:lnTo>
                <a:lnTo>
                  <a:pt x="612" y="8"/>
                </a:lnTo>
                <a:lnTo>
                  <a:pt x="595" y="3"/>
                </a:lnTo>
                <a:lnTo>
                  <a:pt x="578" y="0"/>
                </a:lnTo>
                <a:lnTo>
                  <a:pt x="563" y="0"/>
                </a:lnTo>
                <a:lnTo>
                  <a:pt x="549" y="2"/>
                </a:lnTo>
                <a:lnTo>
                  <a:pt x="537" y="5"/>
                </a:lnTo>
                <a:lnTo>
                  <a:pt x="526" y="8"/>
                </a:lnTo>
                <a:lnTo>
                  <a:pt x="526" y="8"/>
                </a:lnTo>
                <a:lnTo>
                  <a:pt x="515" y="12"/>
                </a:lnTo>
                <a:lnTo>
                  <a:pt x="504" y="17"/>
                </a:lnTo>
                <a:lnTo>
                  <a:pt x="495" y="23"/>
                </a:lnTo>
                <a:lnTo>
                  <a:pt x="486" y="31"/>
                </a:lnTo>
                <a:lnTo>
                  <a:pt x="477" y="38"/>
                </a:lnTo>
                <a:lnTo>
                  <a:pt x="469" y="46"/>
                </a:lnTo>
                <a:lnTo>
                  <a:pt x="461" y="55"/>
                </a:lnTo>
                <a:lnTo>
                  <a:pt x="454" y="66"/>
                </a:lnTo>
                <a:lnTo>
                  <a:pt x="443" y="88"/>
                </a:lnTo>
                <a:lnTo>
                  <a:pt x="432" y="114"/>
                </a:lnTo>
                <a:lnTo>
                  <a:pt x="426" y="141"/>
                </a:lnTo>
                <a:lnTo>
                  <a:pt x="421" y="171"/>
                </a:lnTo>
                <a:lnTo>
                  <a:pt x="421" y="171"/>
                </a:lnTo>
                <a:lnTo>
                  <a:pt x="420" y="201"/>
                </a:lnTo>
                <a:lnTo>
                  <a:pt x="421" y="231"/>
                </a:lnTo>
                <a:lnTo>
                  <a:pt x="423" y="258"/>
                </a:lnTo>
                <a:lnTo>
                  <a:pt x="426" y="284"/>
                </a:lnTo>
                <a:lnTo>
                  <a:pt x="429" y="309"/>
                </a:lnTo>
                <a:lnTo>
                  <a:pt x="435" y="332"/>
                </a:lnTo>
                <a:lnTo>
                  <a:pt x="441" y="355"/>
                </a:lnTo>
                <a:lnTo>
                  <a:pt x="448" y="377"/>
                </a:lnTo>
                <a:lnTo>
                  <a:pt x="463" y="420"/>
                </a:lnTo>
                <a:lnTo>
                  <a:pt x="480" y="461"/>
                </a:lnTo>
                <a:lnTo>
                  <a:pt x="497" y="504"/>
                </a:lnTo>
                <a:lnTo>
                  <a:pt x="514" y="547"/>
                </a:lnTo>
                <a:lnTo>
                  <a:pt x="514" y="547"/>
                </a:lnTo>
                <a:lnTo>
                  <a:pt x="529" y="592"/>
                </a:lnTo>
                <a:lnTo>
                  <a:pt x="543" y="635"/>
                </a:lnTo>
                <a:lnTo>
                  <a:pt x="548" y="656"/>
                </a:lnTo>
                <a:lnTo>
                  <a:pt x="551" y="676"/>
                </a:lnTo>
                <a:lnTo>
                  <a:pt x="554" y="695"/>
                </a:lnTo>
                <a:lnTo>
                  <a:pt x="555" y="715"/>
                </a:lnTo>
                <a:lnTo>
                  <a:pt x="555" y="733"/>
                </a:lnTo>
                <a:lnTo>
                  <a:pt x="554" y="750"/>
                </a:lnTo>
                <a:lnTo>
                  <a:pt x="551" y="768"/>
                </a:lnTo>
                <a:lnTo>
                  <a:pt x="546" y="784"/>
                </a:lnTo>
                <a:lnTo>
                  <a:pt x="538" y="801"/>
                </a:lnTo>
                <a:lnTo>
                  <a:pt x="529" y="814"/>
                </a:lnTo>
                <a:lnTo>
                  <a:pt x="518" y="830"/>
                </a:lnTo>
                <a:lnTo>
                  <a:pt x="504" y="844"/>
                </a:lnTo>
                <a:lnTo>
                  <a:pt x="504" y="844"/>
                </a:lnTo>
                <a:lnTo>
                  <a:pt x="523" y="853"/>
                </a:lnTo>
                <a:lnTo>
                  <a:pt x="537" y="864"/>
                </a:lnTo>
                <a:lnTo>
                  <a:pt x="551" y="877"/>
                </a:lnTo>
                <a:lnTo>
                  <a:pt x="561" y="893"/>
                </a:lnTo>
                <a:lnTo>
                  <a:pt x="569" y="910"/>
                </a:lnTo>
                <a:lnTo>
                  <a:pt x="575" y="927"/>
                </a:lnTo>
                <a:lnTo>
                  <a:pt x="578" y="945"/>
                </a:lnTo>
                <a:lnTo>
                  <a:pt x="580" y="965"/>
                </a:lnTo>
                <a:lnTo>
                  <a:pt x="580" y="965"/>
                </a:lnTo>
                <a:lnTo>
                  <a:pt x="580" y="980"/>
                </a:lnTo>
                <a:lnTo>
                  <a:pt x="577" y="996"/>
                </a:lnTo>
                <a:lnTo>
                  <a:pt x="572" y="1011"/>
                </a:lnTo>
                <a:lnTo>
                  <a:pt x="566" y="1027"/>
                </a:lnTo>
                <a:lnTo>
                  <a:pt x="558" y="1040"/>
                </a:lnTo>
                <a:lnTo>
                  <a:pt x="549" y="1054"/>
                </a:lnTo>
                <a:lnTo>
                  <a:pt x="537" y="1065"/>
                </a:lnTo>
                <a:lnTo>
                  <a:pt x="524" y="1076"/>
                </a:lnTo>
                <a:lnTo>
                  <a:pt x="524" y="1076"/>
                </a:lnTo>
                <a:lnTo>
                  <a:pt x="537" y="1085"/>
                </a:lnTo>
                <a:lnTo>
                  <a:pt x="549" y="1096"/>
                </a:lnTo>
                <a:lnTo>
                  <a:pt x="558" y="1110"/>
                </a:lnTo>
                <a:lnTo>
                  <a:pt x="566" y="1123"/>
                </a:lnTo>
                <a:lnTo>
                  <a:pt x="572" y="1139"/>
                </a:lnTo>
                <a:lnTo>
                  <a:pt x="577" y="1154"/>
                </a:lnTo>
                <a:lnTo>
                  <a:pt x="580" y="1169"/>
                </a:lnTo>
                <a:lnTo>
                  <a:pt x="580" y="1185"/>
                </a:lnTo>
                <a:lnTo>
                  <a:pt x="580" y="1185"/>
                </a:lnTo>
                <a:lnTo>
                  <a:pt x="580" y="1202"/>
                </a:lnTo>
                <a:lnTo>
                  <a:pt x="577" y="1217"/>
                </a:lnTo>
                <a:lnTo>
                  <a:pt x="572" y="1232"/>
                </a:lnTo>
                <a:lnTo>
                  <a:pt x="566" y="1248"/>
                </a:lnTo>
                <a:lnTo>
                  <a:pt x="558" y="1262"/>
                </a:lnTo>
                <a:lnTo>
                  <a:pt x="549" y="1274"/>
                </a:lnTo>
                <a:lnTo>
                  <a:pt x="537" y="1286"/>
                </a:lnTo>
                <a:lnTo>
                  <a:pt x="524" y="1295"/>
                </a:lnTo>
                <a:lnTo>
                  <a:pt x="524" y="1295"/>
                </a:lnTo>
                <a:lnTo>
                  <a:pt x="537" y="1306"/>
                </a:lnTo>
                <a:lnTo>
                  <a:pt x="549" y="1317"/>
                </a:lnTo>
                <a:lnTo>
                  <a:pt x="558" y="1331"/>
                </a:lnTo>
                <a:lnTo>
                  <a:pt x="566" y="1345"/>
                </a:lnTo>
                <a:lnTo>
                  <a:pt x="572" y="1360"/>
                </a:lnTo>
                <a:lnTo>
                  <a:pt x="577" y="1375"/>
                </a:lnTo>
                <a:lnTo>
                  <a:pt x="580" y="1391"/>
                </a:lnTo>
                <a:lnTo>
                  <a:pt x="580" y="1406"/>
                </a:lnTo>
                <a:lnTo>
                  <a:pt x="580" y="1406"/>
                </a:lnTo>
                <a:lnTo>
                  <a:pt x="580" y="1420"/>
                </a:lnTo>
                <a:lnTo>
                  <a:pt x="577" y="1434"/>
                </a:lnTo>
                <a:lnTo>
                  <a:pt x="574" y="1448"/>
                </a:lnTo>
                <a:lnTo>
                  <a:pt x="571" y="1460"/>
                </a:lnTo>
                <a:lnTo>
                  <a:pt x="564" y="1472"/>
                </a:lnTo>
                <a:lnTo>
                  <a:pt x="557" y="1484"/>
                </a:lnTo>
                <a:lnTo>
                  <a:pt x="549" y="1495"/>
                </a:lnTo>
                <a:lnTo>
                  <a:pt x="540" y="1506"/>
                </a:lnTo>
                <a:lnTo>
                  <a:pt x="880" y="1504"/>
                </a:lnTo>
                <a:lnTo>
                  <a:pt x="880" y="1504"/>
                </a:lnTo>
                <a:lnTo>
                  <a:pt x="901" y="1504"/>
                </a:lnTo>
                <a:lnTo>
                  <a:pt x="920" y="1503"/>
                </a:lnTo>
                <a:lnTo>
                  <a:pt x="938" y="1500"/>
                </a:lnTo>
                <a:lnTo>
                  <a:pt x="955" y="1497"/>
                </a:lnTo>
                <a:lnTo>
                  <a:pt x="972" y="1494"/>
                </a:lnTo>
                <a:lnTo>
                  <a:pt x="987" y="1489"/>
                </a:lnTo>
                <a:lnTo>
                  <a:pt x="1001" y="1483"/>
                </a:lnTo>
                <a:lnTo>
                  <a:pt x="1015" y="1477"/>
                </a:lnTo>
                <a:lnTo>
                  <a:pt x="1027" y="1471"/>
                </a:lnTo>
                <a:lnTo>
                  <a:pt x="1038" y="1465"/>
                </a:lnTo>
                <a:lnTo>
                  <a:pt x="1058" y="1448"/>
                </a:lnTo>
                <a:lnTo>
                  <a:pt x="1077" y="1431"/>
                </a:lnTo>
                <a:lnTo>
                  <a:pt x="1090" y="1412"/>
                </a:lnTo>
                <a:lnTo>
                  <a:pt x="1103" y="1392"/>
                </a:lnTo>
                <a:lnTo>
                  <a:pt x="1112" y="1371"/>
                </a:lnTo>
                <a:lnTo>
                  <a:pt x="1118" y="1351"/>
                </a:lnTo>
                <a:lnTo>
                  <a:pt x="1124" y="1329"/>
                </a:lnTo>
                <a:lnTo>
                  <a:pt x="1127" y="1308"/>
                </a:lnTo>
                <a:lnTo>
                  <a:pt x="1130" y="1288"/>
                </a:lnTo>
                <a:lnTo>
                  <a:pt x="1132" y="1251"/>
                </a:lnTo>
                <a:lnTo>
                  <a:pt x="1132" y="914"/>
                </a:lnTo>
                <a:lnTo>
                  <a:pt x="1132" y="914"/>
                </a:lnTo>
                <a:lnTo>
                  <a:pt x="1132" y="896"/>
                </a:lnTo>
                <a:lnTo>
                  <a:pt x="1129" y="877"/>
                </a:lnTo>
                <a:lnTo>
                  <a:pt x="1126" y="861"/>
                </a:lnTo>
                <a:lnTo>
                  <a:pt x="1121" y="842"/>
                </a:lnTo>
                <a:lnTo>
                  <a:pt x="1115" y="827"/>
                </a:lnTo>
                <a:lnTo>
                  <a:pt x="1109" y="811"/>
                </a:lnTo>
                <a:lnTo>
                  <a:pt x="1101" y="796"/>
                </a:lnTo>
                <a:lnTo>
                  <a:pt x="1094" y="781"/>
                </a:lnTo>
                <a:lnTo>
                  <a:pt x="1083" y="767"/>
                </a:lnTo>
                <a:lnTo>
                  <a:pt x="1074" y="755"/>
                </a:lnTo>
                <a:lnTo>
                  <a:pt x="1063" y="742"/>
                </a:lnTo>
                <a:lnTo>
                  <a:pt x="1052" y="731"/>
                </a:lnTo>
                <a:lnTo>
                  <a:pt x="1040" y="721"/>
                </a:lnTo>
                <a:lnTo>
                  <a:pt x="1027" y="712"/>
                </a:lnTo>
                <a:lnTo>
                  <a:pt x="1003" y="695"/>
                </a:lnTo>
                <a:lnTo>
                  <a:pt x="1003" y="695"/>
                </a:lnTo>
                <a:close/>
                <a:moveTo>
                  <a:pt x="455" y="1312"/>
                </a:moveTo>
                <a:lnTo>
                  <a:pt x="154" y="1312"/>
                </a:lnTo>
                <a:lnTo>
                  <a:pt x="154" y="1312"/>
                </a:lnTo>
                <a:lnTo>
                  <a:pt x="143" y="1312"/>
                </a:lnTo>
                <a:lnTo>
                  <a:pt x="134" y="1314"/>
                </a:lnTo>
                <a:lnTo>
                  <a:pt x="125" y="1317"/>
                </a:lnTo>
                <a:lnTo>
                  <a:pt x="115" y="1320"/>
                </a:lnTo>
                <a:lnTo>
                  <a:pt x="108" y="1325"/>
                </a:lnTo>
                <a:lnTo>
                  <a:pt x="100" y="1329"/>
                </a:lnTo>
                <a:lnTo>
                  <a:pt x="94" y="1335"/>
                </a:lnTo>
                <a:lnTo>
                  <a:pt x="88" y="1342"/>
                </a:lnTo>
                <a:lnTo>
                  <a:pt x="78" y="1357"/>
                </a:lnTo>
                <a:lnTo>
                  <a:pt x="72" y="1372"/>
                </a:lnTo>
                <a:lnTo>
                  <a:pt x="68" y="1389"/>
                </a:lnTo>
                <a:lnTo>
                  <a:pt x="66" y="1408"/>
                </a:lnTo>
                <a:lnTo>
                  <a:pt x="68" y="1426"/>
                </a:lnTo>
                <a:lnTo>
                  <a:pt x="72" y="1443"/>
                </a:lnTo>
                <a:lnTo>
                  <a:pt x="78" y="1458"/>
                </a:lnTo>
                <a:lnTo>
                  <a:pt x="88" y="1474"/>
                </a:lnTo>
                <a:lnTo>
                  <a:pt x="94" y="1480"/>
                </a:lnTo>
                <a:lnTo>
                  <a:pt x="100" y="1486"/>
                </a:lnTo>
                <a:lnTo>
                  <a:pt x="108" y="1491"/>
                </a:lnTo>
                <a:lnTo>
                  <a:pt x="115" y="1495"/>
                </a:lnTo>
                <a:lnTo>
                  <a:pt x="125" y="1498"/>
                </a:lnTo>
                <a:lnTo>
                  <a:pt x="134" y="1501"/>
                </a:lnTo>
                <a:lnTo>
                  <a:pt x="143" y="1503"/>
                </a:lnTo>
                <a:lnTo>
                  <a:pt x="154" y="1503"/>
                </a:lnTo>
                <a:lnTo>
                  <a:pt x="455" y="1503"/>
                </a:lnTo>
                <a:lnTo>
                  <a:pt x="455" y="1503"/>
                </a:lnTo>
                <a:lnTo>
                  <a:pt x="466" y="1503"/>
                </a:lnTo>
                <a:lnTo>
                  <a:pt x="477" y="1501"/>
                </a:lnTo>
                <a:lnTo>
                  <a:pt x="486" y="1498"/>
                </a:lnTo>
                <a:lnTo>
                  <a:pt x="495" y="1495"/>
                </a:lnTo>
                <a:lnTo>
                  <a:pt x="504" y="1491"/>
                </a:lnTo>
                <a:lnTo>
                  <a:pt x="512" y="1486"/>
                </a:lnTo>
                <a:lnTo>
                  <a:pt x="518" y="1480"/>
                </a:lnTo>
                <a:lnTo>
                  <a:pt x="524" y="1474"/>
                </a:lnTo>
                <a:lnTo>
                  <a:pt x="535" y="1458"/>
                </a:lnTo>
                <a:lnTo>
                  <a:pt x="541" y="1443"/>
                </a:lnTo>
                <a:lnTo>
                  <a:pt x="546" y="1426"/>
                </a:lnTo>
                <a:lnTo>
                  <a:pt x="548" y="1408"/>
                </a:lnTo>
                <a:lnTo>
                  <a:pt x="546" y="1389"/>
                </a:lnTo>
                <a:lnTo>
                  <a:pt x="541" y="1372"/>
                </a:lnTo>
                <a:lnTo>
                  <a:pt x="535" y="1357"/>
                </a:lnTo>
                <a:lnTo>
                  <a:pt x="524" y="1342"/>
                </a:lnTo>
                <a:lnTo>
                  <a:pt x="518" y="1335"/>
                </a:lnTo>
                <a:lnTo>
                  <a:pt x="512" y="1329"/>
                </a:lnTo>
                <a:lnTo>
                  <a:pt x="504" y="1325"/>
                </a:lnTo>
                <a:lnTo>
                  <a:pt x="495" y="1320"/>
                </a:lnTo>
                <a:lnTo>
                  <a:pt x="486" y="1317"/>
                </a:lnTo>
                <a:lnTo>
                  <a:pt x="477" y="1314"/>
                </a:lnTo>
                <a:lnTo>
                  <a:pt x="466" y="1312"/>
                </a:lnTo>
                <a:lnTo>
                  <a:pt x="455" y="1312"/>
                </a:lnTo>
                <a:lnTo>
                  <a:pt x="455" y="1312"/>
                </a:ln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48" name="TextBox 147">
            <a:extLst>
              <a:ext uri="{FF2B5EF4-FFF2-40B4-BE49-F238E27FC236}">
                <a16:creationId xmlns:a16="http://schemas.microsoft.com/office/drawing/2014/main" id="{6AA2391D-F96D-024E-9ABE-F6E79AB23B8E}"/>
              </a:ext>
            </a:extLst>
          </p:cNvPr>
          <p:cNvSpPr txBox="1"/>
          <p:nvPr/>
        </p:nvSpPr>
        <p:spPr>
          <a:xfrm>
            <a:off x="8315769" y="4444234"/>
            <a:ext cx="1943791" cy="1077218"/>
          </a:xfrm>
          <a:prstGeom prst="rect">
            <a:avLst/>
          </a:prstGeom>
          <a:noFill/>
        </p:spPr>
        <p:txBody>
          <a:bodyPr wrap="square" rtlCol="0">
            <a:spAutoFit/>
          </a:bodyPr>
          <a:lstStyle/>
          <a:p>
            <a:pPr algn="ctr"/>
            <a:r>
              <a:rPr lang="en-US" sz="1600" dirty="0">
                <a:solidFill>
                  <a:srgbClr val="92D050"/>
                </a:solidFill>
              </a:rPr>
              <a:t>Only one flow will yield the </a:t>
            </a:r>
            <a:r>
              <a:rPr lang="en-US" sz="1600" b="1" dirty="0">
                <a:solidFill>
                  <a:srgbClr val="92D050"/>
                </a:solidFill>
              </a:rPr>
              <a:t>resolution</a:t>
            </a:r>
            <a:r>
              <a:rPr lang="en-US" sz="1600" dirty="0">
                <a:solidFill>
                  <a:srgbClr val="92D050"/>
                </a:solidFill>
              </a:rPr>
              <a:t> of customer problems</a:t>
            </a:r>
          </a:p>
        </p:txBody>
      </p:sp>
    </p:spTree>
    <p:extLst>
      <p:ext uri="{BB962C8B-B14F-4D97-AF65-F5344CB8AC3E}">
        <p14:creationId xmlns:p14="http://schemas.microsoft.com/office/powerpoint/2010/main" val="242506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30" grpId="0"/>
      <p:bldP spid="147" grpId="0" animBg="1"/>
      <p:bldP spid="148" grpId="0"/>
    </p:bldLst>
  </p:timing>
</p:sld>
</file>

<file path=ppt/theme/theme1.xml><?xml version="1.0" encoding="utf-8"?>
<a:theme xmlns:a="http://schemas.openxmlformats.org/drawingml/2006/main" name="Presentation template">
  <a:themeElements>
    <a:clrScheme name="BearingPoint Colors">
      <a:dk1>
        <a:srgbClr val="4D4F53"/>
      </a:dk1>
      <a:lt1>
        <a:sysClr val="window" lastClr="FFFFFF"/>
      </a:lt1>
      <a:dk2>
        <a:srgbClr val="D52B1E"/>
      </a:dk2>
      <a:lt2>
        <a:srgbClr val="A71930"/>
      </a:lt2>
      <a:accent1>
        <a:srgbClr val="AA546E"/>
      </a:accent1>
      <a:accent2>
        <a:srgbClr val="C68D9E"/>
      </a:accent2>
      <a:accent3>
        <a:srgbClr val="8D1B3D"/>
      </a:accent3>
      <a:accent4>
        <a:srgbClr val="D7D3C7"/>
      </a:accent4>
      <a:accent5>
        <a:srgbClr val="B7B1A9"/>
      </a:accent5>
      <a:accent6>
        <a:srgbClr val="8D817B"/>
      </a:accent6>
      <a:hlink>
        <a:srgbClr val="8D817B"/>
      </a:hlink>
      <a:folHlink>
        <a:srgbClr val="8D1B3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rgbClr val="4D4F53"/>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rgbClr val="4D4F53"/>
            </a:solidFill>
          </a:defRPr>
        </a:defPPr>
      </a:lstStyle>
      <a:style>
        <a:lnRef idx="1">
          <a:schemeClr val="accent1"/>
        </a:lnRef>
        <a:fillRef idx="3">
          <a:schemeClr val="accent1"/>
        </a:fillRef>
        <a:effectRef idx="2">
          <a:schemeClr val="accent1"/>
        </a:effectRef>
        <a:fontRef idx="minor">
          <a:schemeClr val="lt1"/>
        </a:fontRef>
      </a:style>
    </a:spDef>
    <a:lnDef>
      <a:spPr>
        <a:ln w="12700">
          <a:solidFill>
            <a:srgbClr val="B7B1A9"/>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dirty="0" smtClean="0">
            <a:solidFill>
              <a:srgbClr val="4D4F53"/>
            </a:solidFill>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 Document" ma:contentTypeID="0x0101005353CF7DFE784A6D90C5F6B6D11D3DC301006B596F5C59F0444EA16BB0A4AE1799F4" ma:contentTypeVersion="1" ma:contentTypeDescription="The document type for BE" ma:contentTypeScope="" ma:versionID="35b38393a7a4af8bc677612fc65243a4">
  <xsd:schema xmlns:xsd="http://www.w3.org/2001/XMLSchema" xmlns:xs="http://www.w3.org/2001/XMLSchema" xmlns:p="http://schemas.microsoft.com/office/2006/metadata/properties" xmlns:ns1="http://schemas.microsoft.com/sharepoint/v3" xmlns:ns2="http://schemas.microsoft.com/sharepoint/v3/fields" targetNamespace="http://schemas.microsoft.com/office/2006/metadata/properties" ma:root="true" ma:fieldsID="a699221419f778b0e411e14390e0d54c" ns1:_="" ns2:_="">
    <xsd:import namespace="http://schemas.microsoft.com/sharepoint/v3"/>
    <xsd:import namespace="http://schemas.microsoft.com/sharepoint/v3/fields"/>
    <xsd:element name="properties">
      <xsd:complexType>
        <xsd:sequence>
          <xsd:element name="documentManagement">
            <xsd:complexType>
              <xsd:all>
                <xsd:element ref="ns2:SpringIM_TitleEn" minOccurs="0"/>
                <xsd:element ref="ns2:SpringIM_TypeOfDocument"/>
                <xsd:element ref="ns2:SpringIM_Confidentiality"/>
                <xsd:element ref="ns2:SpringIM_Status"/>
                <xsd:element ref="ns2:SpringIM_Description" minOccurs="0"/>
                <xsd:element ref="ns2:SpringIM_DescriptionEn" minOccurs="0"/>
                <xsd:element ref="ns1:SpringIM_Author" minOccurs="0"/>
                <xsd:element ref="ns2:SpringIM_Industry" minOccurs="0"/>
                <xsd:element ref="ns2:SpringIM_Solution" minOccurs="0"/>
                <xsd:element ref="ns2:SpringIM_Country" minOccurs="0"/>
                <xsd:element ref="ns2:SpringIM_Client" minOccurs="0"/>
                <xsd:element ref="ns2:SpringIM_SAPNo" minOccurs="0"/>
                <xsd:element ref="ns1:SpringIM_PartnerName" minOccurs="0"/>
                <xsd:element ref="ns1:SpringIM_ProjectManager" minOccurs="0"/>
                <xsd:element ref="ns2:SpringIM_ReusabilityRating" minOccurs="0"/>
                <xsd:element ref="ns2:SpringIM_ReusabilityActivity" minOccurs="0"/>
                <xsd:element ref="ns2:SpringIM_ApprovalType" minOccurs="0"/>
                <xsd:element ref="ns2:SpringIM_MethodologyWorkStream" minOccurs="0"/>
                <xsd:element ref="ns2:SpringIM_MethodologyPhase" minOccurs="0"/>
                <xsd:element ref="ns2:SpringIM_Comment" minOccurs="0"/>
                <xsd:element ref="ns2:SpringIM_RetentionDate" minOccurs="0"/>
                <xsd:element ref="ns2:SpringIM_Keyword" minOccurs="0"/>
                <xsd:element ref="ns2:SpringIM_LegacyID" minOccurs="0"/>
                <xsd:element ref="ns2:SpringIM_MigrationFlag" minOccurs="0"/>
                <xsd:element ref="ns2:SpringIM_URLOrigin" minOccurs="0"/>
                <xsd:element ref="ns2:SpringIM_SourceSystem" minOccurs="0"/>
                <xsd:element ref="ns2:SpringIM_SourceFolder" minOccurs="0"/>
                <xsd:element ref="ns2:SpringIM_Document_ContentType_Version"/>
                <xsd:element ref="ns2:SpringIM_AllianceProduct" minOccurs="0"/>
                <xsd:element ref="ns2:SpringIM_Language" minOccurs="0"/>
                <xsd:element ref="ns2:SpringIM_DocumentYea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SpringIM_Author" ma:index="14" nillable="true" ma:displayName="Document Author" ma:description="" ma:list="UserInfo" ma:SharePointGroup="0" ma:internalName="SpringIM_Author"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pringIM_PartnerName" ma:index="20" nillable="true" ma:displayName="Engagement Partner" ma:description="(Formerly: Engagement Managing Director)" ma:list="UserInfo" ma:SharePointGroup="0" ma:internalName="SpringIM_PartnerNam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pringIM_ProjectManager" ma:index="21" nillable="true" ma:displayName="Engagement Manager" ma:description="" ma:list="UserInfo" ma:SharePointGroup="0" ma:internalName="SpringIM_ProjectManager"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SpringIM_TitleEn" ma:index="8" nillable="true" ma:displayName="Title (English)" ma:description="If the language differs from English you can translate it here. (Optional)" ma:internalName="SpringIM_TitleEn">
      <xsd:simpleType>
        <xsd:restriction base="dms:Text">
          <xsd:maxLength value="255"/>
        </xsd:restriction>
      </xsd:simpleType>
    </xsd:element>
    <xsd:element name="SpringIM_TypeOfDocument" ma:index="9" ma:displayName="Type of Document" ma:default="Unspecified" ma:description="A categorization of the docucment type. (e.g. Whitepaper, Proposal, ...)" ma:internalName="SpringIM_TypeOfDocument">
      <xsd:simpleType>
        <xsd:restriction base="dms:Choice">
          <xsd:enumeration value="Case Study"/>
          <xsd:enumeration value="Client document"/>
          <xsd:enumeration value="Contract"/>
          <xsd:enumeration value="Deliverable"/>
          <xsd:enumeration value="External articles/research"/>
          <xsd:enumeration value="Methodology / Guidance"/>
          <xsd:enumeration value="Marketing and sales"/>
          <xsd:enumeration value="Meeting Minutes"/>
          <xsd:enumeration value="Newsletters"/>
          <xsd:enumeration value="Other"/>
          <xsd:enumeration value="Planning document"/>
          <xsd:enumeration value="Policies"/>
          <xsd:enumeration value="Proposal"/>
          <xsd:enumeration value="Qual"/>
          <xsd:enumeration value="RQM Document"/>
          <xsd:enumeration value="Sales Presentation"/>
          <xsd:enumeration value="Success Story"/>
          <xsd:enumeration value="Template"/>
          <xsd:enumeration value="Training Document"/>
          <xsd:enumeration value="Unspecified"/>
          <xsd:enumeration value="White Paper"/>
          <xsd:maxLength value="255"/>
        </xsd:restriction>
      </xsd:simpleType>
    </xsd:element>
    <xsd:element name="SpringIM_Confidentiality" ma:index="10" ma:displayName="Confidentiality" ma:default="Internal" ma:description="Internal: available for everyone internally, Restricted: not seen by everyone, Public: can be used outside BE." ma:format="RadioButtons" ma:internalName="SpringIM_Confidentiality">
      <xsd:simpleType>
        <xsd:restriction base="dms:Choice">
          <xsd:enumeration value="Restricted"/>
          <xsd:enumeration value="Internal"/>
          <xsd:enumeration value="Public"/>
          <xsd:maxLength value="255"/>
        </xsd:restriction>
      </xsd:simpleType>
    </xsd:element>
    <xsd:element name="SpringIM_Status" ma:index="11" ma:displayName="Status" ma:default="Draft" ma:description="In Progress: validation by owner outstanding, Final: client or publication version, Approved: offical approval available (e.g. legal, marketing, ...)" ma:format="RadioButtons" ma:internalName="SpringIM_Status">
      <xsd:simpleType>
        <xsd:restriction base="dms:Choice">
          <xsd:enumeration value="Draft"/>
          <xsd:enumeration value="In progress"/>
          <xsd:enumeration value="Final"/>
          <xsd:enumeration value="Approved"/>
          <xsd:maxLength value="255"/>
        </xsd:restriction>
      </xsd:simpleType>
    </xsd:element>
    <xsd:element name="SpringIM_Description" ma:index="12" nillable="true" ma:displayName="Description" ma:description="To improve reusablity please enter an abstract or a collection of keywords." ma:internalName="SpringIM_Description">
      <xsd:simpleType>
        <xsd:restriction base="dms:Note">
          <xsd:maxLength value="1024"/>
        </xsd:restriction>
      </xsd:simpleType>
    </xsd:element>
    <xsd:element name="SpringIM_DescriptionEn" ma:index="13" nillable="true" ma:displayName="Description (English)" ma:description="If the language differs from English you can translate it here. (Optional)" ma:internalName="SpringIM_DescriptionEn">
      <xsd:simpleType>
        <xsd:restriction base="dms:Note">
          <xsd:maxLength value="1024"/>
        </xsd:restriction>
      </xsd:simpleType>
    </xsd:element>
    <xsd:element name="SpringIM_Industry" ma:index="15" nillable="true" ma:displayName="Industry / Segment" ma:description="" ma:internalName="SpringIM_Industry">
      <xsd:simpleType>
        <xsd:restriction base="dms:Choice">
          <xsd:enumeration value="-"/>
          <xsd:enumeration value="Cross Industry"/>
          <xsd:enumeration value="CS"/>
          <xsd:enumeration value="CS / Automotive"/>
          <xsd:enumeration value="CS / Communications &amp; Content, Utilities"/>
          <xsd:enumeration value="CS / Consumer Markets"/>
          <xsd:enumeration value="CS / Life Sciences, Chemicals"/>
          <xsd:enumeration value="CS / Manufacturing"/>
          <xsd:enumeration value="CS / Natural Resources"/>
          <xsd:enumeration value="CS / Other"/>
          <xsd:enumeration value="FS"/>
          <xsd:enumeration value="FS / Banking"/>
          <xsd:enumeration value="FS / Capital Markets"/>
          <xsd:enumeration value="FS / Insurance"/>
          <xsd:enumeration value="FS / Other"/>
          <xsd:enumeration value="PS"/>
          <xsd:enumeration value="PS / Aerospace &amp; Defence"/>
          <xsd:enumeration value="PS / Government"/>
          <xsd:enumeration value="PS / Healthcare &amp; Social Welfare"/>
          <xsd:enumeration value="PS / Other"/>
          <xsd:enumeration value="PS / Postal &amp; Transportation"/>
          <xsd:maxLength value="255"/>
        </xsd:restriction>
      </xsd:simpleType>
    </xsd:element>
    <xsd:element name="SpringIM_Solution" ma:index="16" nillable="true" ma:displayName="Service Line / Offering Group" ma:description="" ma:internalName="SpringIM_Solution">
      <xsd:simpleType>
        <xsd:restriction base="dms:Choice">
          <xsd:enumeration value="-"/>
          <xsd:enumeration value="000 Other"/>
          <xsd:enumeration value="000 Other / 010 Partner Sales/Referral"/>
          <xsd:enumeration value="000 Other / 020 Partner Sales/Resale"/>
          <xsd:enumeration value="100 BST"/>
          <xsd:enumeration value="100 BST / 010 Business Strategy"/>
          <xsd:enumeration value="100 BST / 020 Business Transformation"/>
          <xsd:enumeration value="100 BST / 030 Mergers and Acquistions"/>
          <xsd:enumeration value="100 BST / 040 Value Propositions"/>
          <xsd:enumeration value="100 BST / 050 Growth"/>
          <xsd:enumeration value="100 BST / 060 Innovation and R&amp;D"/>
          <xsd:enumeration value="100 BST / 070 Sustainability"/>
          <xsd:enumeration value="100 BST / 080 Corp Performance Improvement"/>
          <xsd:enumeration value="100 BST / 090 Business Turnaround"/>
          <xsd:enumeration value="100 BST / 100 Program Management"/>
          <xsd:enumeration value="100 BST / 110 Change Management"/>
          <xsd:enumeration value="200 CM"/>
          <xsd:enumeration value="200 CM / 010 Channel &amp; Customer Transformation"/>
          <xsd:enumeration value="200 CM / 020 Marketing Transformation"/>
          <xsd:enumeration value="200 CM / 030 Sales Transformation"/>
          <xsd:enumeration value="200 CM / 040 Service Transformation"/>
          <xsd:enumeration value="200 CM / 050 Customer Insight Management"/>
          <xsd:enumeration value="200 CM / 060 Digital Transformation"/>
          <xsd:enumeration value="300 SCM"/>
          <xsd:enumeration value="300 SCM / 010 Supply Chain Strategy &amp; Transformation"/>
          <xsd:enumeration value="300 SCM / 020 Product Life Cycle Management"/>
          <xsd:enumeration value="300 SCM / 030 Demand Management and Planning"/>
          <xsd:enumeration value="300 SCM / 040 Sourcing and Procurement"/>
          <xsd:enumeration value="300 SCM / 050 Manufacturing"/>
          <xsd:enumeration value="300 SCM / 060 Maintenance"/>
          <xsd:enumeration value="300 SCM / 070 Logistics and Distribution"/>
          <xsd:enumeration value="300 SCM / 080 Green Supply Chain"/>
          <xsd:enumeration value="300 SCM / 090 Supply Chain Analytics"/>
          <xsd:enumeration value="410 CS-C"/>
          <xsd:enumeration value="410 CS-C / 000 Operational Excellence"/>
          <xsd:enumeration value="410 CS-C / 010 Telco-Media"/>
          <xsd:enumeration value="420 PS-C"/>
          <xsd:enumeration value="420 PS-C / 000 Operational Excellence"/>
          <xsd:enumeration value="430 FS-C"/>
          <xsd:enumeration value="430 FS-C / 000 Operational Excellence"/>
          <xsd:enumeration value="430 FS-C / 010 Credit-Loan-Mortgage"/>
          <xsd:enumeration value="430 FS-C / 020 Deposits-Savings-Cards"/>
          <xsd:enumeration value="430 FS-C / 030 Payment"/>
          <xsd:enumeration value="430 FS-C / 040 Securities-Derivatives-FX"/>
          <xsd:enumeration value="430 FS-C / 050 Commodities"/>
          <xsd:enumeration value="430 FS-C / 060 Funds"/>
          <xsd:enumeration value="430 FS-C / 070 FS-C–Policy/Product Mgmt - Underwriting"/>
          <xsd:enumeration value="430 FS-C / 080 Claims Management"/>
          <xsd:enumeration value="430 FS-C / 090 Reinsurance"/>
          <xsd:enumeration value="430 FS-C / 100 FS-C–Commission"/>
          <xsd:enumeration value="430 FS-C / 110 FS-C–Collection/Disbursement"/>
          <xsd:enumeration value="500 FIN"/>
          <xsd:enumeration value="500 FIN / 010 Finance Process Improvement"/>
          <xsd:enumeration value="500 FIN / 020 Financial Performance Mgmt &amp; Controlling"/>
          <xsd:enumeration value="500 FIN / 030 Budgeting, Planning &amp; Forcasting"/>
          <xsd:enumeration value="500 FIN / 040 Corporate Reporting &amp; Consolidation"/>
          <xsd:enumeration value="500 FIN / 050 Financial System Optimization"/>
          <xsd:enumeration value="500 FIN / 060 Corporate Treasury and Cash Management"/>
          <xsd:enumeration value="500 FIN / 070 Real Estate"/>
          <xsd:enumeration value="500 FIN / 080 HR Process Improvement"/>
          <xsd:enumeration value="500 FIN / 090 HR System Optimization"/>
          <xsd:enumeration value="600 GRCS"/>
          <xsd:enumeration value="600 GRCS / 010 Governance"/>
          <xsd:enumeration value="600 GRCS / 020 Risk Management"/>
          <xsd:enumeration value="600 GRCS / 030 Software Solutions"/>
          <xsd:enumeration value="600 GRCS / 040 Compliance"/>
          <xsd:enumeration value="600 GRCS / 050 Security Management"/>
          <xsd:enumeration value="700 IM"/>
          <xsd:enumeration value="700 IM / 010 Business Intelligence"/>
          <xsd:enumeration value="700 IM / 020 Info Asset Management"/>
          <xsd:enumeration value="700 IM / 030 Access, Search &amp; Delivery"/>
          <xsd:enumeration value="700 IM / 040 Enterprise Data Management"/>
          <xsd:enumeration value="700 IM / 050 Enterprise Content Management"/>
          <xsd:enumeration value="700 IM / 060 Information Strategy, Architecture &amp; Governance"/>
          <xsd:enumeration value="800 ITST"/>
          <xsd:enumeration value="800 ITST / 010 IT Strategy, Architecture and Governance"/>
          <xsd:enumeration value="800 ITST / 020 IT Infrastructure Transformation"/>
          <xsd:enumeration value="800 ITST / 030 IT Sourcing Advisory"/>
          <xsd:enumeration value="800 ITST / 040 IT Service Management"/>
          <xsd:enumeration value="800 ITST / 050 Systems Integration"/>
          <xsd:enumeration value="800 ITST / 060 IT PMO"/>
          <xsd:enumeration value="900 SAP"/>
          <xsd:enumeration value="900 SAP / 010 Strategy and Architecture"/>
          <xsd:enumeration value="900 SAP / 020 Implemention &amp; Global Rollouts"/>
          <xsd:enumeration value="900 SAP / 030 PMO &amp; Project Advisory"/>
          <xsd:enumeration value="900 SAP / 040 Development Mgmt"/>
          <xsd:enumeration value="900 SAP / 050 Operation: Orga., Processes, Gov."/>
          <xsd:enumeration value="900 SAP / 060 Technology Solutions"/>
          <xsd:enumeration value="900 SAP / 070 Compliant Access Mgmt"/>
          <xsd:enumeration value="900 SAP / 080 Innovative SAP Solutions"/>
          <xsd:enumeration value="1000 HC / 010 Hypercube"/>
          <xsd:maxLength value="255"/>
        </xsd:restriction>
      </xsd:simpleType>
    </xsd:element>
    <xsd:element name="SpringIM_Country" ma:index="17" nillable="true" ma:displayName="Region / Country" ma:description="" ma:internalName="SpringIM_Country">
      <xsd:simpleType>
        <xsd:restriction base="dms:Choice">
          <xsd:enumeration value="-"/>
          <xsd:enumeration value="FBNL"/>
          <xsd:enumeration value="FBNL / Algeria"/>
          <xsd:enumeration value="FBNL / Belgium"/>
          <xsd:enumeration value="FBNL / France"/>
          <xsd:enumeration value="FBNL / Monaco"/>
          <xsd:enumeration value="FBNL / Morocco"/>
          <xsd:enumeration value="FBNL / Netherlands"/>
          <xsd:enumeration value="FBNL / Tunisia"/>
          <xsd:enumeration value="GSA"/>
          <xsd:enumeration value="GSA / Austria"/>
          <xsd:enumeration value="GSA / Germany"/>
          <xsd:enumeration value="GSA / Infonova"/>
          <xsd:enumeration value="GSA / Italy"/>
          <xsd:enumeration value="GSA / Liechtenstein"/>
          <xsd:enumeration value="GSA / Romania"/>
          <xsd:enumeration value="GSA / Switzerland"/>
          <xsd:enumeration value="Nord"/>
          <xsd:enumeration value="Nord / Denmark"/>
          <xsd:enumeration value="Nord / Finland"/>
          <xsd:enumeration value="Nord / Norway"/>
          <xsd:enumeration value="Nord / Sweden"/>
          <xsd:enumeration value="Other"/>
          <xsd:enumeration value="RoBE"/>
          <xsd:enumeration value="RoBE / Albania"/>
          <xsd:enumeration value="RoBE / BPT Netherlands"/>
          <xsd:enumeration value="RoBE / Czech Republic"/>
          <xsd:enumeration value="RoBE / Hungary"/>
          <xsd:enumeration value="RoBE / Kosovo"/>
          <xsd:enumeration value="RoBE / Luxembourg"/>
          <xsd:enumeration value="RoBE / Portugal"/>
          <xsd:enumeration value="RoBE / Slovakia"/>
          <xsd:enumeration value="RoBE / Spain"/>
          <xsd:enumeration value="RoBE / Turkey"/>
          <xsd:enumeration value="RoBE / USA"/>
          <xsd:enumeration value="Russ"/>
          <xsd:enumeration value="Russ / Kazakhstan"/>
          <xsd:enumeration value="Russ / Russia"/>
          <xsd:enumeration value="Russ / Ukraine"/>
          <xsd:enumeration value="UK"/>
          <xsd:enumeration value="UK / Ireland"/>
          <xsd:enumeration value="UK / UK"/>
          <xsd:maxLength value="255"/>
        </xsd:restriction>
      </xsd:simpleType>
    </xsd:element>
    <xsd:element name="SpringIM_Client" ma:index="18" nillable="true" ma:displayName="Client" ma:description="If the information is client-related please enter the name here." ma:internalName="SpringIM_Client">
      <xsd:simpleType>
        <xsd:restriction base="dms:Text">
          <xsd:maxLength value="255"/>
        </xsd:restriction>
      </xsd:simpleType>
    </xsd:element>
    <xsd:element name="SpringIM_SAPNo" ma:index="19" nillable="true" ma:displayName="Engagement Number" ma:description="If the information is engagement-related please enter the number here." ma:internalName="SpringIM_SAPNo">
      <xsd:simpleType>
        <xsd:restriction base="dms:Text">
          <xsd:maxLength value="255"/>
        </xsd:restriction>
      </xsd:simpleType>
    </xsd:element>
    <xsd:element name="SpringIM_ReusabilityRating" ma:index="22" nillable="true" ma:displayName="Recommendation" ma:description="Please do not change (IM Manager responsibility) 1: Recommended, 2: Very Recommended, 3: Higly Recommended" ma:format="RadioButtons" ma:internalName="SpringIM_ReusabilityRating">
      <xsd:simpleType>
        <xsd:restriction base="dms:Choice">
          <xsd:enumeration value="-"/>
          <xsd:enumeration value="1"/>
          <xsd:enumeration value="2"/>
          <xsd:enumeration value="3"/>
          <xsd:maxLength value="255"/>
        </xsd:restriction>
      </xsd:simpleType>
    </xsd:element>
    <xsd:element name="SpringIM_ReusabilityActivity" ma:index="23" nillable="true" ma:displayName="Recommendation Activity" ma:description="Please do not change (IM Manager responsibility)" ma:internalName="SpringIM_ReusabilityActivity">
      <xsd:complexType>
        <xsd:complexContent>
          <xsd:extension base="dms:MultiChoice">
            <xsd:sequence>
              <xsd:element name="Value" maxOccurs="unbounded" minOccurs="0" nillable="true">
                <xsd:simpleType>
                  <xsd:restriction base="dms:Choice">
                    <xsd:enumeration value="Create Alliances Presentation"/>
                    <xsd:enumeration value="Create Industry Material"/>
                    <xsd:enumeration value="Create KA Material"/>
                    <xsd:enumeration value="Create Oral Presentation"/>
                    <xsd:enumeration value="Create Proposal"/>
                    <xsd:enumeration value="Create Solution Material"/>
                    <xsd:enumeration value="Develop Opportunity"/>
                    <xsd:enumeration value="Initiate Approval"/>
                    <xsd:enumeration value="Manage Engagement"/>
                    <xsd:enumeration value="Obtain Corporate Information"/>
                    <xsd:enumeration value="Prepare Project Deliverable"/>
                    <xsd:enumeration value="Provide Final Documentation"/>
                    <xsd:enumeration value="Setup Engagement"/>
                    <xsd:maxLength value="512"/>
                  </xsd:restriction>
                </xsd:simpleType>
              </xsd:element>
            </xsd:sequence>
          </xsd:extension>
        </xsd:complexContent>
      </xsd:complexType>
    </xsd:element>
    <xsd:element name="SpringIM_ApprovalType" ma:index="24" nillable="true" ma:displayName="Approval Type" ma:description="Please do not change. (IM Manager responsibility)" ma:internalName="SpringIM_ApprovalType">
      <xsd:complexType>
        <xsd:complexContent>
          <xsd:extension base="dms:MultiChoice">
            <xsd:sequence>
              <xsd:element name="Value" maxOccurs="unbounded" minOccurs="0" nillable="true">
                <xsd:simpleType>
                  <xsd:restriction base="dms:Choice">
                    <xsd:enumeration value="Alliance Management"/>
                    <xsd:enumeration value="Corporate Communication"/>
                    <xsd:enumeration value="Corporate Services Communication"/>
                    <xsd:enumeration value="Industry"/>
                    <xsd:enumeration value="Legal"/>
                    <xsd:enumeration value="Marketing"/>
                    <xsd:enumeration value="Solution"/>
                    <xsd:maxLength value="256"/>
                  </xsd:restriction>
                </xsd:simpleType>
              </xsd:element>
            </xsd:sequence>
          </xsd:extension>
        </xsd:complexContent>
      </xsd:complexType>
    </xsd:element>
    <xsd:element name="SpringIM_MethodologyWorkStream" ma:index="25" nillable="true" ma:displayName="Work Stream" ma:description="" ma:internalName="SpringIM_MethodologyWorkStream">
      <xsd:simpleType>
        <xsd:restriction base="dms:Choice">
          <xsd:enumeration value="-"/>
          <xsd:enumeration value="Change Management"/>
          <xsd:enumeration value="Project management"/>
          <xsd:enumeration value="Strategy &amp; Process"/>
          <xsd:enumeration value="Technology"/>
          <xsd:maxLength value="255"/>
        </xsd:restriction>
      </xsd:simpleType>
    </xsd:element>
    <xsd:element name="SpringIM_MethodologyPhase" ma:index="26" nillable="true" ma:displayName="Phase" ma:description="" ma:internalName="SpringIM_MethodologyPhase">
      <xsd:simpleType>
        <xsd:restriction base="dms:Choice">
          <xsd:enumeration value="-"/>
          <xsd:enumeration value="1. Strategy"/>
          <xsd:enumeration value="2. Design"/>
          <xsd:enumeration value="3. Build"/>
          <xsd:enumeration value="4. Deploy"/>
          <xsd:enumeration value="5. Operate"/>
          <xsd:maxLength value="255"/>
        </xsd:restriction>
      </xsd:simpleType>
    </xsd:element>
    <xsd:element name="SpringIM_Comment" ma:index="27" nillable="true" ma:displayName="Comments" ma:description="" ma:hidden="true" ma:internalName="SpringIM_Comment">
      <xsd:simpleType>
        <xsd:restriction base="dms:Note">
          <xsd:maxLength value="1024"/>
        </xsd:restriction>
      </xsd:simpleType>
    </xsd:element>
    <xsd:element name="SpringIM_RetentionDate" ma:index="28" nillable="true" ma:displayName="Retention Date" ma:description="" ma:format="DateOnly" ma:hidden="true" ma:internalName="SpringIM_RetentionDate">
      <xsd:simpleType>
        <xsd:restriction base="dms:DateTime"/>
      </xsd:simpleType>
    </xsd:element>
    <xsd:element name="SpringIM_Keyword" ma:index="29" nillable="true" ma:displayName="Keywords" ma:description="Keyword generated by the search engine. (Read only)" ma:hidden="true" ma:internalName="SpringIM_Keyword">
      <xsd:simpleType>
        <xsd:restriction base="dms:Note">
          <xsd:maxLength value="1024"/>
        </xsd:restriction>
      </xsd:simpleType>
    </xsd:element>
    <xsd:element name="SpringIM_LegacyID" ma:index="30" nillable="true" ma:displayName="Legacy ID" ma:description="" ma:hidden="true" ma:internalName="SpringIM_LegacyID">
      <xsd:simpleType>
        <xsd:restriction base="dms:Text">
          <xsd:maxLength value="255"/>
        </xsd:restriction>
      </xsd:simpleType>
    </xsd:element>
    <xsd:element name="SpringIM_MigrationFlag" ma:index="31" nillable="true" ma:displayName="Migration Flag" ma:description="" ma:hidden="true" ma:internalName="SpringIM_MigrationFlag">
      <xsd:simpleType>
        <xsd:restriction base="dms:Boolean"/>
      </xsd:simpleType>
    </xsd:element>
    <xsd:element name="SpringIM_URLOrigin" ma:index="32" nillable="true" ma:displayName="BE Inc. URL" ma:description="Migration Information: Former URL" ma:hidden="true" ma:internalName="SpringIM_URLOrigin">
      <xsd:simpleType>
        <xsd:restriction base="dms:Text">
          <xsd:maxLength value="255"/>
        </xsd:restriction>
      </xsd:simpleType>
    </xsd:element>
    <xsd:element name="SpringIM_SourceSystem" ma:index="33" nillable="true" ma:displayName="BE Inc. System" ma:description="Migration Information: Former System" ma:hidden="true" ma:internalName="SpringIM_SourceSystem">
      <xsd:simpleType>
        <xsd:restriction base="dms:Choice">
          <xsd:enumeration value="-"/>
          <xsd:enumeration value="BAT"/>
          <xsd:enumeration value="eRoom"/>
          <xsd:enumeration value="Internet"/>
          <xsd:enumeration value="Intranet Portal Geography"/>
          <xsd:enumeration value="Intranet Portal Industry"/>
          <xsd:enumeration value="Intranet Portal Solution"/>
          <xsd:enumeration value="Intranet Portals"/>
          <xsd:enumeration value="Intraspect"/>
          <xsd:enumeration value="Knowledge Library"/>
          <xsd:enumeration value="Local File Server"/>
          <xsd:enumeration value="Lotus Notes"/>
          <xsd:enumeration value="misc"/>
          <xsd:enumeration value="PM-Online"/>
          <xsd:enumeration value="Reference Store"/>
          <xsd:enumeration value="Wiki"/>
          <xsd:maxLength value="255"/>
        </xsd:restriction>
      </xsd:simpleType>
    </xsd:element>
    <xsd:element name="SpringIM_SourceFolder" ma:index="34" nillable="true" ma:displayName="BE Inc. System Folder" ma:description="Migration Information: Former Folder Name in System" ma:hidden="true" ma:internalName="SpringIM_SourceFolder">
      <xsd:simpleType>
        <xsd:restriction base="dms:Text">
          <xsd:maxLength value="255"/>
        </xsd:restriction>
      </xsd:simpleType>
    </xsd:element>
    <xsd:element name="SpringIM_Document_ContentType_Version" ma:index="35" ma:displayName="Document ContentType Version" ma:decimals="0" ma:default="1" ma:description="" ma:hidden="true" ma:internalName="SpringIM_Document_ContentType_Version" ma:percentage="FALSE">
      <xsd:simpleType>
        <xsd:restriction base="dms:Number">
          <xsd:maxInclusive value="100"/>
          <xsd:minInclusive value="1"/>
        </xsd:restriction>
      </xsd:simpleType>
    </xsd:element>
    <xsd:element name="SpringIM_AllianceProduct" ma:index="36" nillable="true" ma:displayName="Alliance / Consulting Partner" ma:description="" ma:internalName="SpringIM_AllianceProduct">
      <xsd:complexType>
        <xsd:complexContent>
          <xsd:extension base="dms:MultiChoice">
            <xsd:sequence>
              <xsd:element name="Value" maxOccurs="unbounded" minOccurs="0" nillable="true">
                <xsd:simpleType>
                  <xsd:restriction base="dms:Choice">
                    <xsd:enumeration value="ABeam"/>
                    <xsd:enumeration value="AVAYA"/>
                    <xsd:enumeration value="BIP"/>
                    <xsd:enumeration value="C3"/>
                    <xsd:enumeration value="CA"/>
                    <xsd:enumeration value="EMC"/>
                    <xsd:enumeration value="HP"/>
                    <xsd:enumeration value="Hypercube"/>
                    <xsd:enumeration value="IBM"/>
                    <xsd:enumeration value="Manugistics Inc"/>
                    <xsd:enumeration value="Microsoft"/>
                    <xsd:enumeration value="MicroStrategy"/>
                    <xsd:enumeration value="NetApp"/>
                    <xsd:enumeration value="Oracle"/>
                    <xsd:enumeration value="Other"/>
                    <xsd:enumeration value="pmOne"/>
                    <xsd:enumeration value="salesforce.com"/>
                    <xsd:enumeration value="SAP"/>
                    <xsd:enumeration value="SAS"/>
                    <xsd:enumeration value="Software AG"/>
                    <xsd:enumeration value="TCS"/>
                    <xsd:enumeration value="Teradata"/>
                    <xsd:enumeration value="Tibco"/>
                    <xsd:enumeration value="WMP"/>
                    <xsd:maxLength value="2048"/>
                  </xsd:restriction>
                </xsd:simpleType>
              </xsd:element>
            </xsd:sequence>
          </xsd:extension>
        </xsd:complexContent>
      </xsd:complexType>
    </xsd:element>
    <xsd:element name="SpringIM_Language" ma:index="37" nillable="true" ma:displayName="Language" ma:description="" ma:internalName="SpringIM_Language">
      <xsd:complexType>
        <xsd:complexContent>
          <xsd:extension base="dms:MultiChoice">
            <xsd:sequence>
              <xsd:element name="Value" maxOccurs="unbounded" minOccurs="0" nillable="true">
                <xsd:simpleType>
                  <xsd:restriction base="dms:Choice">
                    <xsd:enumeration value="DA"/>
                    <xsd:enumeration value="DE"/>
                    <xsd:enumeration value="EN"/>
                    <xsd:enumeration value="ES"/>
                    <xsd:enumeration value="FI"/>
                    <xsd:enumeration value="FR"/>
                    <xsd:enumeration value="IT"/>
                    <xsd:enumeration value="NB"/>
                    <xsd:enumeration value="NL"/>
                    <xsd:enumeration value="RU"/>
                    <xsd:enumeration value="SP"/>
                    <xsd:enumeration value="SV"/>
                    <xsd:maxLength value="255"/>
                  </xsd:restriction>
                </xsd:simpleType>
              </xsd:element>
            </xsd:sequence>
          </xsd:extension>
        </xsd:complexContent>
      </xsd:complexType>
    </xsd:element>
    <xsd:element name="SpringIM_DocumentYear" ma:index="38" nillable="true" ma:displayName="Document Year" ma:default="2012" ma:description="" ma:internalName="SpringIM_DocumentYear">
      <xsd:simpleType>
        <xsd:restriction base="dms:Choice">
          <xsd:enumeration value="Pre 2000"/>
          <xsd:enumeration value="2001"/>
          <xsd:enumeration value="2002"/>
          <xsd:enumeration value="2003"/>
          <xsd:enumeration value="2004"/>
          <xsd:enumeration value="2005"/>
          <xsd:enumeration value="2006"/>
          <xsd:enumeration value="2007"/>
          <xsd:enumeration value="2008"/>
          <xsd:enumeration value="2009"/>
          <xsd:enumeration value="2010"/>
          <xsd:enumeration value="2011"/>
          <xsd:enumeration value="2012"/>
          <xsd:enumeration value="2013"/>
          <xsd:enumeration value="2014"/>
          <xsd:enumeration value="2015"/>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pringIM_ProjectManager xmlns="http://schemas.microsoft.com/sharepoint/v3">
      <UserInfo>
        <DisplayName/>
        <AccountId xsi:nil="true"/>
        <AccountType/>
      </UserInfo>
    </SpringIM_ProjectManager>
    <SpringIM_URLOrigin xmlns="http://schemas.microsoft.com/sharepoint/v3/fields" xsi:nil="true"/>
    <SpringIM_ApprovalType xmlns="http://schemas.microsoft.com/sharepoint/v3/fields"/>
    <SpringIM_RetentionDate xmlns="http://schemas.microsoft.com/sharepoint/v3/fields" xsi:nil="true"/>
    <SpringIM_MigrationFlag xmlns="http://schemas.microsoft.com/sharepoint/v3/fields" xsi:nil="true"/>
    <SpringIM_Solution xmlns="http://schemas.microsoft.com/sharepoint/v3/fields" xsi:nil="true"/>
    <SpringIM_DocumentYear xmlns="http://schemas.microsoft.com/sharepoint/v3/fields">2012</SpringIM_DocumentYear>
    <SpringIM_Keyword xmlns="http://schemas.microsoft.com/sharepoint/v3/fields" xsi:nil="true"/>
    <SpringIM_SAPNo xmlns="http://schemas.microsoft.com/sharepoint/v3/fields" xsi:nil="true"/>
    <SpringIM_PartnerName xmlns="http://schemas.microsoft.com/sharepoint/v3">
      <UserInfo>
        <DisplayName/>
        <AccountId xsi:nil="true"/>
        <AccountType/>
      </UserInfo>
    </SpringIM_PartnerName>
    <SpringIM_SourceSystem xmlns="http://schemas.microsoft.com/sharepoint/v3/fields" xsi:nil="true"/>
    <SpringIM_Description xmlns="http://schemas.microsoft.com/sharepoint/v3/fields" xsi:nil="true"/>
    <SpringIM_TitleEn xmlns="http://schemas.microsoft.com/sharepoint/v3/fields">Presentation template</SpringIM_TitleEn>
    <SpringIM_Comment xmlns="http://schemas.microsoft.com/sharepoint/v3/fields" xsi:nil="true"/>
    <SpringIM_Confidentiality xmlns="http://schemas.microsoft.com/sharepoint/v3/fields">Public</SpringIM_Confidentiality>
    <SpringIM_Author xmlns="http://schemas.microsoft.com/sharepoint/v3">
      <UserInfo>
        <DisplayName/>
        <AccountId xsi:nil="true"/>
        <AccountType/>
      </UserInfo>
    </SpringIM_Author>
    <SpringIM_Language xmlns="http://schemas.microsoft.com/sharepoint/v3/fields"/>
    <SpringIM_Country xmlns="http://schemas.microsoft.com/sharepoint/v3/fields" xsi:nil="true"/>
    <SpringIM_Industry xmlns="http://schemas.microsoft.com/sharepoint/v3/fields" xsi:nil="true"/>
    <SpringIM_ReusabilityRating xmlns="http://schemas.microsoft.com/sharepoint/v3/fields" xsi:nil="true"/>
    <SpringIM_MethodologyPhase xmlns="http://schemas.microsoft.com/sharepoint/v3/fields" xsi:nil="true"/>
    <SpringIM_ReusabilityActivity xmlns="http://schemas.microsoft.com/sharepoint/v3/fields"/>
    <SpringIM_SourceFolder xmlns="http://schemas.microsoft.com/sharepoint/v3/fields" xsi:nil="true"/>
    <SpringIM_TypeOfDocument xmlns="http://schemas.microsoft.com/sharepoint/v3/fields">Marketing and sales</SpringIM_TypeOfDocument>
    <SpringIM_Status xmlns="http://schemas.microsoft.com/sharepoint/v3/fields">Approved</SpringIM_Status>
    <SpringIM_MethodologyWorkStream xmlns="http://schemas.microsoft.com/sharepoint/v3/fields" xsi:nil="true"/>
    <SpringIM_DescriptionEn xmlns="http://schemas.microsoft.com/sharepoint/v3/fields" xsi:nil="true"/>
    <SpringIM_Client xmlns="http://schemas.microsoft.com/sharepoint/v3/fields" xsi:nil="true"/>
    <SpringIM_Document_ContentType_Version xmlns="http://schemas.microsoft.com/sharepoint/v3/fields">1</SpringIM_Document_ContentType_Version>
    <SpringIM_LegacyID xmlns="http://schemas.microsoft.com/sharepoint/v3/fields" xsi:nil="true"/>
    <SpringIM_AllianceProduct xmlns="http://schemas.microsoft.com/sharepoint/v3/fields"/>
  </documentManagement>
</p:properties>
</file>

<file path=customXml/itemProps1.xml><?xml version="1.0" encoding="utf-8"?>
<ds:datastoreItem xmlns:ds="http://schemas.openxmlformats.org/officeDocument/2006/customXml" ds:itemID="{D8A7FA1D-EC51-422B-BCD9-432A3AD1BA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1AEE12-F70C-4D7A-BB98-DCEC303BCEE3}">
  <ds:schemaRefs>
    <ds:schemaRef ds:uri="http://schemas.microsoft.com/sharepoint/v3/contenttype/forms"/>
  </ds:schemaRefs>
</ds:datastoreItem>
</file>

<file path=customXml/itemProps3.xml><?xml version="1.0" encoding="utf-8"?>
<ds:datastoreItem xmlns:ds="http://schemas.openxmlformats.org/officeDocument/2006/customXml" ds:itemID="{09EA7033-1214-4912-98FA-67A5352C0E49}">
  <ds:schemaRefs>
    <ds:schemaRef ds:uri="http://purl.org/dc/elements/1.1/"/>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http://schemas.microsoft.com/sharepoint/v3"/>
    <ds:schemaRef ds:uri="http://purl.org/dc/terms/"/>
    <ds:schemaRef ds:uri="http://schemas.microsoft.com/office/infopath/2007/PartnerControls"/>
    <ds:schemaRef ds:uri="http://schemas.microsoft.com/sharepoint/v3/field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Presentation template</Template>
  <TotalTime>7392</TotalTime>
  <Words>8066</Words>
  <Application>Microsoft Macintosh PowerPoint</Application>
  <PresentationFormat>Widescreen</PresentationFormat>
  <Paragraphs>928</Paragraphs>
  <Slides>37</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Consolas</vt:lpstr>
      <vt:lpstr>Courier New</vt:lpstr>
      <vt:lpstr>Verdana</vt:lpstr>
      <vt:lpstr>Wingdings</vt:lpstr>
      <vt:lpstr>Zapf Dingbats</vt:lpstr>
      <vt:lpstr>Presentation template</vt:lpstr>
      <vt:lpstr>PowerPoint Presentation</vt:lpstr>
      <vt:lpstr>PowerPoint Presentation</vt:lpstr>
      <vt:lpstr>PowerPoint Presentation</vt:lpstr>
      <vt:lpstr>Current State</vt:lpstr>
      <vt:lpstr>Current State</vt:lpstr>
      <vt:lpstr>Current State</vt:lpstr>
      <vt:lpstr>Current State</vt:lpstr>
      <vt:lpstr>PowerPoint Presentation</vt:lpstr>
      <vt:lpstr>Dataset Construction </vt:lpstr>
      <vt:lpstr>Dataset Construction</vt:lpstr>
      <vt:lpstr>Dataset Construction</vt:lpstr>
      <vt:lpstr>Dataset Construction</vt:lpstr>
      <vt:lpstr>Dataset Construction</vt:lpstr>
      <vt:lpstr>Dataset Construction</vt:lpstr>
      <vt:lpstr>Dataset Construction</vt:lpstr>
      <vt:lpstr>Dataset Construction</vt:lpstr>
      <vt:lpstr>Dataset Construction</vt:lpstr>
      <vt:lpstr>Dataset Construction</vt:lpstr>
      <vt:lpstr>Dataset Construction</vt:lpstr>
      <vt:lpstr>Dataset Construction</vt:lpstr>
      <vt:lpstr>PowerPoint Presentation</vt:lpstr>
      <vt:lpstr>Data Analysis</vt:lpstr>
      <vt:lpstr>Data Analysis</vt:lpstr>
      <vt:lpstr>Data Analysis</vt:lpstr>
      <vt:lpstr>Data Analysis</vt:lpstr>
      <vt:lpstr>PowerPoint Presentation</vt:lpstr>
      <vt:lpstr>Prediction</vt:lpstr>
      <vt:lpstr>Prediction</vt:lpstr>
      <vt:lpstr>Prediction  </vt:lpstr>
      <vt:lpstr>PowerPoint Presentation</vt:lpstr>
      <vt:lpstr>Discussion</vt:lpstr>
      <vt:lpstr>Discussion</vt:lpstr>
      <vt:lpstr>Discussion</vt:lpstr>
      <vt:lpstr>PowerPoint Presentation</vt:lpstr>
      <vt:lpstr>Extra Slides</vt:lpstr>
      <vt:lpstr>Extra Slides</vt:lpstr>
      <vt:lpstr>References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RCI Banque - Diag Prod - Réunion de cadrage</dc:title>
  <dc:creator>BearingPoint</dc:creator>
  <cp:lastModifiedBy>Gaultier Bonlarron</cp:lastModifiedBy>
  <cp:revision>1704</cp:revision>
  <cp:lastPrinted>2018-06-04T13:41:50Z</cp:lastPrinted>
  <dcterms:created xsi:type="dcterms:W3CDTF">2013-02-08T15:49:34Z</dcterms:created>
  <dcterms:modified xsi:type="dcterms:W3CDTF">2018-07-19T09:46:54Z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0x0101005353CF7DFE784A6D90C5F6B6D11D3DC301006B596F5C59F0444EA16BB0A4AE1799F4</vt:lpwstr>
  </property>
  <property fmtid="{D5CDD505-2E9C-101B-9397-08002B2CF9AE}" pid="3" name="_NewReviewCycle">
    <vt:lpwstr/>
  </property>
</Properties>
</file>